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activeX/activeX1.xml" ContentType="application/vnd.ms-office.activeX+xml"/>
  <Override PartName="/ppt/activeX/activeX1.bin" ContentType="application/vnd.ms-office.activeX"/>
  <Override PartName="/ppt/activeX/activeX2.xml" ContentType="application/vnd.ms-office.activeX+xml"/>
  <Override PartName="/ppt/activeX/activeX2.bin" ContentType="application/vnd.ms-office.activeX"/>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wmf"/><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97" r:id="rId1"/>
  </p:sldMasterIdLst>
  <p:notesMasterIdLst>
    <p:notesMasterId r:id="rId79"/>
  </p:notesMasterIdLst>
  <p:handoutMasterIdLst>
    <p:handoutMasterId r:id="rId80"/>
  </p:handoutMasterIdLst>
  <p:sldIdLst>
    <p:sldId id="256" r:id="rId2"/>
    <p:sldId id="351" r:id="rId3"/>
    <p:sldId id="275" r:id="rId4"/>
    <p:sldId id="352" r:id="rId5"/>
    <p:sldId id="365" r:id="rId6"/>
    <p:sldId id="353" r:id="rId7"/>
    <p:sldId id="259" r:id="rId8"/>
    <p:sldId id="346" r:id="rId9"/>
    <p:sldId id="260" r:id="rId10"/>
    <p:sldId id="366" r:id="rId11"/>
    <p:sldId id="348" r:id="rId12"/>
    <p:sldId id="343" r:id="rId13"/>
    <p:sldId id="357" r:id="rId14"/>
    <p:sldId id="354" r:id="rId15"/>
    <p:sldId id="265" r:id="rId16"/>
    <p:sldId id="271" r:id="rId17"/>
    <p:sldId id="270" r:id="rId18"/>
    <p:sldId id="272" r:id="rId19"/>
    <p:sldId id="355" r:id="rId20"/>
    <p:sldId id="356" r:id="rId21"/>
    <p:sldId id="273" r:id="rId22"/>
    <p:sldId id="363" r:id="rId23"/>
    <p:sldId id="364" r:id="rId24"/>
    <p:sldId id="362" r:id="rId25"/>
    <p:sldId id="274" r:id="rId26"/>
    <p:sldId id="266" r:id="rId27"/>
    <p:sldId id="360" r:id="rId28"/>
    <p:sldId id="344" r:id="rId29"/>
    <p:sldId id="276" r:id="rId30"/>
    <p:sldId id="350" r:id="rId31"/>
    <p:sldId id="277" r:id="rId32"/>
    <p:sldId id="301" r:id="rId33"/>
    <p:sldId id="302" r:id="rId34"/>
    <p:sldId id="278" r:id="rId35"/>
    <p:sldId id="306" r:id="rId36"/>
    <p:sldId id="361" r:id="rId37"/>
    <p:sldId id="359" r:id="rId38"/>
    <p:sldId id="305" r:id="rId39"/>
    <p:sldId id="304" r:id="rId40"/>
    <p:sldId id="303" r:id="rId41"/>
    <p:sldId id="310" r:id="rId42"/>
    <p:sldId id="309" r:id="rId43"/>
    <p:sldId id="308" r:id="rId44"/>
    <p:sldId id="372" r:id="rId45"/>
    <p:sldId id="373" r:id="rId46"/>
    <p:sldId id="374" r:id="rId47"/>
    <p:sldId id="375" r:id="rId48"/>
    <p:sldId id="410" r:id="rId49"/>
    <p:sldId id="376" r:id="rId50"/>
    <p:sldId id="377" r:id="rId51"/>
    <p:sldId id="378" r:id="rId52"/>
    <p:sldId id="379" r:id="rId53"/>
    <p:sldId id="380" r:id="rId54"/>
    <p:sldId id="381" r:id="rId55"/>
    <p:sldId id="382" r:id="rId56"/>
    <p:sldId id="383" r:id="rId57"/>
    <p:sldId id="385" r:id="rId58"/>
    <p:sldId id="386" r:id="rId59"/>
    <p:sldId id="387" r:id="rId60"/>
    <p:sldId id="388" r:id="rId61"/>
    <p:sldId id="389" r:id="rId62"/>
    <p:sldId id="390" r:id="rId63"/>
    <p:sldId id="391" r:id="rId64"/>
    <p:sldId id="392" r:id="rId65"/>
    <p:sldId id="394" r:id="rId66"/>
    <p:sldId id="395" r:id="rId67"/>
    <p:sldId id="396" r:id="rId68"/>
    <p:sldId id="397" r:id="rId69"/>
    <p:sldId id="398" r:id="rId70"/>
    <p:sldId id="399" r:id="rId71"/>
    <p:sldId id="400" r:id="rId72"/>
    <p:sldId id="401" r:id="rId73"/>
    <p:sldId id="402" r:id="rId74"/>
    <p:sldId id="403" r:id="rId75"/>
    <p:sldId id="404" r:id="rId76"/>
    <p:sldId id="405" r:id="rId77"/>
    <p:sldId id="409" r:id="rId78"/>
  </p:sldIdLst>
  <p:sldSz cx="9144000" cy="6858000" type="screen4x3"/>
  <p:notesSz cx="6858000" cy="9144000"/>
  <p:defaultTextStyle>
    <a:defPPr>
      <a:defRPr lang="en-US"/>
    </a:defPPr>
    <a:lvl1pPr algn="l" rtl="0" eaLnBrk="0" fontAlgn="base" hangingPunct="0">
      <a:spcBef>
        <a:spcPct val="0"/>
      </a:spcBef>
      <a:spcAft>
        <a:spcPct val="0"/>
      </a:spcAft>
      <a:defRPr kumimoji="1" sz="2400" kern="1200">
        <a:solidFill>
          <a:schemeClr val="tx1"/>
        </a:solidFill>
        <a:latin typeface="Tahoma" panose="020B0604030504040204" pitchFamily="34"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ahoma" panose="020B0604030504040204" pitchFamily="34"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ahoma" panose="020B0604030504040204" pitchFamily="34"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ahoma" panose="020B0604030504040204" pitchFamily="34"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ahoma" panose="020B0604030504040204" pitchFamily="34"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ahoma" panose="020B0604030504040204" pitchFamily="34"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ahoma" panose="020B0604030504040204" pitchFamily="34"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ahoma" panose="020B060403050404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4" autoAdjust="0"/>
    <p:restoredTop sz="94699" autoAdjust="0"/>
  </p:normalViewPr>
  <p:slideViewPr>
    <p:cSldViewPr>
      <p:cViewPr varScale="1">
        <p:scale>
          <a:sx n="87" d="100"/>
          <a:sy n="87" d="100"/>
        </p:scale>
        <p:origin x="1524" y="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7140"/>
    </p:cViewPr>
  </p:sorterViewPr>
  <p:notesViewPr>
    <p:cSldViewPr>
      <p:cViewPr varScale="1">
        <p:scale>
          <a:sx n="88" d="100"/>
          <a:sy n="88" d="100"/>
        </p:scale>
        <p:origin x="3822" y="102"/>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handoutMaster" Target="handoutMasters/handout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activeX/_rels/activeX1.xml.rels><?xml version="1.0" encoding="UTF-8" standalone="yes"?>
<Relationships xmlns="http://schemas.openxmlformats.org/package/2006/relationships"><Relationship Id="rId1" Type="http://schemas.microsoft.com/office/2006/relationships/activeXControlBinary" Target="activeX1.bin"/></Relationships>
</file>

<file path=ppt/activeX/_rels/activeX2.xml.rels><?xml version="1.0" encoding="UTF-8" standalone="yes"?>
<Relationships xmlns="http://schemas.openxmlformats.org/package/2006/relationships"><Relationship Id="rId1" Type="http://schemas.microsoft.com/office/2006/relationships/activeXControlBinary" Target="activeX2.bin"/></Relationships>
</file>

<file path=ppt/activeX/activeX1.xml><?xml version="1.0" encoding="utf-8"?>
<ax:ocx xmlns:ax="http://schemas.microsoft.com/office/2006/activeX" xmlns:r="http://schemas.openxmlformats.org/officeDocument/2006/relationships" ax:classid="{D27CDB6E-AE6D-11CF-96B8-444553540000}" ax:persistence="persistStorage" r:id="rId1"/>
</file>

<file path=ppt/activeX/activeX2.xml><?xml version="1.0" encoding="utf-8"?>
<ax:ocx xmlns:ax="http://schemas.microsoft.com/office/2006/activeX" xmlns:r="http://schemas.openxmlformats.org/officeDocument/2006/relationships" ax:classid="{D27CDB6E-AE6D-11CF-96B8-444553540000}" ax:persistence="persistStorage" r:id="rId1"/>
</file>

<file path=ppt/drawings/_rels/vmlDrawing1.vml.rels><?xml version="1.0" encoding="UTF-8" standalone="yes"?>
<Relationships xmlns="http://schemas.openxmlformats.org/package/2006/relationships"><Relationship Id="rId1" Type="http://schemas.openxmlformats.org/officeDocument/2006/relationships/image" Target="../media/image20.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8.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31.wmf"/><Relationship Id="rId1" Type="http://schemas.openxmlformats.org/officeDocument/2006/relationships/image" Target="../media/image30.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35.wmf"/><Relationship Id="rId1" Type="http://schemas.openxmlformats.org/officeDocument/2006/relationships/image" Target="../media/image34.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36.wmf"/></Relationships>
</file>

<file path=ppt/drawings/_rels/vmlDrawing6.vml.rels><?xml version="1.0" encoding="UTF-8" standalone="yes"?>
<Relationships xmlns="http://schemas.openxmlformats.org/package/2006/relationships"><Relationship Id="rId8" Type="http://schemas.openxmlformats.org/officeDocument/2006/relationships/image" Target="../media/image52.wmf"/><Relationship Id="rId3" Type="http://schemas.openxmlformats.org/officeDocument/2006/relationships/image" Target="../media/image47.wmf"/><Relationship Id="rId7" Type="http://schemas.openxmlformats.org/officeDocument/2006/relationships/image" Target="../media/image51.wmf"/><Relationship Id="rId2" Type="http://schemas.openxmlformats.org/officeDocument/2006/relationships/image" Target="../media/image46.wmf"/><Relationship Id="rId1" Type="http://schemas.openxmlformats.org/officeDocument/2006/relationships/image" Target="../media/image45.wmf"/><Relationship Id="rId6" Type="http://schemas.openxmlformats.org/officeDocument/2006/relationships/image" Target="../media/image50.wmf"/><Relationship Id="rId5" Type="http://schemas.openxmlformats.org/officeDocument/2006/relationships/image" Target="../media/image49.wmf"/><Relationship Id="rId4" Type="http://schemas.openxmlformats.org/officeDocument/2006/relationships/image" Target="../media/image48.w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wmf"/><Relationship Id="rId1" Type="http://schemas.openxmlformats.org/officeDocument/2006/relationships/image" Target="../media/image54.wmf"/><Relationship Id="rId6" Type="http://schemas.openxmlformats.org/officeDocument/2006/relationships/image" Target="../media/image59.wmf"/><Relationship Id="rId5" Type="http://schemas.openxmlformats.org/officeDocument/2006/relationships/image" Target="../media/image58.wmf"/><Relationship Id="rId4" Type="http://schemas.openxmlformats.org/officeDocument/2006/relationships/image" Target="../media/image57.png"/></Relationships>
</file>

<file path=ppt/drawings/_rels/vmlDrawing8.vml.rels><?xml version="1.0" encoding="UTF-8" standalone="yes"?>
<Relationships xmlns="http://schemas.openxmlformats.org/package/2006/relationships"><Relationship Id="rId3" Type="http://schemas.openxmlformats.org/officeDocument/2006/relationships/image" Target="../media/image62.wmf"/><Relationship Id="rId7" Type="http://schemas.openxmlformats.org/officeDocument/2006/relationships/image" Target="../media/image51.wmf"/><Relationship Id="rId2" Type="http://schemas.openxmlformats.org/officeDocument/2006/relationships/image" Target="../media/image61.wmf"/><Relationship Id="rId1" Type="http://schemas.openxmlformats.org/officeDocument/2006/relationships/image" Target="../media/image60.wmf"/><Relationship Id="rId6" Type="http://schemas.openxmlformats.org/officeDocument/2006/relationships/image" Target="../media/image50.wmf"/><Relationship Id="rId5" Type="http://schemas.openxmlformats.org/officeDocument/2006/relationships/image" Target="../media/image64.wmf"/><Relationship Id="rId4" Type="http://schemas.openxmlformats.org/officeDocument/2006/relationships/image" Target="../media/image63.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67.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EB1DC7D-1455-4757-A983-C7113258DA3D}" type="datetimeFigureOut">
              <a:rPr lang="zh-CN" altLang="en-US" smtClean="0"/>
              <a:t>2016/3/7</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E9444EE-C8F3-4C52-A236-2BF912C7BBF3}" type="slidenum">
              <a:rPr lang="zh-CN" altLang="en-US" smtClean="0"/>
              <a:t>‹#›</a:t>
            </a:fld>
            <a:endParaRPr lang="zh-CN" altLang="en-US"/>
          </a:p>
        </p:txBody>
      </p:sp>
    </p:spTree>
    <p:extLst>
      <p:ext uri="{BB962C8B-B14F-4D97-AF65-F5344CB8AC3E}">
        <p14:creationId xmlns:p14="http://schemas.microsoft.com/office/powerpoint/2010/main" val="384033577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E797AE2-D54A-4DB0-A0BF-60600EC46B25}" type="datetimeFigureOut">
              <a:rPr lang="zh-CN" altLang="en-US" smtClean="0"/>
              <a:t>2016/3/7</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B53F471-CC30-4AC7-BD7D-8FF73C62B322}" type="slidenum">
              <a:rPr lang="zh-CN" altLang="en-US" smtClean="0"/>
              <a:t>‹#›</a:t>
            </a:fld>
            <a:endParaRPr lang="zh-CN" altLang="en-US"/>
          </a:p>
        </p:txBody>
      </p:sp>
    </p:spTree>
    <p:extLst>
      <p:ext uri="{BB962C8B-B14F-4D97-AF65-F5344CB8AC3E}">
        <p14:creationId xmlns:p14="http://schemas.microsoft.com/office/powerpoint/2010/main" val="34101313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“对元素蜕变以及放射化学的研究”</a:t>
            </a:r>
            <a:endParaRPr lang="zh-CN" altLang="en-US" dirty="0"/>
          </a:p>
        </p:txBody>
      </p:sp>
      <p:sp>
        <p:nvSpPr>
          <p:cNvPr id="4" name="灯片编号占位符 3"/>
          <p:cNvSpPr>
            <a:spLocks noGrp="1"/>
          </p:cNvSpPr>
          <p:nvPr>
            <p:ph type="sldNum" sz="quarter" idx="10"/>
          </p:nvPr>
        </p:nvSpPr>
        <p:spPr/>
        <p:txBody>
          <a:bodyPr/>
          <a:lstStyle/>
          <a:p>
            <a:fld id="{5DB29025-16F8-4C18-A368-BF15811D4047}" type="slidenum">
              <a:rPr lang="zh-CN" altLang="en-US" smtClean="0"/>
              <a:t>65</a:t>
            </a:fld>
            <a:endParaRPr lang="zh-CN" altLang="en-US"/>
          </a:p>
        </p:txBody>
      </p:sp>
    </p:spTree>
    <p:extLst>
      <p:ext uri="{BB962C8B-B14F-4D97-AF65-F5344CB8AC3E}">
        <p14:creationId xmlns:p14="http://schemas.microsoft.com/office/powerpoint/2010/main" val="360789130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5.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4" name="直角三角形 3"/>
          <p:cNvSpPr/>
          <p:nvPr/>
        </p:nvSpPr>
        <p:spPr>
          <a:xfrm>
            <a:off x="1" y="4664075"/>
            <a:ext cx="9150350" cy="0"/>
          </a:xfrm>
          <a:prstGeom prst="rtTriangle">
            <a:avLst/>
          </a:prstGeom>
          <a:gradFill flip="none" rotWithShape="1">
            <a:gsLst>
              <a:gs pos="0">
                <a:schemeClr val="accent1">
                  <a:shade val="35000"/>
                  <a:satMod val="170000"/>
                  <a:alpha val="100000"/>
                </a:schemeClr>
              </a:gs>
              <a:gs pos="55000">
                <a:schemeClr val="accent1">
                  <a:tint val="90000"/>
                  <a:satMod val="150000"/>
                  <a:alpha val="100000"/>
                </a:schemeClr>
              </a:gs>
              <a:gs pos="100000">
                <a:schemeClr val="accent1">
                  <a:shade val="35000"/>
                  <a:satMod val="170000"/>
                  <a:alpha val="100000"/>
                </a:schemeClr>
              </a:gs>
            </a:gsLst>
            <a:lin ang="3000000" scaled="1"/>
            <a:tileRect/>
          </a:gradFill>
          <a:ln w="127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hangingPunct="1">
              <a:defRPr/>
            </a:pPr>
            <a:endParaRPr lang="en-US" sz="1350"/>
          </a:p>
        </p:txBody>
      </p:sp>
      <p:grpSp>
        <p:nvGrpSpPr>
          <p:cNvPr id="5" name="组合 10"/>
          <p:cNvGrpSpPr>
            <a:grpSpLocks/>
          </p:cNvGrpSpPr>
          <p:nvPr/>
        </p:nvGrpSpPr>
        <p:grpSpPr bwMode="auto">
          <a:xfrm>
            <a:off x="468315" y="333375"/>
            <a:ext cx="2016125" cy="431800"/>
            <a:chOff x="467544" y="332704"/>
            <a:chExt cx="2016224" cy="432000"/>
          </a:xfrm>
        </p:grpSpPr>
        <p:pic>
          <p:nvPicPr>
            <p:cNvPr id="6" name="图片 11" descr="nenu3.jpg"/>
            <p:cNvPicPr>
              <a:picLocks noChangeAspect="1"/>
            </p:cNvPicPr>
            <p:nvPr/>
          </p:nvPicPr>
          <p:blipFill>
            <a:blip r:embed="rId2" cstate="print">
              <a:clrChange>
                <a:clrFrom>
                  <a:srgbClr val="FCFDFF"/>
                </a:clrFrom>
                <a:clrTo>
                  <a:srgbClr val="FCFDFF">
                    <a:alpha val="0"/>
                  </a:srgbClr>
                </a:clrTo>
              </a:clrChange>
              <a:extLst>
                <a:ext uri="{28A0092B-C50C-407E-A947-70E740481C1C}">
                  <a14:useLocalDpi xmlns:a14="http://schemas.microsoft.com/office/drawing/2010/main" val="0"/>
                </a:ext>
              </a:extLst>
            </a:blip>
            <a:srcRect/>
            <a:stretch>
              <a:fillRect/>
            </a:stretch>
          </p:blipFill>
          <p:spPr bwMode="auto">
            <a:xfrm>
              <a:off x="467544" y="332704"/>
              <a:ext cx="531975" cy="4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图片 23" descr="nenu.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77702" y="404704"/>
              <a:ext cx="1406066" cy="3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 name="组合 13"/>
          <p:cNvGrpSpPr>
            <a:grpSpLocks/>
          </p:cNvGrpSpPr>
          <p:nvPr/>
        </p:nvGrpSpPr>
        <p:grpSpPr bwMode="auto">
          <a:xfrm>
            <a:off x="171452" y="920750"/>
            <a:ext cx="8721725" cy="553998"/>
            <a:chOff x="171712" y="-171400"/>
            <a:chExt cx="8720768" cy="553889"/>
          </a:xfrm>
        </p:grpSpPr>
        <p:cxnSp>
          <p:nvCxnSpPr>
            <p:cNvPr id="10" name="直接连接符 9"/>
            <p:cNvCxnSpPr/>
            <p:nvPr/>
          </p:nvCxnSpPr>
          <p:spPr>
            <a:xfrm>
              <a:off x="251078" y="188892"/>
              <a:ext cx="8641402"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TextBox 21"/>
            <p:cNvSpPr txBox="1">
              <a:spLocks noChangeArrowheads="1"/>
            </p:cNvSpPr>
            <p:nvPr/>
          </p:nvSpPr>
          <p:spPr bwMode="auto">
            <a:xfrm>
              <a:off x="171712" y="-171400"/>
              <a:ext cx="721593" cy="5538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3000">
                  <a:solidFill>
                    <a:srgbClr val="7F7F7F"/>
                  </a:solidFill>
                </a:rPr>
                <a:t>.....</a:t>
              </a:r>
              <a:endParaRPr lang="zh-CN" altLang="en-US" sz="3000">
                <a:solidFill>
                  <a:srgbClr val="7F7F7F"/>
                </a:solidFill>
              </a:endParaRPr>
            </a:p>
          </p:txBody>
        </p:sp>
      </p:grpSp>
      <p:grpSp>
        <p:nvGrpSpPr>
          <p:cNvPr id="13" name="组合 18"/>
          <p:cNvGrpSpPr>
            <a:grpSpLocks/>
          </p:cNvGrpSpPr>
          <p:nvPr/>
        </p:nvGrpSpPr>
        <p:grpSpPr bwMode="auto">
          <a:xfrm>
            <a:off x="2" y="1268413"/>
            <a:ext cx="9251947" cy="2978150"/>
            <a:chOff x="0" y="1268760"/>
            <a:chExt cx="9252478" cy="2978150"/>
          </a:xfrm>
        </p:grpSpPr>
        <p:pic>
          <p:nvPicPr>
            <p:cNvPr id="14" name="图片 19" descr="Untitled-5.jp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1268760"/>
              <a:ext cx="9144001" cy="297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5" name="组合 20"/>
            <p:cNvGrpSpPr>
              <a:grpSpLocks/>
            </p:cNvGrpSpPr>
            <p:nvPr/>
          </p:nvGrpSpPr>
          <p:grpSpPr bwMode="auto">
            <a:xfrm>
              <a:off x="251520" y="1268760"/>
              <a:ext cx="1440161" cy="720080"/>
              <a:chOff x="251520" y="1268760"/>
              <a:chExt cx="1440160" cy="720080"/>
            </a:xfrm>
          </p:grpSpPr>
          <p:sp>
            <p:nvSpPr>
              <p:cNvPr id="79" name="矩形 78"/>
              <p:cNvSpPr/>
              <p:nvPr/>
            </p:nvSpPr>
            <p:spPr>
              <a:xfrm>
                <a:off x="971605" y="1268760"/>
                <a:ext cx="720766" cy="720725"/>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80" name="矩形 79"/>
              <p:cNvSpPr/>
              <p:nvPr/>
            </p:nvSpPr>
            <p:spPr>
              <a:xfrm>
                <a:off x="250839" y="1268760"/>
                <a:ext cx="720766" cy="720725"/>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grpSp>
          <p:nvGrpSpPr>
            <p:cNvPr id="16" name="组合 22"/>
            <p:cNvGrpSpPr>
              <a:grpSpLocks/>
            </p:cNvGrpSpPr>
            <p:nvPr/>
          </p:nvGrpSpPr>
          <p:grpSpPr bwMode="auto">
            <a:xfrm>
              <a:off x="2411760" y="1268760"/>
              <a:ext cx="1440161" cy="720080"/>
              <a:chOff x="251520" y="1268760"/>
              <a:chExt cx="1440160" cy="720080"/>
            </a:xfrm>
          </p:grpSpPr>
          <p:sp>
            <p:nvSpPr>
              <p:cNvPr id="77" name="矩形 76"/>
              <p:cNvSpPr/>
              <p:nvPr/>
            </p:nvSpPr>
            <p:spPr>
              <a:xfrm>
                <a:off x="972077" y="1268760"/>
                <a:ext cx="719178" cy="720725"/>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78" name="矩形 77"/>
              <p:cNvSpPr/>
              <p:nvPr/>
            </p:nvSpPr>
            <p:spPr>
              <a:xfrm>
                <a:off x="251311" y="1268760"/>
                <a:ext cx="720766" cy="720725"/>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grpSp>
          <p:nvGrpSpPr>
            <p:cNvPr id="18" name="组合 23"/>
            <p:cNvGrpSpPr>
              <a:grpSpLocks/>
            </p:cNvGrpSpPr>
            <p:nvPr/>
          </p:nvGrpSpPr>
          <p:grpSpPr bwMode="auto">
            <a:xfrm>
              <a:off x="4572000" y="1268760"/>
              <a:ext cx="1440161" cy="720080"/>
              <a:chOff x="251520" y="1268760"/>
              <a:chExt cx="1440160" cy="720080"/>
            </a:xfrm>
          </p:grpSpPr>
          <p:sp>
            <p:nvSpPr>
              <p:cNvPr id="75" name="矩形 74"/>
              <p:cNvSpPr/>
              <p:nvPr/>
            </p:nvSpPr>
            <p:spPr>
              <a:xfrm>
                <a:off x="972548" y="1268760"/>
                <a:ext cx="719179" cy="720725"/>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76" name="矩形 75"/>
              <p:cNvSpPr/>
              <p:nvPr/>
            </p:nvSpPr>
            <p:spPr>
              <a:xfrm>
                <a:off x="251782" y="1268760"/>
                <a:ext cx="720766" cy="720725"/>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grpSp>
          <p:nvGrpSpPr>
            <p:cNvPr id="19" name="组合 24"/>
            <p:cNvGrpSpPr>
              <a:grpSpLocks/>
            </p:cNvGrpSpPr>
            <p:nvPr/>
          </p:nvGrpSpPr>
          <p:grpSpPr bwMode="auto">
            <a:xfrm>
              <a:off x="6732240" y="1268760"/>
              <a:ext cx="1440161" cy="720080"/>
              <a:chOff x="251520" y="1268760"/>
              <a:chExt cx="1440160" cy="720080"/>
            </a:xfrm>
          </p:grpSpPr>
          <p:sp>
            <p:nvSpPr>
              <p:cNvPr id="73" name="矩形 72"/>
              <p:cNvSpPr/>
              <p:nvPr/>
            </p:nvSpPr>
            <p:spPr>
              <a:xfrm>
                <a:off x="973020" y="1268760"/>
                <a:ext cx="719178" cy="720725"/>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74" name="矩形 73"/>
              <p:cNvSpPr/>
              <p:nvPr/>
            </p:nvSpPr>
            <p:spPr>
              <a:xfrm>
                <a:off x="252254" y="1268760"/>
                <a:ext cx="720766" cy="720725"/>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sp>
          <p:nvSpPr>
            <p:cNvPr id="20" name="矩形 19"/>
            <p:cNvSpPr/>
            <p:nvPr/>
          </p:nvSpPr>
          <p:spPr>
            <a:xfrm>
              <a:off x="8892098" y="1268760"/>
              <a:ext cx="252426" cy="720725"/>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21" name="矩形 20"/>
            <p:cNvSpPr/>
            <p:nvPr/>
          </p:nvSpPr>
          <p:spPr>
            <a:xfrm>
              <a:off x="250839" y="1989485"/>
              <a:ext cx="720766" cy="719137"/>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22" name="矩形 21"/>
            <p:cNvSpPr/>
            <p:nvPr/>
          </p:nvSpPr>
          <p:spPr>
            <a:xfrm>
              <a:off x="0" y="1989485"/>
              <a:ext cx="250839" cy="719137"/>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nvGrpSpPr>
            <p:cNvPr id="23" name="组合 28"/>
            <p:cNvGrpSpPr>
              <a:grpSpLocks/>
            </p:cNvGrpSpPr>
            <p:nvPr/>
          </p:nvGrpSpPr>
          <p:grpSpPr bwMode="auto">
            <a:xfrm>
              <a:off x="1691680" y="1988840"/>
              <a:ext cx="1440161" cy="720080"/>
              <a:chOff x="251520" y="1268760"/>
              <a:chExt cx="1440160" cy="720080"/>
            </a:xfrm>
          </p:grpSpPr>
          <p:sp>
            <p:nvSpPr>
              <p:cNvPr id="71" name="矩形 70"/>
              <p:cNvSpPr/>
              <p:nvPr/>
            </p:nvSpPr>
            <p:spPr>
              <a:xfrm>
                <a:off x="972978" y="1269405"/>
                <a:ext cx="719179" cy="719137"/>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72" name="矩形 71"/>
              <p:cNvSpPr/>
              <p:nvPr/>
            </p:nvSpPr>
            <p:spPr>
              <a:xfrm>
                <a:off x="252212" y="1269405"/>
                <a:ext cx="720766" cy="719137"/>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grpSp>
          <p:nvGrpSpPr>
            <p:cNvPr id="24" name="组合 30"/>
            <p:cNvGrpSpPr>
              <a:grpSpLocks/>
            </p:cNvGrpSpPr>
            <p:nvPr/>
          </p:nvGrpSpPr>
          <p:grpSpPr bwMode="auto">
            <a:xfrm>
              <a:off x="3923928" y="1988840"/>
              <a:ext cx="1440161" cy="720080"/>
              <a:chOff x="251520" y="1268760"/>
              <a:chExt cx="1440160" cy="720080"/>
            </a:xfrm>
          </p:grpSpPr>
          <p:sp>
            <p:nvSpPr>
              <p:cNvPr id="69" name="矩形 68"/>
              <p:cNvSpPr/>
              <p:nvPr/>
            </p:nvSpPr>
            <p:spPr>
              <a:xfrm>
                <a:off x="972883" y="1269405"/>
                <a:ext cx="719179" cy="719137"/>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70" name="矩形 69"/>
              <p:cNvSpPr/>
              <p:nvPr/>
            </p:nvSpPr>
            <p:spPr>
              <a:xfrm>
                <a:off x="252117" y="1269405"/>
                <a:ext cx="720766" cy="719137"/>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grpSp>
          <p:nvGrpSpPr>
            <p:cNvPr id="25" name="组合 31"/>
            <p:cNvGrpSpPr>
              <a:grpSpLocks/>
            </p:cNvGrpSpPr>
            <p:nvPr/>
          </p:nvGrpSpPr>
          <p:grpSpPr bwMode="auto">
            <a:xfrm>
              <a:off x="6012161" y="1988840"/>
              <a:ext cx="1440161" cy="720080"/>
              <a:chOff x="251520" y="1268760"/>
              <a:chExt cx="1440160" cy="720080"/>
            </a:xfrm>
          </p:grpSpPr>
          <p:sp>
            <p:nvSpPr>
              <p:cNvPr id="67" name="矩形 66"/>
              <p:cNvSpPr/>
              <p:nvPr/>
            </p:nvSpPr>
            <p:spPr>
              <a:xfrm>
                <a:off x="972333" y="1269405"/>
                <a:ext cx="719178" cy="719137"/>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68" name="矩形 67"/>
              <p:cNvSpPr/>
              <p:nvPr/>
            </p:nvSpPr>
            <p:spPr>
              <a:xfrm>
                <a:off x="251567" y="1269405"/>
                <a:ext cx="720766" cy="719137"/>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sp>
          <p:nvSpPr>
            <p:cNvPr id="26" name="矩形 25"/>
            <p:cNvSpPr/>
            <p:nvPr/>
          </p:nvSpPr>
          <p:spPr>
            <a:xfrm>
              <a:off x="8892098" y="1989485"/>
              <a:ext cx="252426" cy="719137"/>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27" name="矩形 26"/>
            <p:cNvSpPr/>
            <p:nvPr/>
          </p:nvSpPr>
          <p:spPr>
            <a:xfrm>
              <a:off x="8172919" y="1989485"/>
              <a:ext cx="719179" cy="719137"/>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28" name="矩形 27"/>
            <p:cNvSpPr/>
            <p:nvPr/>
          </p:nvSpPr>
          <p:spPr>
            <a:xfrm>
              <a:off x="0" y="2708622"/>
              <a:ext cx="250839" cy="720725"/>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nvGrpSpPr>
            <p:cNvPr id="29" name="组合 35"/>
            <p:cNvGrpSpPr>
              <a:grpSpLocks/>
            </p:cNvGrpSpPr>
            <p:nvPr/>
          </p:nvGrpSpPr>
          <p:grpSpPr bwMode="auto">
            <a:xfrm>
              <a:off x="971600" y="2708920"/>
              <a:ext cx="1440161" cy="720080"/>
              <a:chOff x="251520" y="1268760"/>
              <a:chExt cx="1440160" cy="720080"/>
            </a:xfrm>
          </p:grpSpPr>
          <p:sp>
            <p:nvSpPr>
              <p:cNvPr id="65" name="矩形 64"/>
              <p:cNvSpPr/>
              <p:nvPr/>
            </p:nvSpPr>
            <p:spPr>
              <a:xfrm>
                <a:off x="972292" y="1268462"/>
                <a:ext cx="719179" cy="720725"/>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66" name="矩形 65"/>
              <p:cNvSpPr/>
              <p:nvPr/>
            </p:nvSpPr>
            <p:spPr>
              <a:xfrm>
                <a:off x="251526" y="1268462"/>
                <a:ext cx="720766" cy="720725"/>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grpSp>
          <p:nvGrpSpPr>
            <p:cNvPr id="30" name="组合 36"/>
            <p:cNvGrpSpPr>
              <a:grpSpLocks/>
            </p:cNvGrpSpPr>
            <p:nvPr/>
          </p:nvGrpSpPr>
          <p:grpSpPr bwMode="auto">
            <a:xfrm>
              <a:off x="3131841" y="2708920"/>
              <a:ext cx="1440161" cy="720080"/>
              <a:chOff x="251520" y="1268760"/>
              <a:chExt cx="1440160" cy="720080"/>
            </a:xfrm>
          </p:grpSpPr>
          <p:sp>
            <p:nvSpPr>
              <p:cNvPr id="63" name="矩形 62"/>
              <p:cNvSpPr/>
              <p:nvPr/>
            </p:nvSpPr>
            <p:spPr>
              <a:xfrm>
                <a:off x="972763" y="1268462"/>
                <a:ext cx="719178" cy="720725"/>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64" name="矩形 63"/>
              <p:cNvSpPr/>
              <p:nvPr/>
            </p:nvSpPr>
            <p:spPr>
              <a:xfrm>
                <a:off x="251997" y="1268462"/>
                <a:ext cx="720766" cy="720725"/>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grpSp>
          <p:nvGrpSpPr>
            <p:cNvPr id="31" name="组合 37"/>
            <p:cNvGrpSpPr>
              <a:grpSpLocks/>
            </p:cNvGrpSpPr>
            <p:nvPr/>
          </p:nvGrpSpPr>
          <p:grpSpPr bwMode="auto">
            <a:xfrm>
              <a:off x="5292081" y="2708920"/>
              <a:ext cx="1440161" cy="720080"/>
              <a:chOff x="251520" y="1268760"/>
              <a:chExt cx="1440160" cy="720080"/>
            </a:xfrm>
          </p:grpSpPr>
          <p:sp>
            <p:nvSpPr>
              <p:cNvPr id="61" name="矩形 60"/>
              <p:cNvSpPr/>
              <p:nvPr/>
            </p:nvSpPr>
            <p:spPr>
              <a:xfrm>
                <a:off x="971647" y="1268462"/>
                <a:ext cx="720766" cy="720725"/>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62" name="矩形 61"/>
              <p:cNvSpPr/>
              <p:nvPr/>
            </p:nvSpPr>
            <p:spPr>
              <a:xfrm>
                <a:off x="250881" y="1268462"/>
                <a:ext cx="720766" cy="720725"/>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grpSp>
          <p:nvGrpSpPr>
            <p:cNvPr id="32" name="组合 38"/>
            <p:cNvGrpSpPr>
              <a:grpSpLocks/>
            </p:cNvGrpSpPr>
            <p:nvPr/>
          </p:nvGrpSpPr>
          <p:grpSpPr bwMode="auto">
            <a:xfrm>
              <a:off x="7452321" y="2708920"/>
              <a:ext cx="1440161" cy="720080"/>
              <a:chOff x="251520" y="1268760"/>
              <a:chExt cx="1440160" cy="720080"/>
            </a:xfrm>
          </p:grpSpPr>
          <p:sp>
            <p:nvSpPr>
              <p:cNvPr id="59" name="矩形 58"/>
              <p:cNvSpPr/>
              <p:nvPr/>
            </p:nvSpPr>
            <p:spPr>
              <a:xfrm>
                <a:off x="972118" y="1268462"/>
                <a:ext cx="719179" cy="720725"/>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60" name="矩形 59"/>
              <p:cNvSpPr/>
              <p:nvPr/>
            </p:nvSpPr>
            <p:spPr>
              <a:xfrm>
                <a:off x="251352" y="1268462"/>
                <a:ext cx="720766" cy="720725"/>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grpSp>
          <p:nvGrpSpPr>
            <p:cNvPr id="33" name="组合 39"/>
            <p:cNvGrpSpPr>
              <a:grpSpLocks/>
            </p:cNvGrpSpPr>
            <p:nvPr/>
          </p:nvGrpSpPr>
          <p:grpSpPr bwMode="auto">
            <a:xfrm>
              <a:off x="251520" y="3429000"/>
              <a:ext cx="1440161" cy="720080"/>
              <a:chOff x="251520" y="1268760"/>
              <a:chExt cx="1440160" cy="720080"/>
            </a:xfrm>
          </p:grpSpPr>
          <p:sp>
            <p:nvSpPr>
              <p:cNvPr id="57" name="矩形 56"/>
              <p:cNvSpPr/>
              <p:nvPr/>
            </p:nvSpPr>
            <p:spPr>
              <a:xfrm>
                <a:off x="971605" y="1269107"/>
                <a:ext cx="720766" cy="719138"/>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58" name="矩形 57"/>
              <p:cNvSpPr/>
              <p:nvPr/>
            </p:nvSpPr>
            <p:spPr>
              <a:xfrm>
                <a:off x="250839" y="1269107"/>
                <a:ext cx="720766" cy="719138"/>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grpSp>
          <p:nvGrpSpPr>
            <p:cNvPr id="34" name="组合 40"/>
            <p:cNvGrpSpPr>
              <a:grpSpLocks/>
            </p:cNvGrpSpPr>
            <p:nvPr/>
          </p:nvGrpSpPr>
          <p:grpSpPr bwMode="auto">
            <a:xfrm>
              <a:off x="2411760" y="3429000"/>
              <a:ext cx="1440161" cy="720080"/>
              <a:chOff x="251520" y="1268760"/>
              <a:chExt cx="1440160" cy="720080"/>
            </a:xfrm>
          </p:grpSpPr>
          <p:sp>
            <p:nvSpPr>
              <p:cNvPr id="55" name="矩形 54"/>
              <p:cNvSpPr/>
              <p:nvPr/>
            </p:nvSpPr>
            <p:spPr>
              <a:xfrm>
                <a:off x="972077" y="1269107"/>
                <a:ext cx="719178" cy="719138"/>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56" name="矩形 55"/>
              <p:cNvSpPr/>
              <p:nvPr/>
            </p:nvSpPr>
            <p:spPr>
              <a:xfrm>
                <a:off x="251311" y="1269107"/>
                <a:ext cx="720766" cy="719138"/>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grpSp>
          <p:nvGrpSpPr>
            <p:cNvPr id="35" name="组合 41"/>
            <p:cNvGrpSpPr>
              <a:grpSpLocks/>
            </p:cNvGrpSpPr>
            <p:nvPr/>
          </p:nvGrpSpPr>
          <p:grpSpPr bwMode="auto">
            <a:xfrm>
              <a:off x="4572000" y="3429000"/>
              <a:ext cx="1440161" cy="720080"/>
              <a:chOff x="251520" y="1268760"/>
              <a:chExt cx="1440160" cy="720080"/>
            </a:xfrm>
          </p:grpSpPr>
          <p:sp>
            <p:nvSpPr>
              <p:cNvPr id="53" name="矩形 52"/>
              <p:cNvSpPr/>
              <p:nvPr/>
            </p:nvSpPr>
            <p:spPr>
              <a:xfrm>
                <a:off x="972548" y="1269107"/>
                <a:ext cx="719179" cy="719138"/>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54" name="矩形 53"/>
              <p:cNvSpPr/>
              <p:nvPr/>
            </p:nvSpPr>
            <p:spPr>
              <a:xfrm>
                <a:off x="251782" y="1269107"/>
                <a:ext cx="720766" cy="719138"/>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grpSp>
          <p:nvGrpSpPr>
            <p:cNvPr id="36" name="组合 42"/>
            <p:cNvGrpSpPr>
              <a:grpSpLocks/>
            </p:cNvGrpSpPr>
            <p:nvPr/>
          </p:nvGrpSpPr>
          <p:grpSpPr bwMode="auto">
            <a:xfrm>
              <a:off x="6732240" y="3429000"/>
              <a:ext cx="1440161" cy="720080"/>
              <a:chOff x="251520" y="1268760"/>
              <a:chExt cx="1440160" cy="720080"/>
            </a:xfrm>
          </p:grpSpPr>
          <p:sp>
            <p:nvSpPr>
              <p:cNvPr id="51" name="矩形 50"/>
              <p:cNvSpPr/>
              <p:nvPr/>
            </p:nvSpPr>
            <p:spPr>
              <a:xfrm>
                <a:off x="973020" y="1269107"/>
                <a:ext cx="719178" cy="719138"/>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52" name="矩形 51"/>
              <p:cNvSpPr/>
              <p:nvPr/>
            </p:nvSpPr>
            <p:spPr>
              <a:xfrm>
                <a:off x="252254" y="1269107"/>
                <a:ext cx="720766" cy="719138"/>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sp>
          <p:nvSpPr>
            <p:cNvPr id="37" name="矩形 36"/>
            <p:cNvSpPr/>
            <p:nvPr/>
          </p:nvSpPr>
          <p:spPr>
            <a:xfrm>
              <a:off x="8892098" y="3429347"/>
              <a:ext cx="252426" cy="719138"/>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38" name="矩形 37"/>
            <p:cNvSpPr/>
            <p:nvPr/>
          </p:nvSpPr>
          <p:spPr>
            <a:xfrm>
              <a:off x="250839" y="4148485"/>
              <a:ext cx="720766" cy="90487"/>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39" name="矩形 38"/>
            <p:cNvSpPr/>
            <p:nvPr/>
          </p:nvSpPr>
          <p:spPr>
            <a:xfrm>
              <a:off x="0" y="4148485"/>
              <a:ext cx="250839" cy="90487"/>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nvGrpSpPr>
            <p:cNvPr id="40" name="组合 46"/>
            <p:cNvGrpSpPr>
              <a:grpSpLocks/>
            </p:cNvGrpSpPr>
            <p:nvPr/>
          </p:nvGrpSpPr>
          <p:grpSpPr bwMode="auto">
            <a:xfrm>
              <a:off x="1691680" y="4131088"/>
              <a:ext cx="1440161" cy="90000"/>
              <a:chOff x="251520" y="1268760"/>
              <a:chExt cx="1440160" cy="720080"/>
            </a:xfrm>
          </p:grpSpPr>
          <p:sp>
            <p:nvSpPr>
              <p:cNvPr id="49" name="矩形 48"/>
              <p:cNvSpPr/>
              <p:nvPr/>
            </p:nvSpPr>
            <p:spPr>
              <a:xfrm>
                <a:off x="972978" y="1268232"/>
                <a:ext cx="719179" cy="723984"/>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50" name="矩形 49"/>
              <p:cNvSpPr/>
              <p:nvPr/>
            </p:nvSpPr>
            <p:spPr>
              <a:xfrm>
                <a:off x="252212" y="1268232"/>
                <a:ext cx="720766" cy="723984"/>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grpSp>
          <p:nvGrpSpPr>
            <p:cNvPr id="41" name="组合 47"/>
            <p:cNvGrpSpPr>
              <a:grpSpLocks/>
            </p:cNvGrpSpPr>
            <p:nvPr/>
          </p:nvGrpSpPr>
          <p:grpSpPr bwMode="auto">
            <a:xfrm>
              <a:off x="3851920" y="4149080"/>
              <a:ext cx="1440161" cy="72000"/>
              <a:chOff x="251520" y="1268760"/>
              <a:chExt cx="1440160" cy="720080"/>
            </a:xfrm>
          </p:grpSpPr>
          <p:sp>
            <p:nvSpPr>
              <p:cNvPr id="47" name="矩形 46"/>
              <p:cNvSpPr/>
              <p:nvPr/>
            </p:nvSpPr>
            <p:spPr>
              <a:xfrm>
                <a:off x="971862" y="1262809"/>
                <a:ext cx="719179" cy="730331"/>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48" name="矩形 47"/>
              <p:cNvSpPr/>
              <p:nvPr/>
            </p:nvSpPr>
            <p:spPr>
              <a:xfrm>
                <a:off x="251096" y="1262809"/>
                <a:ext cx="720766" cy="730331"/>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grpSp>
          <p:nvGrpSpPr>
            <p:cNvPr id="42" name="组合 48"/>
            <p:cNvGrpSpPr>
              <a:grpSpLocks/>
            </p:cNvGrpSpPr>
            <p:nvPr/>
          </p:nvGrpSpPr>
          <p:grpSpPr bwMode="auto">
            <a:xfrm>
              <a:off x="6012161" y="4149080"/>
              <a:ext cx="1440161" cy="72000"/>
              <a:chOff x="251520" y="1268760"/>
              <a:chExt cx="1440160" cy="720080"/>
            </a:xfrm>
          </p:grpSpPr>
          <p:sp>
            <p:nvSpPr>
              <p:cNvPr id="45" name="矩形 44"/>
              <p:cNvSpPr/>
              <p:nvPr/>
            </p:nvSpPr>
            <p:spPr>
              <a:xfrm>
                <a:off x="972333" y="1262809"/>
                <a:ext cx="719178" cy="730331"/>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46" name="矩形 45"/>
              <p:cNvSpPr/>
              <p:nvPr/>
            </p:nvSpPr>
            <p:spPr>
              <a:xfrm>
                <a:off x="251567" y="1262809"/>
                <a:ext cx="720766" cy="730331"/>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sp>
          <p:nvSpPr>
            <p:cNvPr id="43" name="矩形 42"/>
            <p:cNvSpPr/>
            <p:nvPr/>
          </p:nvSpPr>
          <p:spPr>
            <a:xfrm>
              <a:off x="8892095" y="4148485"/>
              <a:ext cx="360383" cy="73025"/>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44" name="矩形 43"/>
            <p:cNvSpPr/>
            <p:nvPr/>
          </p:nvSpPr>
          <p:spPr>
            <a:xfrm>
              <a:off x="8172918" y="4148485"/>
              <a:ext cx="719179" cy="73025"/>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sp>
        <p:nvSpPr>
          <p:cNvPr id="9" name="标题 8"/>
          <p:cNvSpPr>
            <a:spLocks noGrp="1"/>
          </p:cNvSpPr>
          <p:nvPr>
            <p:ph type="ctrTitle"/>
          </p:nvPr>
        </p:nvSpPr>
        <p:spPr>
          <a:xfrm>
            <a:off x="268518" y="4287332"/>
            <a:ext cx="8640960" cy="1013876"/>
          </a:xfrm>
        </p:spPr>
        <p:txBody>
          <a:bodyPr anchor="b"/>
          <a:lstStyle>
            <a:lvl1pPr algn="r">
              <a:defRPr sz="3000" b="1">
                <a:solidFill>
                  <a:schemeClr val="tx1">
                    <a:lumMod val="85000"/>
                    <a:lumOff val="15000"/>
                  </a:schemeClr>
                </a:solidFill>
                <a:effectLst>
                  <a:outerShdw blurRad="31750" dist="25400" dir="5400000" algn="tl" rotWithShape="0">
                    <a:srgbClr val="000000">
                      <a:alpha val="25000"/>
                    </a:srgbClr>
                  </a:outerShdw>
                </a:effectLst>
              </a:defRPr>
            </a:lvl1pPr>
            <a:extLst/>
          </a:lstStyle>
          <a:p>
            <a:r>
              <a:rPr lang="zh-CN" altLang="en-US" smtClean="0"/>
              <a:t>单击此处编辑母版标题样式</a:t>
            </a:r>
            <a:endParaRPr lang="en-US" dirty="0"/>
          </a:p>
        </p:txBody>
      </p:sp>
      <p:sp>
        <p:nvSpPr>
          <p:cNvPr id="17" name="副标题 16"/>
          <p:cNvSpPr>
            <a:spLocks noGrp="1"/>
          </p:cNvSpPr>
          <p:nvPr>
            <p:ph type="subTitle" idx="1"/>
          </p:nvPr>
        </p:nvSpPr>
        <p:spPr>
          <a:xfrm>
            <a:off x="251520" y="5358409"/>
            <a:ext cx="8640960" cy="590875"/>
          </a:xfrm>
        </p:spPr>
        <p:txBody>
          <a:bodyPr lIns="45720" rIns="45720"/>
          <a:lstStyle>
            <a:lvl1pPr marL="0" marR="48006" indent="0" algn="r">
              <a:buNone/>
              <a:defRPr>
                <a:solidFill>
                  <a:schemeClr val="tx1">
                    <a:lumMod val="85000"/>
                    <a:lumOff val="15000"/>
                  </a:schemeClr>
                </a:solidFill>
              </a:defRPr>
            </a:lvl1pPr>
            <a:lvl2pPr marL="342900" indent="0" algn="ctr">
              <a:buNone/>
            </a:lvl2pPr>
            <a:lvl3pPr marL="685800" indent="0" algn="ctr">
              <a:buNone/>
            </a:lvl3pPr>
            <a:lvl4pPr marL="1028700" indent="0" algn="ctr">
              <a:buNone/>
            </a:lvl4pPr>
            <a:lvl5pPr marL="1371600" indent="0" algn="ctr">
              <a:buNone/>
            </a:lvl5pPr>
            <a:lvl6pPr marL="1714500" indent="0" algn="ctr">
              <a:buNone/>
            </a:lvl6pPr>
            <a:lvl7pPr marL="2057400" indent="0" algn="ctr">
              <a:buNone/>
            </a:lvl7pPr>
            <a:lvl8pPr marL="2400300" indent="0" algn="ctr">
              <a:buNone/>
            </a:lvl8pPr>
            <a:lvl9pPr marL="2743200" indent="0" algn="ctr">
              <a:buNone/>
            </a:lvl9pPr>
            <a:extLst/>
          </a:lstStyle>
          <a:p>
            <a:r>
              <a:rPr lang="zh-CN" altLang="en-US" smtClean="0"/>
              <a:t>单击此处编辑母版副标题样式</a:t>
            </a:r>
            <a:endParaRPr lang="en-US" dirty="0"/>
          </a:p>
        </p:txBody>
      </p:sp>
      <p:sp>
        <p:nvSpPr>
          <p:cNvPr id="81" name="日期占位符 29"/>
          <p:cNvSpPr>
            <a:spLocks noGrp="1"/>
          </p:cNvSpPr>
          <p:nvPr>
            <p:ph type="dt" sz="half" idx="10"/>
          </p:nvPr>
        </p:nvSpPr>
        <p:spPr/>
        <p:txBody>
          <a:bodyPr/>
          <a:lstStyle>
            <a:lvl1pPr algn="ctr">
              <a:defRPr sz="1050" smtClean="0">
                <a:solidFill>
                  <a:srgbClr val="FFFFFF"/>
                </a:solidFill>
              </a:defRPr>
            </a:lvl1pPr>
            <a:extLst/>
          </a:lstStyle>
          <a:p>
            <a:pPr>
              <a:defRPr/>
            </a:pPr>
            <a:endParaRPr lang="en-US" altLang="zh-CN"/>
          </a:p>
        </p:txBody>
      </p:sp>
      <p:sp>
        <p:nvSpPr>
          <p:cNvPr id="82" name="页脚占位符 18"/>
          <p:cNvSpPr>
            <a:spLocks noGrp="1"/>
          </p:cNvSpPr>
          <p:nvPr>
            <p:ph type="ftr" sz="quarter" idx="11"/>
          </p:nvPr>
        </p:nvSpPr>
        <p:spPr/>
        <p:txBody>
          <a:bodyPr/>
          <a:lstStyle>
            <a:lvl1pPr>
              <a:defRPr sz="1050">
                <a:solidFill>
                  <a:schemeClr val="accent1">
                    <a:tint val="20000"/>
                  </a:schemeClr>
                </a:solidFill>
              </a:defRPr>
            </a:lvl1pPr>
            <a:extLst/>
          </a:lstStyle>
          <a:p>
            <a:pPr>
              <a:defRPr/>
            </a:pPr>
            <a:endParaRPr lang="en-US" altLang="zh-CN"/>
          </a:p>
        </p:txBody>
      </p:sp>
      <p:sp>
        <p:nvSpPr>
          <p:cNvPr id="83" name="灯片编号占位符 26"/>
          <p:cNvSpPr>
            <a:spLocks noGrp="1"/>
          </p:cNvSpPr>
          <p:nvPr>
            <p:ph type="sldNum" sz="quarter" idx="12"/>
          </p:nvPr>
        </p:nvSpPr>
        <p:spPr/>
        <p:txBody>
          <a:bodyPr/>
          <a:lstStyle>
            <a:lvl1pPr>
              <a:defRPr sz="825" smtClean="0">
                <a:solidFill>
                  <a:srgbClr val="FFFFFF"/>
                </a:solidFill>
              </a:defRPr>
            </a:lvl1pPr>
            <a:extLst/>
          </a:lstStyle>
          <a:p>
            <a:pPr>
              <a:defRPr/>
            </a:pPr>
            <a:fld id="{D4779109-D1BF-4AEE-8553-4373E6C9D17F}" type="slidenum">
              <a:rPr lang="zh-CN" altLang="en-US" smtClean="0"/>
              <a:pPr>
                <a:defRPr/>
              </a:pPr>
              <a:t>‹#›</a:t>
            </a:fld>
            <a:endParaRPr lang="en-US" altLang="zh-CN"/>
          </a:p>
        </p:txBody>
      </p:sp>
    </p:spTree>
    <p:extLst>
      <p:ext uri="{BB962C8B-B14F-4D97-AF65-F5344CB8AC3E}">
        <p14:creationId xmlns:p14="http://schemas.microsoft.com/office/powerpoint/2010/main" val="27225611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1150938" y="617538"/>
            <a:ext cx="7793037"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1182688" y="2017713"/>
            <a:ext cx="3810000" cy="4114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5145088" y="2017713"/>
            <a:ext cx="3810000" cy="4114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11"/>
          <p:cNvSpPr>
            <a:spLocks noGrp="1" noChangeArrowheads="1"/>
          </p:cNvSpPr>
          <p:nvPr>
            <p:ph type="dt" sz="half" idx="10"/>
          </p:nvPr>
        </p:nvSpPr>
        <p:spPr/>
        <p:txBody>
          <a:bodyPr/>
          <a:lstStyle>
            <a:lvl1pPr>
              <a:defRPr/>
            </a:lvl1pPr>
          </a:lstStyle>
          <a:p>
            <a:pPr>
              <a:defRPr/>
            </a:pPr>
            <a:endParaRPr lang="en-US" altLang="zh-CN"/>
          </a:p>
        </p:txBody>
      </p:sp>
      <p:sp>
        <p:nvSpPr>
          <p:cNvPr id="6" name="Rectangle 12"/>
          <p:cNvSpPr>
            <a:spLocks noGrp="1" noChangeArrowheads="1"/>
          </p:cNvSpPr>
          <p:nvPr>
            <p:ph type="ftr" sz="quarter" idx="11"/>
          </p:nvPr>
        </p:nvSpPr>
        <p:spPr/>
        <p:txBody>
          <a:bodyPr/>
          <a:lstStyle>
            <a:lvl1pPr>
              <a:defRPr/>
            </a:lvl1pPr>
          </a:lstStyle>
          <a:p>
            <a:pPr>
              <a:defRPr/>
            </a:pPr>
            <a:endParaRPr lang="en-US" altLang="zh-CN"/>
          </a:p>
        </p:txBody>
      </p:sp>
      <p:sp>
        <p:nvSpPr>
          <p:cNvPr id="7" name="Rectangle 13"/>
          <p:cNvSpPr>
            <a:spLocks noGrp="1" noChangeArrowheads="1"/>
          </p:cNvSpPr>
          <p:nvPr>
            <p:ph type="sldNum" sz="quarter" idx="12"/>
          </p:nvPr>
        </p:nvSpPr>
        <p:spPr/>
        <p:txBody>
          <a:bodyPr/>
          <a:lstStyle>
            <a:lvl1pPr>
              <a:defRPr/>
            </a:lvl1pPr>
          </a:lstStyle>
          <a:p>
            <a:pPr>
              <a:defRPr/>
            </a:pPr>
            <a:fld id="{11DF7C1A-E242-422B-8A88-15230B3CC2BF}" type="slidenum">
              <a:rPr lang="zh-CN" altLang="en-US"/>
              <a:pPr>
                <a:defRPr/>
              </a:pPr>
              <a:t>‹#›</a:t>
            </a:fld>
            <a:endParaRPr lang="en-US" altLang="zh-CN"/>
          </a:p>
        </p:txBody>
      </p:sp>
    </p:spTree>
    <p:extLst>
      <p:ext uri="{BB962C8B-B14F-4D97-AF65-F5344CB8AC3E}">
        <p14:creationId xmlns:p14="http://schemas.microsoft.com/office/powerpoint/2010/main" val="31414543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woObj">
  <p:cSld name="两栏内容">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1942416" y="2136706"/>
            <a:ext cx="3197531" cy="3767397"/>
          </a:xfrm>
        </p:spPr>
        <p:txBody>
          <a:bodyPr>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Content Placeholder 3"/>
          <p:cNvSpPr>
            <a:spLocks noGrp="1"/>
          </p:cNvSpPr>
          <p:nvPr>
            <p:ph sz="half" idx="2"/>
          </p:nvPr>
        </p:nvSpPr>
        <p:spPr>
          <a:xfrm>
            <a:off x="5337307" y="2136706"/>
            <a:ext cx="3197093" cy="3767397"/>
          </a:xfrm>
        </p:spPr>
        <p:txBody>
          <a:bodyPr>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6" name="Date Placeholder 4"/>
          <p:cNvSpPr>
            <a:spLocks noGrp="1"/>
          </p:cNvSpPr>
          <p:nvPr>
            <p:ph type="dt" sz="half" idx="10"/>
          </p:nvPr>
        </p:nvSpPr>
        <p:spPr/>
        <p:txBody>
          <a:bodyPr/>
          <a:lstStyle>
            <a:lvl1pPr>
              <a:defRPr/>
            </a:lvl1pPr>
          </a:lstStyle>
          <a:p>
            <a:pPr>
              <a:defRPr/>
            </a:pPr>
            <a:endParaRPr lang="en-US" altLang="zh-CN"/>
          </a:p>
        </p:txBody>
      </p:sp>
      <p:sp>
        <p:nvSpPr>
          <p:cNvPr id="7" name="Footer Placeholder 5"/>
          <p:cNvSpPr>
            <a:spLocks noGrp="1"/>
          </p:cNvSpPr>
          <p:nvPr>
            <p:ph type="ftr" sz="quarter" idx="11"/>
          </p:nvPr>
        </p:nvSpPr>
        <p:spPr/>
        <p:txBody>
          <a:bodyPr/>
          <a:lstStyle>
            <a:lvl1pPr>
              <a:defRPr/>
            </a:lvl1pPr>
          </a:lstStyle>
          <a:p>
            <a:pPr>
              <a:defRPr/>
            </a:pPr>
            <a:endParaRPr lang="en-US" altLang="zh-CN"/>
          </a:p>
        </p:txBody>
      </p:sp>
      <p:sp>
        <p:nvSpPr>
          <p:cNvPr id="9" name="Slide Number Placeholder 5"/>
          <p:cNvSpPr>
            <a:spLocks noGrp="1"/>
          </p:cNvSpPr>
          <p:nvPr>
            <p:ph type="sldNum" sz="quarter" idx="12"/>
          </p:nvPr>
        </p:nvSpPr>
        <p:spPr/>
        <p:txBody>
          <a:bodyPr/>
          <a:lstStyle>
            <a:lvl1pPr>
              <a:defRPr/>
            </a:lvl1pPr>
          </a:lstStyle>
          <a:p>
            <a:pPr>
              <a:defRPr/>
            </a:pPr>
            <a:fld id="{6BEF9225-CAC7-4837-93DB-B9DADF626572}" type="slidenum">
              <a:rPr lang="zh-CN" altLang="en-US"/>
              <a:pPr>
                <a:defRPr/>
              </a:pPr>
              <a:t>‹#›</a:t>
            </a:fld>
            <a:endParaRPr lang="en-US" altLang="zh-CN"/>
          </a:p>
        </p:txBody>
      </p:sp>
    </p:spTree>
    <p:extLst>
      <p:ext uri="{BB962C8B-B14F-4D97-AF65-F5344CB8AC3E}">
        <p14:creationId xmlns:p14="http://schemas.microsoft.com/office/powerpoint/2010/main" val="2805955110"/>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lvl1pPr>
              <a:defRPr sz="1800"/>
            </a:lvl1pPr>
            <a:lvl2pPr>
              <a:defRPr sz="1500"/>
            </a:lvl2pPr>
            <a:lvl3pPr>
              <a:defRPr sz="1350"/>
            </a:lvl3pPr>
            <a:lvl4pPr>
              <a:defRPr sz="1200"/>
            </a:lvl4pPr>
            <a:lvl5pPr>
              <a:defRPr sz="1050"/>
            </a:lvl5pPr>
            <a:extLs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7" name="标题 6"/>
          <p:cNvSpPr>
            <a:spLocks noGrp="1"/>
          </p:cNvSpPr>
          <p:nvPr>
            <p:ph type="title"/>
          </p:nvPr>
        </p:nvSpPr>
        <p:spPr>
          <a:xfrm>
            <a:off x="457200" y="274638"/>
            <a:ext cx="8229600" cy="994122"/>
          </a:xfrm>
        </p:spPr>
        <p:txBody>
          <a:bodyPr rtlCol="0"/>
          <a:lstStyle>
            <a:lvl1pPr>
              <a:defRPr sz="2400" b="1">
                <a:solidFill>
                  <a:schemeClr val="tx1">
                    <a:lumMod val="85000"/>
                    <a:lumOff val="15000"/>
                  </a:schemeClr>
                </a:solidFill>
              </a:defRPr>
            </a:lvl1pPr>
            <a:extLst/>
          </a:lstStyle>
          <a:p>
            <a:r>
              <a:rPr lang="zh-CN" altLang="en-US" smtClean="0"/>
              <a:t>单击此处编辑母版标题样式</a:t>
            </a:r>
            <a:endParaRPr lang="en-US" dirty="0"/>
          </a:p>
        </p:txBody>
      </p:sp>
      <p:sp>
        <p:nvSpPr>
          <p:cNvPr id="5" name="日期占位符 3"/>
          <p:cNvSpPr>
            <a:spLocks noGrp="1"/>
          </p:cNvSpPr>
          <p:nvPr>
            <p:ph type="dt" sz="half" idx="10"/>
          </p:nvPr>
        </p:nvSpPr>
        <p:spPr>
          <a:xfrm>
            <a:off x="6727827" y="6408742"/>
            <a:ext cx="1588591" cy="365125"/>
          </a:xfrm>
        </p:spPr>
        <p:txBody>
          <a:bodyPr/>
          <a:lstStyle>
            <a:lvl1pPr algn="ctr">
              <a:defRPr sz="1050"/>
            </a:lvl1pPr>
            <a:extLst/>
          </a:lstStyle>
          <a:p>
            <a:pPr>
              <a:defRPr/>
            </a:pPr>
            <a:endParaRPr lang="en-US" altLang="zh-CN"/>
          </a:p>
        </p:txBody>
      </p:sp>
      <p:sp>
        <p:nvSpPr>
          <p:cNvPr id="6" name="页脚占位符 4"/>
          <p:cNvSpPr>
            <a:spLocks noGrp="1"/>
          </p:cNvSpPr>
          <p:nvPr>
            <p:ph type="ftr" sz="quarter" idx="11"/>
          </p:nvPr>
        </p:nvSpPr>
        <p:spPr/>
        <p:txBody>
          <a:bodyPr/>
          <a:lstStyle>
            <a:lvl1pPr>
              <a:defRPr sz="1050"/>
            </a:lvl1pPr>
            <a:extLst/>
          </a:lstStyle>
          <a:p>
            <a:pPr>
              <a:defRPr/>
            </a:pPr>
            <a:endParaRPr lang="en-US" altLang="zh-CN"/>
          </a:p>
        </p:txBody>
      </p:sp>
      <p:sp>
        <p:nvSpPr>
          <p:cNvPr id="8" name="灯片编号占位符 5"/>
          <p:cNvSpPr>
            <a:spLocks noGrp="1"/>
          </p:cNvSpPr>
          <p:nvPr>
            <p:ph type="sldNum" sz="quarter" idx="12"/>
          </p:nvPr>
        </p:nvSpPr>
        <p:spPr>
          <a:xfrm>
            <a:off x="8532442" y="6408742"/>
            <a:ext cx="481385" cy="365125"/>
          </a:xfrm>
        </p:spPr>
        <p:txBody>
          <a:bodyPr/>
          <a:lstStyle>
            <a:lvl1pPr>
              <a:defRPr/>
            </a:lvl1pPr>
            <a:extLst/>
          </a:lstStyle>
          <a:p>
            <a:pPr>
              <a:defRPr/>
            </a:pPr>
            <a:fld id="{D723929D-3E61-41E3-A811-8710DC288C45}" type="slidenum">
              <a:rPr lang="zh-CN" altLang="en-US" smtClean="0"/>
              <a:pPr>
                <a:defRPr/>
              </a:pPr>
              <a:t>‹#›</a:t>
            </a:fld>
            <a:endParaRPr lang="en-US" altLang="zh-CN"/>
          </a:p>
        </p:txBody>
      </p:sp>
    </p:spTree>
    <p:extLst>
      <p:ext uri="{BB962C8B-B14F-4D97-AF65-F5344CB8AC3E}">
        <p14:creationId xmlns:p14="http://schemas.microsoft.com/office/powerpoint/2010/main" val="36685988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8229600" cy="995710"/>
          </a:xfrm>
        </p:spPr>
        <p:txBody>
          <a:bodyPr/>
          <a:lstStyle>
            <a:lvl1pPr>
              <a:defRPr sz="2400">
                <a:solidFill>
                  <a:schemeClr val="tx1">
                    <a:lumMod val="85000"/>
                    <a:lumOff val="15000"/>
                  </a:schemeClr>
                </a:solidFill>
              </a:defRPr>
            </a:lvl1pPr>
            <a:extLst/>
          </a:lstStyle>
          <a:p>
            <a:r>
              <a:rPr lang="zh-CN" altLang="en-US" smtClean="0"/>
              <a:t>单击此处编辑母版标题样式</a:t>
            </a:r>
            <a:endParaRPr lang="en-US" dirty="0"/>
          </a:p>
        </p:txBody>
      </p:sp>
      <p:sp>
        <p:nvSpPr>
          <p:cNvPr id="3" name="文本占位符 2"/>
          <p:cNvSpPr>
            <a:spLocks noGrp="1"/>
          </p:cNvSpPr>
          <p:nvPr>
            <p:ph type="body" idx="1"/>
          </p:nvPr>
        </p:nvSpPr>
        <p:spPr>
          <a:xfrm>
            <a:off x="457200" y="5410200"/>
            <a:ext cx="4040188" cy="762000"/>
          </a:xfrm>
          <a:solidFill>
            <a:schemeClr val="accent1"/>
          </a:solidFill>
          <a:ln w="9652">
            <a:solidFill>
              <a:schemeClr val="accent1"/>
            </a:solidFill>
            <a:miter lim="800000"/>
          </a:ln>
        </p:spPr>
        <p:txBody>
          <a:bodyPr lIns="182880" anchor="ctr"/>
          <a:lstStyle>
            <a:lvl1pPr marL="0" indent="0">
              <a:buNone/>
              <a:defRPr sz="1800" b="0">
                <a:solidFill>
                  <a:schemeClr val="bg1"/>
                </a:solidFill>
              </a:defRPr>
            </a:lvl1pPr>
            <a:lvl2pPr>
              <a:buNone/>
              <a:defRPr sz="1500" b="1"/>
            </a:lvl2pPr>
            <a:lvl3pPr>
              <a:buNone/>
              <a:defRPr sz="1350" b="1"/>
            </a:lvl3pPr>
            <a:lvl4pPr>
              <a:buNone/>
              <a:defRPr sz="1200" b="1"/>
            </a:lvl4pPr>
            <a:lvl5pPr>
              <a:buNone/>
              <a:defRPr sz="1200" b="1"/>
            </a:lvl5pPr>
            <a:extLst/>
          </a:lstStyle>
          <a:p>
            <a:pPr lvl="0"/>
            <a:r>
              <a:rPr lang="zh-CN" altLang="en-US" smtClean="0"/>
              <a:t>单击此处编辑母版文本样式</a:t>
            </a:r>
          </a:p>
        </p:txBody>
      </p:sp>
      <p:sp>
        <p:nvSpPr>
          <p:cNvPr id="4" name="文本占位符 3"/>
          <p:cNvSpPr>
            <a:spLocks noGrp="1"/>
          </p:cNvSpPr>
          <p:nvPr>
            <p:ph type="body" sz="half" idx="3"/>
          </p:nvPr>
        </p:nvSpPr>
        <p:spPr>
          <a:xfrm>
            <a:off x="4645028" y="5410200"/>
            <a:ext cx="4041775" cy="762000"/>
          </a:xfrm>
          <a:solidFill>
            <a:schemeClr val="accent1"/>
          </a:solidFill>
          <a:ln w="9652">
            <a:solidFill>
              <a:schemeClr val="accent1"/>
            </a:solidFill>
            <a:miter lim="800000"/>
          </a:ln>
        </p:spPr>
        <p:txBody>
          <a:bodyPr lIns="182880" anchor="ctr"/>
          <a:lstStyle>
            <a:lvl1pPr marL="0" indent="0">
              <a:buNone/>
              <a:defRPr sz="1800" b="0">
                <a:solidFill>
                  <a:schemeClr val="bg1"/>
                </a:solidFill>
              </a:defRPr>
            </a:lvl1pPr>
            <a:lvl2pPr>
              <a:buNone/>
              <a:defRPr sz="1500" b="1"/>
            </a:lvl2pPr>
            <a:lvl3pPr>
              <a:buNone/>
              <a:defRPr sz="1350" b="1"/>
            </a:lvl3pPr>
            <a:lvl4pPr>
              <a:buNone/>
              <a:defRPr sz="1200" b="1"/>
            </a:lvl4pPr>
            <a:lvl5pPr>
              <a:buNone/>
              <a:defRPr sz="1200" b="1"/>
            </a:lvl5pPr>
            <a:extLst/>
          </a:lstStyle>
          <a:p>
            <a:pPr lvl="0"/>
            <a:r>
              <a:rPr lang="zh-CN" altLang="en-US" smtClean="0"/>
              <a:t>单击此处编辑母版文本样式</a:t>
            </a:r>
          </a:p>
        </p:txBody>
      </p:sp>
      <p:sp>
        <p:nvSpPr>
          <p:cNvPr id="5" name="内容占位符 4"/>
          <p:cNvSpPr>
            <a:spLocks noGrp="1"/>
          </p:cNvSpPr>
          <p:nvPr>
            <p:ph sz="quarter" idx="2"/>
          </p:nvPr>
        </p:nvSpPr>
        <p:spPr>
          <a:xfrm>
            <a:off x="457200" y="1444298"/>
            <a:ext cx="4040188" cy="3941763"/>
          </a:xfrm>
          <a:ln>
            <a:noFill/>
            <a:prstDash val="sysDash"/>
            <a:miter lim="800000"/>
          </a:ln>
        </p:spPr>
        <p:txBody>
          <a:bodyPr/>
          <a:lstStyle>
            <a:lvl1pPr>
              <a:defRPr sz="1800"/>
            </a:lvl1pPr>
            <a:lvl2pPr>
              <a:defRPr sz="1500"/>
            </a:lvl2pPr>
            <a:lvl3pPr>
              <a:defRPr sz="1350"/>
            </a:lvl3pPr>
            <a:lvl4pPr>
              <a:defRPr sz="1200"/>
            </a:lvl4pPr>
            <a:lvl5pPr>
              <a:defRPr sz="1200"/>
            </a:lvl5pPr>
            <a:extLs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6" name="内容占位符 5"/>
          <p:cNvSpPr>
            <a:spLocks noGrp="1"/>
          </p:cNvSpPr>
          <p:nvPr>
            <p:ph sz="quarter" idx="4"/>
          </p:nvPr>
        </p:nvSpPr>
        <p:spPr>
          <a:xfrm>
            <a:off x="4645027" y="1444298"/>
            <a:ext cx="4041775" cy="3941763"/>
          </a:xfrm>
          <a:ln>
            <a:noFill/>
            <a:prstDash val="sysDash"/>
            <a:miter lim="800000"/>
          </a:ln>
        </p:spPr>
        <p:txBody>
          <a:bodyPr/>
          <a:lstStyle>
            <a:lvl1pPr>
              <a:spcBef>
                <a:spcPts val="0"/>
              </a:spcBef>
              <a:defRPr sz="1800"/>
            </a:lvl1pPr>
            <a:lvl2pPr>
              <a:defRPr sz="1500"/>
            </a:lvl2pPr>
            <a:lvl3pPr>
              <a:defRPr sz="1350"/>
            </a:lvl3pPr>
            <a:lvl4pPr>
              <a:defRPr sz="1200"/>
            </a:lvl4pPr>
            <a:lvl5pPr>
              <a:defRPr sz="1200"/>
            </a:lvl5pPr>
            <a:extLs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8" name="日期占位符 6"/>
          <p:cNvSpPr>
            <a:spLocks noGrp="1"/>
          </p:cNvSpPr>
          <p:nvPr>
            <p:ph type="dt" sz="half" idx="10"/>
          </p:nvPr>
        </p:nvSpPr>
        <p:spPr/>
        <p:txBody>
          <a:bodyPr/>
          <a:lstStyle>
            <a:lvl1pPr>
              <a:defRPr/>
            </a:lvl1pPr>
            <a:extLst/>
          </a:lstStyle>
          <a:p>
            <a:pPr>
              <a:defRPr/>
            </a:pPr>
            <a:endParaRPr lang="en-US" altLang="zh-CN"/>
          </a:p>
        </p:txBody>
      </p:sp>
      <p:sp>
        <p:nvSpPr>
          <p:cNvPr id="9" name="页脚占位符 7"/>
          <p:cNvSpPr>
            <a:spLocks noGrp="1"/>
          </p:cNvSpPr>
          <p:nvPr>
            <p:ph type="ftr" sz="quarter" idx="11"/>
          </p:nvPr>
        </p:nvSpPr>
        <p:spPr/>
        <p:txBody>
          <a:bodyPr/>
          <a:lstStyle>
            <a:lvl1pPr>
              <a:defRPr/>
            </a:lvl1pPr>
            <a:extLst/>
          </a:lstStyle>
          <a:p>
            <a:pPr>
              <a:defRPr/>
            </a:pPr>
            <a:endParaRPr lang="en-US" altLang="zh-CN"/>
          </a:p>
        </p:txBody>
      </p:sp>
      <p:sp>
        <p:nvSpPr>
          <p:cNvPr id="10" name="灯片编号占位符 8"/>
          <p:cNvSpPr>
            <a:spLocks noGrp="1"/>
          </p:cNvSpPr>
          <p:nvPr>
            <p:ph type="sldNum" sz="quarter" idx="12"/>
          </p:nvPr>
        </p:nvSpPr>
        <p:spPr/>
        <p:txBody>
          <a:bodyPr/>
          <a:lstStyle>
            <a:lvl1pPr>
              <a:defRPr/>
            </a:lvl1pPr>
            <a:extLst/>
          </a:lstStyle>
          <a:p>
            <a:pPr>
              <a:defRPr/>
            </a:pPr>
            <a:fld id="{71413D0B-0153-4F6A-9A8B-64775EE9EA35}" type="slidenum">
              <a:rPr lang="zh-CN" altLang="en-US" smtClean="0"/>
              <a:pPr>
                <a:defRPr/>
              </a:pPr>
              <a:t>‹#›</a:t>
            </a:fld>
            <a:endParaRPr lang="en-US" altLang="zh-CN"/>
          </a:p>
        </p:txBody>
      </p:sp>
    </p:spTree>
    <p:extLst>
      <p:ext uri="{BB962C8B-B14F-4D97-AF65-F5344CB8AC3E}">
        <p14:creationId xmlns:p14="http://schemas.microsoft.com/office/powerpoint/2010/main" val="25323077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3" name="日期占位符 1"/>
          <p:cNvSpPr>
            <a:spLocks noGrp="1"/>
          </p:cNvSpPr>
          <p:nvPr>
            <p:ph type="dt" sz="half" idx="10"/>
          </p:nvPr>
        </p:nvSpPr>
        <p:spPr/>
        <p:txBody>
          <a:bodyPr/>
          <a:lstStyle>
            <a:lvl1pPr>
              <a:defRPr/>
            </a:lvl1pPr>
            <a:extLst/>
          </a:lstStyle>
          <a:p>
            <a:pPr>
              <a:defRPr/>
            </a:pPr>
            <a:endParaRPr lang="en-US" altLang="zh-CN"/>
          </a:p>
        </p:txBody>
      </p:sp>
      <p:sp>
        <p:nvSpPr>
          <p:cNvPr id="4" name="页脚占位符 2"/>
          <p:cNvSpPr>
            <a:spLocks noGrp="1"/>
          </p:cNvSpPr>
          <p:nvPr>
            <p:ph type="ftr" sz="quarter" idx="11"/>
          </p:nvPr>
        </p:nvSpPr>
        <p:spPr/>
        <p:txBody>
          <a:bodyPr/>
          <a:lstStyle>
            <a:lvl1pPr>
              <a:defRPr/>
            </a:lvl1pPr>
            <a:extLst/>
          </a:lstStyle>
          <a:p>
            <a:pPr>
              <a:defRPr/>
            </a:pPr>
            <a:endParaRPr lang="en-US" altLang="zh-CN"/>
          </a:p>
        </p:txBody>
      </p:sp>
      <p:sp>
        <p:nvSpPr>
          <p:cNvPr id="5" name="灯片编号占位符 3"/>
          <p:cNvSpPr>
            <a:spLocks noGrp="1"/>
          </p:cNvSpPr>
          <p:nvPr>
            <p:ph type="sldNum" sz="quarter" idx="12"/>
          </p:nvPr>
        </p:nvSpPr>
        <p:spPr/>
        <p:txBody>
          <a:bodyPr/>
          <a:lstStyle>
            <a:lvl1pPr>
              <a:defRPr/>
            </a:lvl1pPr>
            <a:extLst/>
          </a:lstStyle>
          <a:p>
            <a:pPr>
              <a:defRPr/>
            </a:pPr>
            <a:fld id="{E53EA9D7-1335-4803-BD04-3F8F0D3BBDBD}" type="slidenum">
              <a:rPr lang="zh-CN" altLang="en-US" smtClean="0"/>
              <a:pPr>
                <a:defRPr/>
              </a:pPr>
              <a:t>‹#›</a:t>
            </a:fld>
            <a:endParaRPr lang="en-US" altLang="zh-CN"/>
          </a:p>
        </p:txBody>
      </p:sp>
    </p:spTree>
    <p:extLst>
      <p:ext uri="{BB962C8B-B14F-4D97-AF65-F5344CB8AC3E}">
        <p14:creationId xmlns:p14="http://schemas.microsoft.com/office/powerpoint/2010/main" val="1695367913"/>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914400" y="4876800"/>
            <a:ext cx="7481776" cy="457200"/>
          </a:xfrm>
        </p:spPr>
        <p:txBody>
          <a:bodyPr anchor="t">
            <a:noAutofit/>
            <a:sp3d prstMaterial="softEdge">
              <a:bevelT w="0" h="0"/>
            </a:sp3d>
          </a:bodyPr>
          <a:lstStyle>
            <a:lvl1pPr algn="r">
              <a:buNone/>
              <a:defRPr sz="1875" b="0">
                <a:solidFill>
                  <a:schemeClr val="accent1"/>
                </a:solidFill>
                <a:effectLst/>
              </a:defRPr>
            </a:lvl1pPr>
            <a:extLst/>
          </a:lstStyle>
          <a:p>
            <a:r>
              <a:rPr lang="zh-CN" altLang="en-US" smtClean="0"/>
              <a:t>单击此处编辑母版标题样式</a:t>
            </a:r>
            <a:endParaRPr lang="en-US"/>
          </a:p>
        </p:txBody>
      </p:sp>
      <p:sp>
        <p:nvSpPr>
          <p:cNvPr id="3" name="文本占位符 2"/>
          <p:cNvSpPr>
            <a:spLocks noGrp="1"/>
          </p:cNvSpPr>
          <p:nvPr>
            <p:ph type="body" idx="2"/>
          </p:nvPr>
        </p:nvSpPr>
        <p:spPr>
          <a:xfrm>
            <a:off x="4419600" y="5355102"/>
            <a:ext cx="3974592" cy="914400"/>
          </a:xfrm>
        </p:spPr>
        <p:txBody>
          <a:bodyPr/>
          <a:lstStyle>
            <a:lvl1pPr marL="0" indent="0" algn="r">
              <a:buNone/>
              <a:defRPr sz="1200"/>
            </a:lvl1pPr>
            <a:lvl2pPr>
              <a:buNone/>
              <a:defRPr sz="900"/>
            </a:lvl2pPr>
            <a:lvl3pPr>
              <a:buNone/>
              <a:defRPr sz="750"/>
            </a:lvl3pPr>
            <a:lvl4pPr>
              <a:buNone/>
              <a:defRPr sz="675"/>
            </a:lvl4pPr>
            <a:lvl5pPr>
              <a:buNone/>
              <a:defRPr sz="675"/>
            </a:lvl5pPr>
            <a:extLst/>
          </a:lstStyle>
          <a:p>
            <a:pPr lvl="0"/>
            <a:r>
              <a:rPr lang="zh-CN" altLang="en-US" smtClean="0"/>
              <a:t>单击此处编辑母版文本样式</a:t>
            </a:r>
          </a:p>
        </p:txBody>
      </p:sp>
      <p:sp>
        <p:nvSpPr>
          <p:cNvPr id="4" name="内容占位符 3"/>
          <p:cNvSpPr>
            <a:spLocks noGrp="1"/>
          </p:cNvSpPr>
          <p:nvPr>
            <p:ph sz="half" idx="1"/>
          </p:nvPr>
        </p:nvSpPr>
        <p:spPr>
          <a:xfrm>
            <a:off x="914400" y="274320"/>
            <a:ext cx="7479792" cy="4572000"/>
          </a:xfrm>
        </p:spPr>
        <p:txBody>
          <a:bodyPr/>
          <a:lstStyle>
            <a:lvl1pPr>
              <a:defRPr sz="2400"/>
            </a:lvl1pPr>
            <a:lvl2pPr>
              <a:defRPr sz="2100"/>
            </a:lvl2pPr>
            <a:lvl3pPr>
              <a:defRPr sz="1800"/>
            </a:lvl3pPr>
            <a:lvl4pPr>
              <a:defRPr sz="1500"/>
            </a:lvl4pPr>
            <a:lvl5pPr>
              <a:defRPr sz="1500"/>
            </a:lvl5pPr>
            <a:extLs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6" name="日期占位符 4"/>
          <p:cNvSpPr>
            <a:spLocks noGrp="1"/>
          </p:cNvSpPr>
          <p:nvPr>
            <p:ph type="dt" sz="half" idx="10"/>
          </p:nvPr>
        </p:nvSpPr>
        <p:spPr/>
        <p:txBody>
          <a:bodyPr/>
          <a:lstStyle>
            <a:lvl1pPr>
              <a:defRPr/>
            </a:lvl1pPr>
            <a:extLst/>
          </a:lstStyle>
          <a:p>
            <a:pPr>
              <a:defRPr/>
            </a:pPr>
            <a:endParaRPr lang="en-US" altLang="zh-CN"/>
          </a:p>
        </p:txBody>
      </p:sp>
      <p:sp>
        <p:nvSpPr>
          <p:cNvPr id="7" name="页脚占位符 5"/>
          <p:cNvSpPr>
            <a:spLocks noGrp="1"/>
          </p:cNvSpPr>
          <p:nvPr>
            <p:ph type="ftr" sz="quarter" idx="11"/>
          </p:nvPr>
        </p:nvSpPr>
        <p:spPr/>
        <p:txBody>
          <a:bodyPr/>
          <a:lstStyle>
            <a:lvl1pPr>
              <a:defRPr/>
            </a:lvl1pPr>
            <a:extLst/>
          </a:lstStyle>
          <a:p>
            <a:pPr>
              <a:defRPr/>
            </a:pPr>
            <a:endParaRPr lang="en-US" altLang="zh-CN"/>
          </a:p>
        </p:txBody>
      </p:sp>
      <p:sp>
        <p:nvSpPr>
          <p:cNvPr id="8" name="灯片编号占位符 6"/>
          <p:cNvSpPr>
            <a:spLocks noGrp="1"/>
          </p:cNvSpPr>
          <p:nvPr>
            <p:ph type="sldNum" sz="quarter" idx="12"/>
          </p:nvPr>
        </p:nvSpPr>
        <p:spPr/>
        <p:txBody>
          <a:bodyPr/>
          <a:lstStyle>
            <a:lvl1pPr>
              <a:defRPr/>
            </a:lvl1pPr>
            <a:extLst/>
          </a:lstStyle>
          <a:p>
            <a:pPr>
              <a:defRPr/>
            </a:pPr>
            <a:fld id="{DE20990C-DD7D-4C24-9CF0-B681818D616D}" type="slidenum">
              <a:rPr lang="zh-CN" altLang="en-US" smtClean="0"/>
              <a:pPr>
                <a:defRPr/>
              </a:pPr>
              <a:t>‹#›</a:t>
            </a:fld>
            <a:endParaRPr lang="en-US" altLang="zh-CN"/>
          </a:p>
        </p:txBody>
      </p:sp>
    </p:spTree>
    <p:extLst>
      <p:ext uri="{BB962C8B-B14F-4D97-AF65-F5344CB8AC3E}">
        <p14:creationId xmlns:p14="http://schemas.microsoft.com/office/powerpoint/2010/main" val="3971716729"/>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extLst/>
          </a:lstStyle>
          <a:p>
            <a:r>
              <a:rPr lang="zh-CN" altLang="en-US" smtClean="0"/>
              <a:t>单击此处编辑母版标题样式</a:t>
            </a:r>
            <a:endParaRPr lang="en-US"/>
          </a:p>
        </p:txBody>
      </p:sp>
      <p:sp>
        <p:nvSpPr>
          <p:cNvPr id="3" name="竖排文字占位符 2"/>
          <p:cNvSpPr>
            <a:spLocks noGrp="1"/>
          </p:cNvSpPr>
          <p:nvPr>
            <p:ph type="body" orient="vert" idx="1"/>
          </p:nvPr>
        </p:nvSpPr>
        <p:spPr>
          <a:xfrm>
            <a:off x="457200" y="1481333"/>
            <a:ext cx="8229600" cy="4386071"/>
          </a:xfrm>
        </p:spPr>
        <p:txBody>
          <a:bodyPr vert="eaVert"/>
          <a:lstStyle>
            <a:extLs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5" name="日期占位符 3"/>
          <p:cNvSpPr>
            <a:spLocks noGrp="1"/>
          </p:cNvSpPr>
          <p:nvPr>
            <p:ph type="dt" sz="half" idx="10"/>
          </p:nvPr>
        </p:nvSpPr>
        <p:spPr/>
        <p:txBody>
          <a:bodyPr/>
          <a:lstStyle>
            <a:lvl1pPr>
              <a:defRPr/>
            </a:lvl1pPr>
            <a:extLst/>
          </a:lstStyle>
          <a:p>
            <a:pPr>
              <a:defRPr/>
            </a:pPr>
            <a:endParaRPr lang="en-US" altLang="zh-CN"/>
          </a:p>
        </p:txBody>
      </p:sp>
      <p:sp>
        <p:nvSpPr>
          <p:cNvPr id="6" name="页脚占位符 4"/>
          <p:cNvSpPr>
            <a:spLocks noGrp="1"/>
          </p:cNvSpPr>
          <p:nvPr>
            <p:ph type="ftr" sz="quarter" idx="11"/>
          </p:nvPr>
        </p:nvSpPr>
        <p:spPr/>
        <p:txBody>
          <a:bodyPr/>
          <a:lstStyle>
            <a:lvl1pPr>
              <a:defRPr/>
            </a:lvl1pPr>
            <a:extLst/>
          </a:lstStyle>
          <a:p>
            <a:pPr>
              <a:defRPr/>
            </a:pPr>
            <a:endParaRPr lang="en-US" altLang="zh-CN"/>
          </a:p>
        </p:txBody>
      </p:sp>
      <p:sp>
        <p:nvSpPr>
          <p:cNvPr id="7" name="灯片编号占位符 5"/>
          <p:cNvSpPr>
            <a:spLocks noGrp="1"/>
          </p:cNvSpPr>
          <p:nvPr>
            <p:ph type="sldNum" sz="quarter" idx="12"/>
          </p:nvPr>
        </p:nvSpPr>
        <p:spPr/>
        <p:txBody>
          <a:bodyPr/>
          <a:lstStyle>
            <a:lvl1pPr>
              <a:defRPr/>
            </a:lvl1pPr>
            <a:extLst/>
          </a:lstStyle>
          <a:p>
            <a:pPr>
              <a:defRPr/>
            </a:pPr>
            <a:fld id="{A1A118A6-411D-4216-91A1-617F13183BEB}" type="slidenum">
              <a:rPr lang="zh-CN" altLang="en-US" smtClean="0"/>
              <a:pPr>
                <a:defRPr/>
              </a:pPr>
              <a:t>‹#›</a:t>
            </a:fld>
            <a:endParaRPr lang="en-US" altLang="zh-CN"/>
          </a:p>
        </p:txBody>
      </p:sp>
    </p:spTree>
    <p:extLst>
      <p:ext uri="{BB962C8B-B14F-4D97-AF65-F5344CB8AC3E}">
        <p14:creationId xmlns:p14="http://schemas.microsoft.com/office/powerpoint/2010/main" val="2198742539"/>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44013" y="274644"/>
            <a:ext cx="1777470" cy="5592761"/>
          </a:xfrm>
        </p:spPr>
        <p:txBody>
          <a:bodyPr vert="eaVert"/>
          <a:lstStyle>
            <a:extLst/>
          </a:lstStyle>
          <a:p>
            <a:r>
              <a:rPr lang="zh-CN" altLang="en-US" smtClean="0"/>
              <a:t>单击此处编辑母版标题样式</a:t>
            </a:r>
            <a:endParaRPr lang="en-US"/>
          </a:p>
        </p:txBody>
      </p:sp>
      <p:sp>
        <p:nvSpPr>
          <p:cNvPr id="3" name="竖排文字占位符 2"/>
          <p:cNvSpPr>
            <a:spLocks noGrp="1"/>
          </p:cNvSpPr>
          <p:nvPr>
            <p:ph type="body" orient="vert" idx="1"/>
          </p:nvPr>
        </p:nvSpPr>
        <p:spPr>
          <a:xfrm>
            <a:off x="457200" y="274641"/>
            <a:ext cx="6324600" cy="5592760"/>
          </a:xfrm>
        </p:spPr>
        <p:txBody>
          <a:bodyPr vert="eaVert"/>
          <a:lstStyle>
            <a:extLs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5" name="日期占位符 3"/>
          <p:cNvSpPr>
            <a:spLocks noGrp="1"/>
          </p:cNvSpPr>
          <p:nvPr>
            <p:ph type="dt" sz="half" idx="10"/>
          </p:nvPr>
        </p:nvSpPr>
        <p:spPr/>
        <p:txBody>
          <a:bodyPr/>
          <a:lstStyle>
            <a:lvl1pPr>
              <a:defRPr/>
            </a:lvl1pPr>
            <a:extLst/>
          </a:lstStyle>
          <a:p>
            <a:pPr>
              <a:defRPr/>
            </a:pPr>
            <a:endParaRPr lang="en-US" altLang="zh-CN"/>
          </a:p>
        </p:txBody>
      </p:sp>
      <p:sp>
        <p:nvSpPr>
          <p:cNvPr id="6" name="页脚占位符 4"/>
          <p:cNvSpPr>
            <a:spLocks noGrp="1"/>
          </p:cNvSpPr>
          <p:nvPr>
            <p:ph type="ftr" sz="quarter" idx="11"/>
          </p:nvPr>
        </p:nvSpPr>
        <p:spPr/>
        <p:txBody>
          <a:bodyPr/>
          <a:lstStyle>
            <a:lvl1pPr>
              <a:defRPr/>
            </a:lvl1pPr>
            <a:extLst/>
          </a:lstStyle>
          <a:p>
            <a:pPr>
              <a:defRPr/>
            </a:pPr>
            <a:endParaRPr lang="en-US" altLang="zh-CN"/>
          </a:p>
        </p:txBody>
      </p:sp>
      <p:sp>
        <p:nvSpPr>
          <p:cNvPr id="7" name="灯片编号占位符 5"/>
          <p:cNvSpPr>
            <a:spLocks noGrp="1"/>
          </p:cNvSpPr>
          <p:nvPr>
            <p:ph type="sldNum" sz="quarter" idx="12"/>
          </p:nvPr>
        </p:nvSpPr>
        <p:spPr/>
        <p:txBody>
          <a:bodyPr/>
          <a:lstStyle>
            <a:lvl1pPr>
              <a:defRPr/>
            </a:lvl1pPr>
            <a:extLst/>
          </a:lstStyle>
          <a:p>
            <a:pPr>
              <a:defRPr/>
            </a:pPr>
            <a:fld id="{E98D343D-93C6-499B-A57B-D525C4765637}" type="slidenum">
              <a:rPr lang="zh-CN" altLang="en-US" smtClean="0"/>
              <a:pPr>
                <a:defRPr/>
              </a:pPr>
              <a:t>‹#›</a:t>
            </a:fld>
            <a:endParaRPr lang="en-US" altLang="zh-CN"/>
          </a:p>
        </p:txBody>
      </p:sp>
    </p:spTree>
    <p:extLst>
      <p:ext uri="{BB962C8B-B14F-4D97-AF65-F5344CB8AC3E}">
        <p14:creationId xmlns:p14="http://schemas.microsoft.com/office/powerpoint/2010/main" val="38906860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自定义版式">
    <p:spTree>
      <p:nvGrpSpPr>
        <p:cNvPr id="1" name=""/>
        <p:cNvGrpSpPr/>
        <p:nvPr/>
      </p:nvGrpSpPr>
      <p:grpSpPr>
        <a:xfrm>
          <a:off x="0" y="0"/>
          <a:ext cx="0" cy="0"/>
          <a:chOff x="0" y="0"/>
          <a:chExt cx="0" cy="0"/>
        </a:xfrm>
      </p:grpSpPr>
      <p:grpSp>
        <p:nvGrpSpPr>
          <p:cNvPr id="2" name="组合 7"/>
          <p:cNvGrpSpPr>
            <a:grpSpLocks/>
          </p:cNvGrpSpPr>
          <p:nvPr/>
        </p:nvGrpSpPr>
        <p:grpSpPr bwMode="auto">
          <a:xfrm>
            <a:off x="0" y="-1133475"/>
            <a:ext cx="9251950" cy="2978150"/>
            <a:chOff x="0" y="1268760"/>
            <a:chExt cx="9252480" cy="2978150"/>
          </a:xfrm>
        </p:grpSpPr>
        <p:pic>
          <p:nvPicPr>
            <p:cNvPr id="3" name="图片 10" descr="Untitled-5.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268760"/>
              <a:ext cx="9144000" cy="297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 name="组合 11"/>
            <p:cNvGrpSpPr>
              <a:grpSpLocks/>
            </p:cNvGrpSpPr>
            <p:nvPr/>
          </p:nvGrpSpPr>
          <p:grpSpPr bwMode="auto">
            <a:xfrm>
              <a:off x="251520" y="1268760"/>
              <a:ext cx="1440160" cy="720080"/>
              <a:chOff x="251520" y="1268760"/>
              <a:chExt cx="1440160" cy="720080"/>
            </a:xfrm>
          </p:grpSpPr>
          <p:sp>
            <p:nvSpPr>
              <p:cNvPr id="67" name="矩形 66"/>
              <p:cNvSpPr/>
              <p:nvPr/>
            </p:nvSpPr>
            <p:spPr>
              <a:xfrm>
                <a:off x="971605" y="1268760"/>
                <a:ext cx="720766" cy="720725"/>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68" name="矩形 67"/>
              <p:cNvSpPr/>
              <p:nvPr/>
            </p:nvSpPr>
            <p:spPr>
              <a:xfrm>
                <a:off x="250839" y="1268760"/>
                <a:ext cx="720766" cy="720725"/>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grpSp>
          <p:nvGrpSpPr>
            <p:cNvPr id="5" name="组合 12"/>
            <p:cNvGrpSpPr>
              <a:grpSpLocks/>
            </p:cNvGrpSpPr>
            <p:nvPr/>
          </p:nvGrpSpPr>
          <p:grpSpPr bwMode="auto">
            <a:xfrm>
              <a:off x="2411760" y="1268760"/>
              <a:ext cx="1440160" cy="720080"/>
              <a:chOff x="251520" y="1268760"/>
              <a:chExt cx="1440160" cy="720080"/>
            </a:xfrm>
          </p:grpSpPr>
          <p:sp>
            <p:nvSpPr>
              <p:cNvPr id="65" name="矩形 64"/>
              <p:cNvSpPr/>
              <p:nvPr/>
            </p:nvSpPr>
            <p:spPr>
              <a:xfrm>
                <a:off x="972077" y="1268760"/>
                <a:ext cx="719178" cy="720725"/>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66" name="矩形 65"/>
              <p:cNvSpPr/>
              <p:nvPr/>
            </p:nvSpPr>
            <p:spPr>
              <a:xfrm>
                <a:off x="251311" y="1268760"/>
                <a:ext cx="720766" cy="720725"/>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grpSp>
          <p:nvGrpSpPr>
            <p:cNvPr id="6" name="组合 13"/>
            <p:cNvGrpSpPr>
              <a:grpSpLocks/>
            </p:cNvGrpSpPr>
            <p:nvPr/>
          </p:nvGrpSpPr>
          <p:grpSpPr bwMode="auto">
            <a:xfrm>
              <a:off x="4572000" y="1268760"/>
              <a:ext cx="1440160" cy="720080"/>
              <a:chOff x="251520" y="1268760"/>
              <a:chExt cx="1440160" cy="720080"/>
            </a:xfrm>
          </p:grpSpPr>
          <p:sp>
            <p:nvSpPr>
              <p:cNvPr id="63" name="矩形 62"/>
              <p:cNvSpPr/>
              <p:nvPr/>
            </p:nvSpPr>
            <p:spPr>
              <a:xfrm>
                <a:off x="972548" y="1268760"/>
                <a:ext cx="719179" cy="720725"/>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64" name="矩形 63"/>
              <p:cNvSpPr/>
              <p:nvPr/>
            </p:nvSpPr>
            <p:spPr>
              <a:xfrm>
                <a:off x="251782" y="1268760"/>
                <a:ext cx="720766" cy="720725"/>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grpSp>
          <p:nvGrpSpPr>
            <p:cNvPr id="7" name="组合 14"/>
            <p:cNvGrpSpPr>
              <a:grpSpLocks/>
            </p:cNvGrpSpPr>
            <p:nvPr/>
          </p:nvGrpSpPr>
          <p:grpSpPr bwMode="auto">
            <a:xfrm>
              <a:off x="6732240" y="1268760"/>
              <a:ext cx="1440160" cy="720080"/>
              <a:chOff x="251520" y="1268760"/>
              <a:chExt cx="1440160" cy="720080"/>
            </a:xfrm>
          </p:grpSpPr>
          <p:sp>
            <p:nvSpPr>
              <p:cNvPr id="61" name="矩形 60"/>
              <p:cNvSpPr/>
              <p:nvPr/>
            </p:nvSpPr>
            <p:spPr>
              <a:xfrm>
                <a:off x="973020" y="1268760"/>
                <a:ext cx="719178" cy="720725"/>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62" name="矩形 61"/>
              <p:cNvSpPr/>
              <p:nvPr/>
            </p:nvSpPr>
            <p:spPr>
              <a:xfrm>
                <a:off x="252254" y="1268760"/>
                <a:ext cx="720766" cy="720725"/>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sp>
          <p:nvSpPr>
            <p:cNvPr id="8" name="矩形 7"/>
            <p:cNvSpPr/>
            <p:nvPr/>
          </p:nvSpPr>
          <p:spPr>
            <a:xfrm>
              <a:off x="8892097" y="1268760"/>
              <a:ext cx="252426" cy="720725"/>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9" name="矩形 8"/>
            <p:cNvSpPr/>
            <p:nvPr/>
          </p:nvSpPr>
          <p:spPr>
            <a:xfrm>
              <a:off x="250839" y="1989485"/>
              <a:ext cx="720766" cy="719138"/>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10" name="矩形 9"/>
            <p:cNvSpPr/>
            <p:nvPr/>
          </p:nvSpPr>
          <p:spPr>
            <a:xfrm>
              <a:off x="0" y="1989485"/>
              <a:ext cx="250839" cy="719138"/>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nvGrpSpPr>
            <p:cNvPr id="11" name="组合 19"/>
            <p:cNvGrpSpPr>
              <a:grpSpLocks/>
            </p:cNvGrpSpPr>
            <p:nvPr/>
          </p:nvGrpSpPr>
          <p:grpSpPr bwMode="auto">
            <a:xfrm>
              <a:off x="1691680" y="1988840"/>
              <a:ext cx="1440160" cy="720080"/>
              <a:chOff x="251520" y="1268760"/>
              <a:chExt cx="1440160" cy="720080"/>
            </a:xfrm>
          </p:grpSpPr>
          <p:sp>
            <p:nvSpPr>
              <p:cNvPr id="59" name="矩形 58"/>
              <p:cNvSpPr/>
              <p:nvPr/>
            </p:nvSpPr>
            <p:spPr>
              <a:xfrm>
                <a:off x="972978" y="1269405"/>
                <a:ext cx="719179" cy="719138"/>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60" name="矩形 59"/>
              <p:cNvSpPr/>
              <p:nvPr/>
            </p:nvSpPr>
            <p:spPr>
              <a:xfrm>
                <a:off x="252212" y="1269405"/>
                <a:ext cx="720766" cy="719138"/>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grpSp>
          <p:nvGrpSpPr>
            <p:cNvPr id="12" name="组合 20"/>
            <p:cNvGrpSpPr>
              <a:grpSpLocks/>
            </p:cNvGrpSpPr>
            <p:nvPr/>
          </p:nvGrpSpPr>
          <p:grpSpPr bwMode="auto">
            <a:xfrm>
              <a:off x="3923928" y="1988840"/>
              <a:ext cx="1440160" cy="720080"/>
              <a:chOff x="251520" y="1268760"/>
              <a:chExt cx="1440160" cy="720080"/>
            </a:xfrm>
          </p:grpSpPr>
          <p:sp>
            <p:nvSpPr>
              <p:cNvPr id="57" name="矩形 56"/>
              <p:cNvSpPr/>
              <p:nvPr/>
            </p:nvSpPr>
            <p:spPr>
              <a:xfrm>
                <a:off x="972883" y="1269405"/>
                <a:ext cx="719179" cy="719138"/>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58" name="矩形 57"/>
              <p:cNvSpPr/>
              <p:nvPr/>
            </p:nvSpPr>
            <p:spPr>
              <a:xfrm>
                <a:off x="252117" y="1269405"/>
                <a:ext cx="720766" cy="719138"/>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grpSp>
          <p:nvGrpSpPr>
            <p:cNvPr id="13" name="组合 22"/>
            <p:cNvGrpSpPr>
              <a:grpSpLocks/>
            </p:cNvGrpSpPr>
            <p:nvPr/>
          </p:nvGrpSpPr>
          <p:grpSpPr bwMode="auto">
            <a:xfrm>
              <a:off x="6012160" y="1988840"/>
              <a:ext cx="1440160" cy="720080"/>
              <a:chOff x="251520" y="1268760"/>
              <a:chExt cx="1440160" cy="720080"/>
            </a:xfrm>
          </p:grpSpPr>
          <p:sp>
            <p:nvSpPr>
              <p:cNvPr id="55" name="矩形 54"/>
              <p:cNvSpPr/>
              <p:nvPr/>
            </p:nvSpPr>
            <p:spPr>
              <a:xfrm>
                <a:off x="972333" y="1269405"/>
                <a:ext cx="719178" cy="719138"/>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56" name="矩形 55"/>
              <p:cNvSpPr/>
              <p:nvPr/>
            </p:nvSpPr>
            <p:spPr>
              <a:xfrm>
                <a:off x="251567" y="1269405"/>
                <a:ext cx="720766" cy="719138"/>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sp>
          <p:nvSpPr>
            <p:cNvPr id="14" name="矩形 13"/>
            <p:cNvSpPr/>
            <p:nvPr/>
          </p:nvSpPr>
          <p:spPr>
            <a:xfrm>
              <a:off x="8892097" y="1989485"/>
              <a:ext cx="252426" cy="719138"/>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15" name="矩形 14"/>
            <p:cNvSpPr/>
            <p:nvPr/>
          </p:nvSpPr>
          <p:spPr>
            <a:xfrm>
              <a:off x="8172918" y="1989485"/>
              <a:ext cx="719179" cy="719138"/>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16" name="矩形 15"/>
            <p:cNvSpPr/>
            <p:nvPr/>
          </p:nvSpPr>
          <p:spPr>
            <a:xfrm>
              <a:off x="0" y="2708623"/>
              <a:ext cx="250839" cy="720725"/>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nvGrpSpPr>
            <p:cNvPr id="17" name="组合 26"/>
            <p:cNvGrpSpPr>
              <a:grpSpLocks/>
            </p:cNvGrpSpPr>
            <p:nvPr/>
          </p:nvGrpSpPr>
          <p:grpSpPr bwMode="auto">
            <a:xfrm>
              <a:off x="971600" y="2708920"/>
              <a:ext cx="1440160" cy="720080"/>
              <a:chOff x="251520" y="1268760"/>
              <a:chExt cx="1440160" cy="720080"/>
            </a:xfrm>
          </p:grpSpPr>
          <p:sp>
            <p:nvSpPr>
              <p:cNvPr id="53" name="矩形 52"/>
              <p:cNvSpPr/>
              <p:nvPr/>
            </p:nvSpPr>
            <p:spPr>
              <a:xfrm>
                <a:off x="972292" y="1268463"/>
                <a:ext cx="719179" cy="720725"/>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54" name="矩形 53"/>
              <p:cNvSpPr/>
              <p:nvPr/>
            </p:nvSpPr>
            <p:spPr>
              <a:xfrm>
                <a:off x="251526" y="1268463"/>
                <a:ext cx="720766" cy="720725"/>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grpSp>
          <p:nvGrpSpPr>
            <p:cNvPr id="18" name="组合 27"/>
            <p:cNvGrpSpPr>
              <a:grpSpLocks/>
            </p:cNvGrpSpPr>
            <p:nvPr/>
          </p:nvGrpSpPr>
          <p:grpSpPr bwMode="auto">
            <a:xfrm>
              <a:off x="3131840" y="2708920"/>
              <a:ext cx="1440160" cy="720080"/>
              <a:chOff x="251520" y="1268760"/>
              <a:chExt cx="1440160" cy="720080"/>
            </a:xfrm>
          </p:grpSpPr>
          <p:sp>
            <p:nvSpPr>
              <p:cNvPr id="51" name="矩形 50"/>
              <p:cNvSpPr/>
              <p:nvPr/>
            </p:nvSpPr>
            <p:spPr>
              <a:xfrm>
                <a:off x="972763" y="1268463"/>
                <a:ext cx="719178" cy="720725"/>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52" name="矩形 51"/>
              <p:cNvSpPr/>
              <p:nvPr/>
            </p:nvSpPr>
            <p:spPr>
              <a:xfrm>
                <a:off x="251997" y="1268463"/>
                <a:ext cx="720766" cy="720725"/>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grpSp>
          <p:nvGrpSpPr>
            <p:cNvPr id="19" name="组合 28"/>
            <p:cNvGrpSpPr>
              <a:grpSpLocks/>
            </p:cNvGrpSpPr>
            <p:nvPr/>
          </p:nvGrpSpPr>
          <p:grpSpPr bwMode="auto">
            <a:xfrm>
              <a:off x="5292080" y="2708920"/>
              <a:ext cx="1440160" cy="720080"/>
              <a:chOff x="251520" y="1268760"/>
              <a:chExt cx="1440160" cy="720080"/>
            </a:xfrm>
          </p:grpSpPr>
          <p:sp>
            <p:nvSpPr>
              <p:cNvPr id="49" name="矩形 48"/>
              <p:cNvSpPr/>
              <p:nvPr/>
            </p:nvSpPr>
            <p:spPr>
              <a:xfrm>
                <a:off x="971647" y="1268463"/>
                <a:ext cx="720766" cy="720725"/>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50" name="矩形 49"/>
              <p:cNvSpPr/>
              <p:nvPr/>
            </p:nvSpPr>
            <p:spPr>
              <a:xfrm>
                <a:off x="250881" y="1268463"/>
                <a:ext cx="720766" cy="720725"/>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grpSp>
          <p:nvGrpSpPr>
            <p:cNvPr id="20" name="组合 30"/>
            <p:cNvGrpSpPr>
              <a:grpSpLocks/>
            </p:cNvGrpSpPr>
            <p:nvPr/>
          </p:nvGrpSpPr>
          <p:grpSpPr bwMode="auto">
            <a:xfrm>
              <a:off x="7452320" y="2708920"/>
              <a:ext cx="1440160" cy="720080"/>
              <a:chOff x="251520" y="1268760"/>
              <a:chExt cx="1440160" cy="720080"/>
            </a:xfrm>
          </p:grpSpPr>
          <p:sp>
            <p:nvSpPr>
              <p:cNvPr id="47" name="矩形 46"/>
              <p:cNvSpPr/>
              <p:nvPr/>
            </p:nvSpPr>
            <p:spPr>
              <a:xfrm>
                <a:off x="972118" y="1268463"/>
                <a:ext cx="719179" cy="720725"/>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48" name="矩形 47"/>
              <p:cNvSpPr/>
              <p:nvPr/>
            </p:nvSpPr>
            <p:spPr>
              <a:xfrm>
                <a:off x="251352" y="1268463"/>
                <a:ext cx="720766" cy="720725"/>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grpSp>
          <p:nvGrpSpPr>
            <p:cNvPr id="21" name="组合 31"/>
            <p:cNvGrpSpPr>
              <a:grpSpLocks/>
            </p:cNvGrpSpPr>
            <p:nvPr/>
          </p:nvGrpSpPr>
          <p:grpSpPr bwMode="auto">
            <a:xfrm>
              <a:off x="251520" y="3429000"/>
              <a:ext cx="1440160" cy="720080"/>
              <a:chOff x="251520" y="1268760"/>
              <a:chExt cx="1440160" cy="720080"/>
            </a:xfrm>
          </p:grpSpPr>
          <p:sp>
            <p:nvSpPr>
              <p:cNvPr id="45" name="矩形 44"/>
              <p:cNvSpPr/>
              <p:nvPr/>
            </p:nvSpPr>
            <p:spPr>
              <a:xfrm>
                <a:off x="971605" y="1269108"/>
                <a:ext cx="720766" cy="719137"/>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46" name="矩形 45"/>
              <p:cNvSpPr/>
              <p:nvPr/>
            </p:nvSpPr>
            <p:spPr>
              <a:xfrm>
                <a:off x="250839" y="1269108"/>
                <a:ext cx="720766" cy="719137"/>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grpSp>
          <p:nvGrpSpPr>
            <p:cNvPr id="22" name="组合 32"/>
            <p:cNvGrpSpPr>
              <a:grpSpLocks/>
            </p:cNvGrpSpPr>
            <p:nvPr/>
          </p:nvGrpSpPr>
          <p:grpSpPr bwMode="auto">
            <a:xfrm>
              <a:off x="2411760" y="3429000"/>
              <a:ext cx="1440160" cy="720080"/>
              <a:chOff x="251520" y="1268760"/>
              <a:chExt cx="1440160" cy="720080"/>
            </a:xfrm>
          </p:grpSpPr>
          <p:sp>
            <p:nvSpPr>
              <p:cNvPr id="43" name="矩形 42"/>
              <p:cNvSpPr/>
              <p:nvPr/>
            </p:nvSpPr>
            <p:spPr>
              <a:xfrm>
                <a:off x="972077" y="1269108"/>
                <a:ext cx="719178" cy="719137"/>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44" name="矩形 43"/>
              <p:cNvSpPr/>
              <p:nvPr/>
            </p:nvSpPr>
            <p:spPr>
              <a:xfrm>
                <a:off x="251311" y="1269108"/>
                <a:ext cx="720766" cy="719137"/>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grpSp>
          <p:nvGrpSpPr>
            <p:cNvPr id="23" name="组合 33"/>
            <p:cNvGrpSpPr>
              <a:grpSpLocks/>
            </p:cNvGrpSpPr>
            <p:nvPr/>
          </p:nvGrpSpPr>
          <p:grpSpPr bwMode="auto">
            <a:xfrm>
              <a:off x="4572000" y="3429000"/>
              <a:ext cx="1440160" cy="720080"/>
              <a:chOff x="251520" y="1268760"/>
              <a:chExt cx="1440160" cy="720080"/>
            </a:xfrm>
          </p:grpSpPr>
          <p:sp>
            <p:nvSpPr>
              <p:cNvPr id="41" name="矩形 40"/>
              <p:cNvSpPr/>
              <p:nvPr/>
            </p:nvSpPr>
            <p:spPr>
              <a:xfrm>
                <a:off x="972548" y="1269108"/>
                <a:ext cx="719179" cy="719137"/>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42" name="矩形 41"/>
              <p:cNvSpPr/>
              <p:nvPr/>
            </p:nvSpPr>
            <p:spPr>
              <a:xfrm>
                <a:off x="251782" y="1269108"/>
                <a:ext cx="720766" cy="719137"/>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grpSp>
          <p:nvGrpSpPr>
            <p:cNvPr id="24" name="组合 34"/>
            <p:cNvGrpSpPr>
              <a:grpSpLocks/>
            </p:cNvGrpSpPr>
            <p:nvPr/>
          </p:nvGrpSpPr>
          <p:grpSpPr bwMode="auto">
            <a:xfrm>
              <a:off x="6732240" y="3429000"/>
              <a:ext cx="1440160" cy="720080"/>
              <a:chOff x="251520" y="1268760"/>
              <a:chExt cx="1440160" cy="720080"/>
            </a:xfrm>
          </p:grpSpPr>
          <p:sp>
            <p:nvSpPr>
              <p:cNvPr id="39" name="矩形 38"/>
              <p:cNvSpPr/>
              <p:nvPr/>
            </p:nvSpPr>
            <p:spPr>
              <a:xfrm>
                <a:off x="973020" y="1269108"/>
                <a:ext cx="719178" cy="719137"/>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40" name="矩形 39"/>
              <p:cNvSpPr/>
              <p:nvPr/>
            </p:nvSpPr>
            <p:spPr>
              <a:xfrm>
                <a:off x="252254" y="1269108"/>
                <a:ext cx="720766" cy="719137"/>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sp>
          <p:nvSpPr>
            <p:cNvPr id="25" name="矩形 24"/>
            <p:cNvSpPr/>
            <p:nvPr/>
          </p:nvSpPr>
          <p:spPr>
            <a:xfrm>
              <a:off x="8892097" y="3429348"/>
              <a:ext cx="252426" cy="719137"/>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26" name="矩形 25"/>
            <p:cNvSpPr/>
            <p:nvPr/>
          </p:nvSpPr>
          <p:spPr>
            <a:xfrm>
              <a:off x="250839" y="4148485"/>
              <a:ext cx="720766" cy="90488"/>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27" name="矩形 26"/>
            <p:cNvSpPr/>
            <p:nvPr/>
          </p:nvSpPr>
          <p:spPr>
            <a:xfrm>
              <a:off x="0" y="4148485"/>
              <a:ext cx="250839" cy="90488"/>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nvGrpSpPr>
            <p:cNvPr id="28" name="组合 38"/>
            <p:cNvGrpSpPr>
              <a:grpSpLocks/>
            </p:cNvGrpSpPr>
            <p:nvPr/>
          </p:nvGrpSpPr>
          <p:grpSpPr bwMode="auto">
            <a:xfrm>
              <a:off x="1691680" y="4131088"/>
              <a:ext cx="1440160" cy="90000"/>
              <a:chOff x="251520" y="1268760"/>
              <a:chExt cx="1440160" cy="720080"/>
            </a:xfrm>
          </p:grpSpPr>
          <p:sp>
            <p:nvSpPr>
              <p:cNvPr id="37" name="矩形 36"/>
              <p:cNvSpPr/>
              <p:nvPr/>
            </p:nvSpPr>
            <p:spPr>
              <a:xfrm>
                <a:off x="972978" y="1268240"/>
                <a:ext cx="719179" cy="723976"/>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38" name="矩形 37"/>
              <p:cNvSpPr/>
              <p:nvPr/>
            </p:nvSpPr>
            <p:spPr>
              <a:xfrm>
                <a:off x="252212" y="1268240"/>
                <a:ext cx="720766" cy="723976"/>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grpSp>
          <p:nvGrpSpPr>
            <p:cNvPr id="29" name="组合 39"/>
            <p:cNvGrpSpPr>
              <a:grpSpLocks/>
            </p:cNvGrpSpPr>
            <p:nvPr/>
          </p:nvGrpSpPr>
          <p:grpSpPr bwMode="auto">
            <a:xfrm>
              <a:off x="3851920" y="4149080"/>
              <a:ext cx="1440160" cy="72000"/>
              <a:chOff x="251520" y="1268760"/>
              <a:chExt cx="1440160" cy="720080"/>
            </a:xfrm>
          </p:grpSpPr>
          <p:sp>
            <p:nvSpPr>
              <p:cNvPr id="35" name="矩形 34"/>
              <p:cNvSpPr/>
              <p:nvPr/>
            </p:nvSpPr>
            <p:spPr>
              <a:xfrm>
                <a:off x="971862" y="1262809"/>
                <a:ext cx="719179" cy="730331"/>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36" name="矩形 35"/>
              <p:cNvSpPr/>
              <p:nvPr/>
            </p:nvSpPr>
            <p:spPr>
              <a:xfrm>
                <a:off x="251096" y="1262809"/>
                <a:ext cx="720766" cy="730331"/>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grpSp>
          <p:nvGrpSpPr>
            <p:cNvPr id="30" name="组合 40"/>
            <p:cNvGrpSpPr>
              <a:grpSpLocks/>
            </p:cNvGrpSpPr>
            <p:nvPr/>
          </p:nvGrpSpPr>
          <p:grpSpPr bwMode="auto">
            <a:xfrm>
              <a:off x="6012160" y="4149080"/>
              <a:ext cx="1440160" cy="72000"/>
              <a:chOff x="251520" y="1268760"/>
              <a:chExt cx="1440160" cy="720080"/>
            </a:xfrm>
          </p:grpSpPr>
          <p:sp>
            <p:nvSpPr>
              <p:cNvPr id="33" name="矩形 32"/>
              <p:cNvSpPr/>
              <p:nvPr/>
            </p:nvSpPr>
            <p:spPr>
              <a:xfrm>
                <a:off x="972333" y="1262809"/>
                <a:ext cx="719178" cy="730331"/>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34" name="矩形 33"/>
              <p:cNvSpPr/>
              <p:nvPr/>
            </p:nvSpPr>
            <p:spPr>
              <a:xfrm>
                <a:off x="251567" y="1262809"/>
                <a:ext cx="720766" cy="730331"/>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sp>
          <p:nvSpPr>
            <p:cNvPr id="31" name="矩形 30"/>
            <p:cNvSpPr/>
            <p:nvPr/>
          </p:nvSpPr>
          <p:spPr>
            <a:xfrm>
              <a:off x="8892097" y="4148485"/>
              <a:ext cx="360383" cy="73025"/>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32" name="矩形 31"/>
            <p:cNvSpPr/>
            <p:nvPr/>
          </p:nvSpPr>
          <p:spPr>
            <a:xfrm>
              <a:off x="8172918" y="4148485"/>
              <a:ext cx="719179" cy="73025"/>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sp>
        <p:nvSpPr>
          <p:cNvPr id="69" name="日期占位符 2"/>
          <p:cNvSpPr>
            <a:spLocks noGrp="1"/>
          </p:cNvSpPr>
          <p:nvPr>
            <p:ph type="dt" sz="half" idx="10"/>
          </p:nvPr>
        </p:nvSpPr>
        <p:spPr/>
        <p:txBody>
          <a:bodyPr/>
          <a:lstStyle>
            <a:lvl1pPr>
              <a:defRPr/>
            </a:lvl1pPr>
          </a:lstStyle>
          <a:p>
            <a:pPr>
              <a:defRPr/>
            </a:pPr>
            <a:endParaRPr lang="en-US" altLang="zh-CN"/>
          </a:p>
        </p:txBody>
      </p:sp>
      <p:sp>
        <p:nvSpPr>
          <p:cNvPr id="70" name="页脚占位符 3"/>
          <p:cNvSpPr>
            <a:spLocks noGrp="1"/>
          </p:cNvSpPr>
          <p:nvPr>
            <p:ph type="ftr" sz="quarter" idx="11"/>
          </p:nvPr>
        </p:nvSpPr>
        <p:spPr/>
        <p:txBody>
          <a:bodyPr/>
          <a:lstStyle>
            <a:lvl1pPr>
              <a:defRPr/>
            </a:lvl1pPr>
          </a:lstStyle>
          <a:p>
            <a:pPr>
              <a:defRPr/>
            </a:pPr>
            <a:endParaRPr lang="en-US" altLang="zh-CN"/>
          </a:p>
        </p:txBody>
      </p:sp>
      <p:sp>
        <p:nvSpPr>
          <p:cNvPr id="71" name="灯片编号占位符 4"/>
          <p:cNvSpPr>
            <a:spLocks noGrp="1"/>
          </p:cNvSpPr>
          <p:nvPr>
            <p:ph type="sldNum" sz="quarter" idx="12"/>
          </p:nvPr>
        </p:nvSpPr>
        <p:spPr/>
        <p:txBody>
          <a:bodyPr/>
          <a:lstStyle>
            <a:lvl1pPr>
              <a:defRPr/>
            </a:lvl1pPr>
          </a:lstStyle>
          <a:p>
            <a:pPr>
              <a:defRPr/>
            </a:pPr>
            <a:fld id="{E98D343D-93C6-499B-A57B-D525C4765637}" type="slidenum">
              <a:rPr lang="zh-CN" altLang="en-US" smtClean="0"/>
              <a:pPr>
                <a:defRPr/>
              </a:pPr>
              <a:t>‹#›</a:t>
            </a:fld>
            <a:endParaRPr lang="en-US" altLang="zh-CN"/>
          </a:p>
        </p:txBody>
      </p:sp>
    </p:spTree>
    <p:extLst>
      <p:ext uri="{BB962C8B-B14F-4D97-AF65-F5344CB8AC3E}">
        <p14:creationId xmlns:p14="http://schemas.microsoft.com/office/powerpoint/2010/main" val="38686461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1_自定义版式">
    <p:spTree>
      <p:nvGrpSpPr>
        <p:cNvPr id="1" name=""/>
        <p:cNvGrpSpPr/>
        <p:nvPr/>
      </p:nvGrpSpPr>
      <p:grpSpPr>
        <a:xfrm>
          <a:off x="0" y="0"/>
          <a:ext cx="0" cy="0"/>
          <a:chOff x="0" y="0"/>
          <a:chExt cx="0" cy="0"/>
        </a:xfrm>
      </p:grpSpPr>
      <p:grpSp>
        <p:nvGrpSpPr>
          <p:cNvPr id="2" name="组合 7"/>
          <p:cNvGrpSpPr>
            <a:grpSpLocks/>
          </p:cNvGrpSpPr>
          <p:nvPr/>
        </p:nvGrpSpPr>
        <p:grpSpPr bwMode="auto">
          <a:xfrm>
            <a:off x="2411414" y="1268417"/>
            <a:ext cx="5056525" cy="769937"/>
            <a:chOff x="2411760" y="1268760"/>
            <a:chExt cx="5056841" cy="769441"/>
          </a:xfrm>
        </p:grpSpPr>
        <p:sp>
          <p:nvSpPr>
            <p:cNvPr id="3" name="文本框 10"/>
            <p:cNvSpPr txBox="1">
              <a:spLocks noChangeArrowheads="1"/>
            </p:cNvSpPr>
            <p:nvPr/>
          </p:nvSpPr>
          <p:spPr bwMode="auto">
            <a:xfrm>
              <a:off x="2411760" y="1268760"/>
              <a:ext cx="2160240" cy="599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800">
                  <a:solidFill>
                    <a:srgbClr val="7F7F7F"/>
                  </a:solidFill>
                  <a:latin typeface="Impact" panose="020B0806030902050204" pitchFamily="34" charset="0"/>
                </a:rPr>
                <a:t>Zhangl</a:t>
              </a:r>
              <a:r>
                <a:rPr lang="en-US" altLang="zh-CN" sz="1800">
                  <a:latin typeface="Impact" panose="020B0806030902050204" pitchFamily="34" charset="0"/>
                </a:rPr>
                <a:t> Design</a:t>
              </a:r>
            </a:p>
            <a:p>
              <a:pPr eaLnBrk="1" hangingPunct="1"/>
              <a:endParaRPr lang="en-US" altLang="zh-CN" sz="600">
                <a:latin typeface="Impact" panose="020B0806030902050204" pitchFamily="34" charset="0"/>
              </a:endParaRPr>
            </a:p>
            <a:p>
              <a:pPr eaLnBrk="1" hangingPunct="1"/>
              <a:r>
                <a:rPr lang="en-US" altLang="zh-CN" sz="900">
                  <a:solidFill>
                    <a:srgbClr val="7F7F7F"/>
                  </a:solidFill>
                  <a:latin typeface="Calibri" panose="020F0502020204030204" pitchFamily="34" charset="0"/>
                </a:rPr>
                <a:t>zhangl179@nenu.edu.cn</a:t>
              </a:r>
              <a:endParaRPr lang="zh-CN" altLang="en-US" sz="1350">
                <a:solidFill>
                  <a:srgbClr val="7F7F7F"/>
                </a:solidFill>
                <a:latin typeface="Calibri" panose="020F0502020204030204" pitchFamily="34" charset="0"/>
              </a:endParaRPr>
            </a:p>
          </p:txBody>
        </p:sp>
        <p:cxnSp>
          <p:nvCxnSpPr>
            <p:cNvPr id="4" name="直接连接符 3"/>
            <p:cNvCxnSpPr/>
            <p:nvPr/>
          </p:nvCxnSpPr>
          <p:spPr>
            <a:xfrm>
              <a:off x="4572482" y="1268760"/>
              <a:ext cx="0" cy="769441"/>
            </a:xfrm>
            <a:prstGeom prst="line">
              <a:avLst/>
            </a:prstGeom>
            <a:ln w="95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5" name="文本框 12"/>
            <p:cNvSpPr txBox="1">
              <a:spLocks noChangeArrowheads="1"/>
            </p:cNvSpPr>
            <p:nvPr/>
          </p:nvSpPr>
          <p:spPr bwMode="auto">
            <a:xfrm>
              <a:off x="4860032" y="1351801"/>
              <a:ext cx="2608569" cy="2306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900">
                  <a:latin typeface="华文细黑" panose="02010600040101010101" pitchFamily="2" charset="-122"/>
                  <a:ea typeface="华文细黑" panose="02010600040101010101" pitchFamily="2" charset="-122"/>
                </a:rPr>
                <a:t>本模板仅供校内教学使用，请勿用于商业使用！</a:t>
              </a:r>
              <a:endParaRPr lang="zh-CN" altLang="en-US" sz="1350">
                <a:latin typeface="华文细黑" panose="02010600040101010101" pitchFamily="2" charset="-122"/>
                <a:ea typeface="华文细黑" panose="02010600040101010101" pitchFamily="2" charset="-122"/>
              </a:endParaRPr>
            </a:p>
          </p:txBody>
        </p:sp>
      </p:grpSp>
      <p:sp>
        <p:nvSpPr>
          <p:cNvPr id="6" name="日期占位符 2"/>
          <p:cNvSpPr>
            <a:spLocks noGrp="1"/>
          </p:cNvSpPr>
          <p:nvPr>
            <p:ph type="dt" sz="half" idx="10"/>
          </p:nvPr>
        </p:nvSpPr>
        <p:spPr/>
        <p:txBody>
          <a:bodyPr/>
          <a:lstStyle>
            <a:lvl1pPr>
              <a:defRPr/>
            </a:lvl1pPr>
          </a:lstStyle>
          <a:p>
            <a:pPr>
              <a:defRPr/>
            </a:pPr>
            <a:endParaRPr lang="en-US" altLang="zh-CN"/>
          </a:p>
        </p:txBody>
      </p:sp>
      <p:sp>
        <p:nvSpPr>
          <p:cNvPr id="7" name="页脚占位符 3"/>
          <p:cNvSpPr>
            <a:spLocks noGrp="1"/>
          </p:cNvSpPr>
          <p:nvPr>
            <p:ph type="ftr" sz="quarter" idx="11"/>
          </p:nvPr>
        </p:nvSpPr>
        <p:spPr/>
        <p:txBody>
          <a:bodyPr/>
          <a:lstStyle>
            <a:lvl1pPr>
              <a:defRPr/>
            </a:lvl1pPr>
          </a:lstStyle>
          <a:p>
            <a:pPr>
              <a:defRPr/>
            </a:pPr>
            <a:endParaRPr lang="en-US" altLang="zh-CN"/>
          </a:p>
        </p:txBody>
      </p:sp>
      <p:sp>
        <p:nvSpPr>
          <p:cNvPr id="8" name="灯片编号占位符 4"/>
          <p:cNvSpPr>
            <a:spLocks noGrp="1"/>
          </p:cNvSpPr>
          <p:nvPr>
            <p:ph type="sldNum" sz="quarter" idx="12"/>
          </p:nvPr>
        </p:nvSpPr>
        <p:spPr/>
        <p:txBody>
          <a:bodyPr/>
          <a:lstStyle>
            <a:lvl1pPr>
              <a:defRPr/>
            </a:lvl1pPr>
          </a:lstStyle>
          <a:p>
            <a:pPr>
              <a:defRPr/>
            </a:pPr>
            <a:fld id="{E98D343D-93C6-499B-A57B-D525C4765637}" type="slidenum">
              <a:rPr lang="zh-CN" altLang="en-US" smtClean="0"/>
              <a:pPr>
                <a:defRPr/>
              </a:pPr>
              <a:t>‹#›</a:t>
            </a:fld>
            <a:endParaRPr lang="en-US" altLang="zh-CN"/>
          </a:p>
        </p:txBody>
      </p:sp>
    </p:spTree>
    <p:extLst>
      <p:ext uri="{BB962C8B-B14F-4D97-AF65-F5344CB8AC3E}">
        <p14:creationId xmlns:p14="http://schemas.microsoft.com/office/powerpoint/2010/main" val="6810006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9" name="标题占位符 8"/>
          <p:cNvSpPr>
            <a:spLocks noGrp="1"/>
          </p:cNvSpPr>
          <p:nvPr>
            <p:ph type="title"/>
          </p:nvPr>
        </p:nvSpPr>
        <p:spPr>
          <a:xfrm>
            <a:off x="457200" y="274638"/>
            <a:ext cx="8229600" cy="1143000"/>
          </a:xfrm>
          <a:prstGeom prst="rect">
            <a:avLst/>
          </a:prstGeom>
        </p:spPr>
        <p:txBody>
          <a:bodyPr vert="horz" anchor="ctr">
            <a:normAutofit/>
            <a:scene3d>
              <a:camera prst="orthographicFront"/>
              <a:lightRig rig="soft" dir="t"/>
            </a:scene3d>
            <a:sp3d prstMaterial="softEdge">
              <a:bevelT w="25400" h="25400"/>
            </a:sp3d>
          </a:bodyPr>
          <a:lstStyle>
            <a:extLst/>
          </a:lstStyle>
          <a:p>
            <a:r>
              <a:rPr lang="zh-CN" altLang="en-US" smtClean="0"/>
              <a:t>单击此处编辑母版标题样式</a:t>
            </a:r>
            <a:endParaRPr lang="en-US"/>
          </a:p>
        </p:txBody>
      </p:sp>
      <p:sp>
        <p:nvSpPr>
          <p:cNvPr id="1027" name="文本占位符 29"/>
          <p:cNvSpPr>
            <a:spLocks noGrp="1"/>
          </p:cNvSpPr>
          <p:nvPr>
            <p:ph type="body" idx="1"/>
          </p:nvPr>
        </p:nvSpPr>
        <p:spPr bwMode="auto">
          <a:xfrm>
            <a:off x="457200" y="1481138"/>
            <a:ext cx="8229600"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ltLang="zh-CN" smtClean="0"/>
          </a:p>
        </p:txBody>
      </p:sp>
      <p:sp>
        <p:nvSpPr>
          <p:cNvPr id="10" name="日期占位符 9"/>
          <p:cNvSpPr>
            <a:spLocks noGrp="1"/>
          </p:cNvSpPr>
          <p:nvPr>
            <p:ph type="dt" sz="half" idx="2"/>
          </p:nvPr>
        </p:nvSpPr>
        <p:spPr>
          <a:xfrm>
            <a:off x="6727827" y="6408742"/>
            <a:ext cx="1588591" cy="365125"/>
          </a:xfrm>
          <a:prstGeom prst="rect">
            <a:avLst/>
          </a:prstGeom>
        </p:spPr>
        <p:txBody>
          <a:bodyPr vert="horz" anchor="b"/>
          <a:lstStyle>
            <a:lvl1pPr algn="ctr" eaLnBrk="1" latinLnBrk="0" hangingPunct="1">
              <a:defRPr kumimoji="0" sz="1050" smtClean="0">
                <a:solidFill>
                  <a:schemeClr val="tx1"/>
                </a:solidFill>
                <a:latin typeface="Arial" charset="0"/>
              </a:defRPr>
            </a:lvl1pPr>
            <a:extLst/>
          </a:lstStyle>
          <a:p>
            <a:pPr>
              <a:defRPr/>
            </a:pPr>
            <a:endParaRPr lang="en-US" altLang="zh-CN"/>
          </a:p>
        </p:txBody>
      </p:sp>
      <p:sp>
        <p:nvSpPr>
          <p:cNvPr id="22" name="页脚占位符 21"/>
          <p:cNvSpPr>
            <a:spLocks noGrp="1"/>
          </p:cNvSpPr>
          <p:nvPr>
            <p:ph type="ftr" sz="quarter" idx="3"/>
          </p:nvPr>
        </p:nvSpPr>
        <p:spPr>
          <a:xfrm>
            <a:off x="4379913" y="6408742"/>
            <a:ext cx="2351087" cy="365125"/>
          </a:xfrm>
          <a:prstGeom prst="rect">
            <a:avLst/>
          </a:prstGeom>
        </p:spPr>
        <p:txBody>
          <a:bodyPr vert="horz" anchor="b"/>
          <a:lstStyle>
            <a:lvl1pPr algn="r" eaLnBrk="1" latinLnBrk="0" hangingPunct="1">
              <a:defRPr kumimoji="0" sz="1050">
                <a:solidFill>
                  <a:schemeClr val="tx1"/>
                </a:solidFill>
                <a:latin typeface="Arial" charset="0"/>
              </a:defRPr>
            </a:lvl1pPr>
            <a:extLst/>
          </a:lstStyle>
          <a:p>
            <a:pPr>
              <a:defRPr/>
            </a:pPr>
            <a:endParaRPr lang="en-US" altLang="zh-CN"/>
          </a:p>
        </p:txBody>
      </p:sp>
      <p:sp>
        <p:nvSpPr>
          <p:cNvPr id="18" name="灯片编号占位符 17"/>
          <p:cNvSpPr>
            <a:spLocks noGrp="1"/>
          </p:cNvSpPr>
          <p:nvPr>
            <p:ph type="sldNum" sz="quarter" idx="4"/>
          </p:nvPr>
        </p:nvSpPr>
        <p:spPr>
          <a:xfrm>
            <a:off x="8429590" y="6408742"/>
            <a:ext cx="584237" cy="365125"/>
          </a:xfrm>
          <a:prstGeom prst="rect">
            <a:avLst/>
          </a:prstGeom>
        </p:spPr>
        <p:txBody>
          <a:bodyPr vert="horz" anchor="b"/>
          <a:lstStyle>
            <a:lvl1pPr algn="r" eaLnBrk="1" latinLnBrk="0" hangingPunct="1">
              <a:defRPr kumimoji="0" sz="1050" b="0" smtClean="0">
                <a:solidFill>
                  <a:schemeClr val="tx1"/>
                </a:solidFill>
                <a:latin typeface="Arial" charset="0"/>
              </a:defRPr>
            </a:lvl1pPr>
            <a:extLst/>
          </a:lstStyle>
          <a:p>
            <a:pPr>
              <a:defRPr/>
            </a:pPr>
            <a:fld id="{E98D343D-93C6-499B-A57B-D525C4765637}" type="slidenum">
              <a:rPr lang="zh-CN" altLang="en-US" smtClean="0"/>
              <a:pPr>
                <a:defRPr/>
              </a:pPr>
              <a:t>‹#›</a:t>
            </a:fld>
            <a:endParaRPr lang="en-US" altLang="zh-CN"/>
          </a:p>
        </p:txBody>
      </p:sp>
      <p:pic>
        <p:nvPicPr>
          <p:cNvPr id="11" name="图片 16"/>
          <p:cNvPicPr>
            <a:picLocks noChangeAspect="1"/>
          </p:cNvPicPr>
          <p:nvPr/>
        </p:nvPicPr>
        <p:blipFill>
          <a:blip r:embed="rId1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27038" y="6428355"/>
            <a:ext cx="2554288"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80723663"/>
      </p:ext>
    </p:extLst>
  </p:cSld>
  <p:clrMap bg1="lt1" tx1="dk1" bg2="lt2" tx2="dk2" accent1="accent1" accent2="accent2" accent3="accent3" accent4="accent4" accent5="accent5" accent6="accent6" hlink="hlink" folHlink="fol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Lst>
  <p:timing>
    <p:tnLst>
      <p:par>
        <p:cTn id="1" dur="indefinite" restart="never" nodeType="tmRoot"/>
      </p:par>
    </p:tnLst>
  </p:timing>
  <p:txStyles>
    <p:titleStyle>
      <a:lvl1pPr algn="l" rtl="0" eaLnBrk="1" fontAlgn="base" hangingPunct="1">
        <a:spcBef>
          <a:spcPct val="0"/>
        </a:spcBef>
        <a:spcAft>
          <a:spcPct val="0"/>
        </a:spcAft>
        <a:defRPr sz="3075" b="1" kern="1200">
          <a:solidFill>
            <a:schemeClr val="tx2"/>
          </a:solidFill>
          <a:effectLst>
            <a:outerShdw blurRad="31750" dist="25400" dir="5400000" algn="tl" rotWithShape="0">
              <a:srgbClr val="000000">
                <a:alpha val="25000"/>
              </a:srgbClr>
            </a:outerShdw>
          </a:effectLst>
          <a:latin typeface="+mj-lt"/>
          <a:ea typeface="+mj-ea"/>
          <a:cs typeface="+mj-cs"/>
        </a:defRPr>
      </a:lvl1pPr>
      <a:lvl2pPr algn="l" rtl="0" eaLnBrk="1" fontAlgn="base" hangingPunct="1">
        <a:spcBef>
          <a:spcPct val="0"/>
        </a:spcBef>
        <a:spcAft>
          <a:spcPct val="0"/>
        </a:spcAft>
        <a:defRPr sz="3075" b="1">
          <a:solidFill>
            <a:schemeClr val="tx2"/>
          </a:solidFill>
          <a:latin typeface="Lucida Sans Unicode" panose="020B0602030504020204" pitchFamily="34" charset="0"/>
          <a:ea typeface="黑体" panose="02010609060101010101" pitchFamily="49" charset="-122"/>
        </a:defRPr>
      </a:lvl2pPr>
      <a:lvl3pPr algn="l" rtl="0" eaLnBrk="1" fontAlgn="base" hangingPunct="1">
        <a:spcBef>
          <a:spcPct val="0"/>
        </a:spcBef>
        <a:spcAft>
          <a:spcPct val="0"/>
        </a:spcAft>
        <a:defRPr sz="3075" b="1">
          <a:solidFill>
            <a:schemeClr val="tx2"/>
          </a:solidFill>
          <a:latin typeface="Lucida Sans Unicode" panose="020B0602030504020204" pitchFamily="34" charset="0"/>
          <a:ea typeface="黑体" panose="02010609060101010101" pitchFamily="49" charset="-122"/>
        </a:defRPr>
      </a:lvl3pPr>
      <a:lvl4pPr algn="l" rtl="0" eaLnBrk="1" fontAlgn="base" hangingPunct="1">
        <a:spcBef>
          <a:spcPct val="0"/>
        </a:spcBef>
        <a:spcAft>
          <a:spcPct val="0"/>
        </a:spcAft>
        <a:defRPr sz="3075" b="1">
          <a:solidFill>
            <a:schemeClr val="tx2"/>
          </a:solidFill>
          <a:latin typeface="Lucida Sans Unicode" panose="020B0602030504020204" pitchFamily="34" charset="0"/>
          <a:ea typeface="黑体" panose="02010609060101010101" pitchFamily="49" charset="-122"/>
        </a:defRPr>
      </a:lvl4pPr>
      <a:lvl5pPr algn="l" rtl="0" eaLnBrk="1" fontAlgn="base" hangingPunct="1">
        <a:spcBef>
          <a:spcPct val="0"/>
        </a:spcBef>
        <a:spcAft>
          <a:spcPct val="0"/>
        </a:spcAft>
        <a:defRPr sz="3075" b="1">
          <a:solidFill>
            <a:schemeClr val="tx2"/>
          </a:solidFill>
          <a:latin typeface="Lucida Sans Unicode" panose="020B0602030504020204" pitchFamily="34" charset="0"/>
          <a:ea typeface="黑体" panose="02010609060101010101" pitchFamily="49" charset="-122"/>
        </a:defRPr>
      </a:lvl5pPr>
      <a:lvl6pPr marL="342900" algn="l" rtl="0" eaLnBrk="1" fontAlgn="base" hangingPunct="1">
        <a:spcBef>
          <a:spcPct val="0"/>
        </a:spcBef>
        <a:spcAft>
          <a:spcPct val="0"/>
        </a:spcAft>
        <a:defRPr sz="3075" b="1">
          <a:solidFill>
            <a:schemeClr val="tx2"/>
          </a:solidFill>
          <a:latin typeface="Lucida Sans Unicode" panose="020B0602030504020204" pitchFamily="34" charset="0"/>
          <a:ea typeface="黑体" panose="02010609060101010101" pitchFamily="49" charset="-122"/>
        </a:defRPr>
      </a:lvl6pPr>
      <a:lvl7pPr marL="685800" algn="l" rtl="0" eaLnBrk="1" fontAlgn="base" hangingPunct="1">
        <a:spcBef>
          <a:spcPct val="0"/>
        </a:spcBef>
        <a:spcAft>
          <a:spcPct val="0"/>
        </a:spcAft>
        <a:defRPr sz="3075" b="1">
          <a:solidFill>
            <a:schemeClr val="tx2"/>
          </a:solidFill>
          <a:latin typeface="Lucida Sans Unicode" panose="020B0602030504020204" pitchFamily="34" charset="0"/>
          <a:ea typeface="黑体" panose="02010609060101010101" pitchFamily="49" charset="-122"/>
        </a:defRPr>
      </a:lvl7pPr>
      <a:lvl8pPr marL="1028700" algn="l" rtl="0" eaLnBrk="1" fontAlgn="base" hangingPunct="1">
        <a:spcBef>
          <a:spcPct val="0"/>
        </a:spcBef>
        <a:spcAft>
          <a:spcPct val="0"/>
        </a:spcAft>
        <a:defRPr sz="3075" b="1">
          <a:solidFill>
            <a:schemeClr val="tx2"/>
          </a:solidFill>
          <a:latin typeface="Lucida Sans Unicode" panose="020B0602030504020204" pitchFamily="34" charset="0"/>
          <a:ea typeface="黑体" panose="02010609060101010101" pitchFamily="49" charset="-122"/>
        </a:defRPr>
      </a:lvl8pPr>
      <a:lvl9pPr marL="1371600" algn="l" rtl="0" eaLnBrk="1" fontAlgn="base" hangingPunct="1">
        <a:spcBef>
          <a:spcPct val="0"/>
        </a:spcBef>
        <a:spcAft>
          <a:spcPct val="0"/>
        </a:spcAft>
        <a:defRPr sz="3075" b="1">
          <a:solidFill>
            <a:schemeClr val="tx2"/>
          </a:solidFill>
          <a:latin typeface="Lucida Sans Unicode" panose="020B0602030504020204" pitchFamily="34" charset="0"/>
          <a:ea typeface="黑体" panose="02010609060101010101" pitchFamily="49" charset="-122"/>
        </a:defRPr>
      </a:lvl9pPr>
      <a:extLst/>
    </p:titleStyle>
    <p:bodyStyle>
      <a:lvl1pPr marL="273844" indent="-191691" algn="l" rtl="0" eaLnBrk="1" fontAlgn="base" hangingPunct="1">
        <a:spcBef>
          <a:spcPts val="300"/>
        </a:spcBef>
        <a:spcAft>
          <a:spcPct val="0"/>
        </a:spcAft>
        <a:buClr>
          <a:schemeClr val="accent1"/>
        </a:buClr>
        <a:buSzPct val="68000"/>
        <a:buFont typeface="Wingdings 3" panose="05040102010807070707" pitchFamily="18" charset="2"/>
        <a:buChar char=""/>
        <a:defRPr sz="2025" kern="1200">
          <a:solidFill>
            <a:schemeClr val="tx1"/>
          </a:solidFill>
          <a:latin typeface="+mn-lt"/>
          <a:ea typeface="+mn-ea"/>
          <a:cs typeface="+mn-cs"/>
        </a:defRPr>
      </a:lvl1pPr>
      <a:lvl2pPr marL="465535" indent="-171450" algn="l" rtl="0" eaLnBrk="1" fontAlgn="base" hangingPunct="1">
        <a:spcBef>
          <a:spcPts val="244"/>
        </a:spcBef>
        <a:spcAft>
          <a:spcPct val="0"/>
        </a:spcAft>
        <a:buClr>
          <a:schemeClr val="accent1"/>
        </a:buClr>
        <a:buFont typeface="Verdana" panose="020B0604030504040204" pitchFamily="34" charset="0"/>
        <a:buChar char="◦"/>
        <a:defRPr sz="1725" kern="1200">
          <a:solidFill>
            <a:schemeClr val="tx1"/>
          </a:solidFill>
          <a:latin typeface="+mn-lt"/>
          <a:ea typeface="+mn-ea"/>
          <a:cs typeface="+mn-cs"/>
        </a:defRPr>
      </a:lvl2pPr>
      <a:lvl3pPr marL="644129" indent="-171450" algn="l" rtl="0" eaLnBrk="1" fontAlgn="base" hangingPunct="1">
        <a:spcBef>
          <a:spcPts val="263"/>
        </a:spcBef>
        <a:spcAft>
          <a:spcPct val="0"/>
        </a:spcAft>
        <a:buClr>
          <a:schemeClr val="accent2"/>
        </a:buClr>
        <a:buSzPct val="100000"/>
        <a:buFont typeface="Wingdings 2" panose="05020102010507070707" pitchFamily="18" charset="2"/>
        <a:buChar char=""/>
        <a:defRPr sz="1575" kern="1200">
          <a:solidFill>
            <a:schemeClr val="tx1"/>
          </a:solidFill>
          <a:latin typeface="+mn-lt"/>
          <a:ea typeface="+mn-ea"/>
          <a:cs typeface="+mn-cs"/>
        </a:defRPr>
      </a:lvl3pPr>
      <a:lvl4pPr marL="857250" indent="-171450" algn="l" rtl="0" eaLnBrk="1" fontAlgn="base" hangingPunct="1">
        <a:spcBef>
          <a:spcPts val="263"/>
        </a:spcBef>
        <a:spcAft>
          <a:spcPct val="0"/>
        </a:spcAft>
        <a:buClr>
          <a:schemeClr val="accent2"/>
        </a:buClr>
        <a:buFont typeface="Wingdings 2" panose="05020102010507070707" pitchFamily="18" charset="2"/>
        <a:buChar char=""/>
        <a:defRPr sz="1425" kern="1200">
          <a:solidFill>
            <a:schemeClr val="tx1"/>
          </a:solidFill>
          <a:latin typeface="+mn-lt"/>
          <a:ea typeface="+mn-ea"/>
          <a:cs typeface="+mn-cs"/>
        </a:defRPr>
      </a:lvl4pPr>
      <a:lvl5pPr marL="1028700" indent="-171450" algn="l" rtl="0" eaLnBrk="1" fontAlgn="base" hangingPunct="1">
        <a:spcBef>
          <a:spcPts val="263"/>
        </a:spcBef>
        <a:spcAft>
          <a:spcPct val="0"/>
        </a:spcAft>
        <a:buClr>
          <a:schemeClr val="accent2"/>
        </a:buClr>
        <a:buFont typeface="Wingdings 2" panose="05020102010507070707" pitchFamily="18" charset="2"/>
        <a:buChar char=""/>
        <a:defRPr kern="1200">
          <a:solidFill>
            <a:schemeClr val="tx1"/>
          </a:solidFill>
          <a:latin typeface="+mn-lt"/>
          <a:ea typeface="+mn-ea"/>
          <a:cs typeface="+mn-cs"/>
        </a:defRPr>
      </a:lvl5pPr>
      <a:lvl6pPr marL="1200150" indent="-171450" algn="l" rtl="0" eaLnBrk="1" latinLnBrk="0" hangingPunct="1">
        <a:spcBef>
          <a:spcPts val="263"/>
        </a:spcBef>
        <a:buClr>
          <a:schemeClr val="accent3"/>
        </a:buClr>
        <a:buFont typeface="Wingdings 2"/>
        <a:buChar char=""/>
        <a:defRPr kumimoji="0" sz="1350" kern="1200">
          <a:solidFill>
            <a:schemeClr val="tx1"/>
          </a:solidFill>
          <a:latin typeface="+mn-lt"/>
          <a:ea typeface="+mn-ea"/>
          <a:cs typeface="+mn-cs"/>
        </a:defRPr>
      </a:lvl6pPr>
      <a:lvl7pPr marL="1371600" indent="-171450" algn="l" rtl="0" eaLnBrk="1" latinLnBrk="0" hangingPunct="1">
        <a:spcBef>
          <a:spcPts val="263"/>
        </a:spcBef>
        <a:buClr>
          <a:schemeClr val="accent3"/>
        </a:buClr>
        <a:buFont typeface="Wingdings 2"/>
        <a:buChar char=""/>
        <a:defRPr kumimoji="0" sz="1200" kern="1200">
          <a:solidFill>
            <a:schemeClr val="tx1"/>
          </a:solidFill>
          <a:latin typeface="+mn-lt"/>
          <a:ea typeface="+mn-ea"/>
          <a:cs typeface="+mn-cs"/>
        </a:defRPr>
      </a:lvl7pPr>
      <a:lvl8pPr marL="1543050" indent="-171450" algn="l" rtl="0" eaLnBrk="1" latinLnBrk="0" hangingPunct="1">
        <a:spcBef>
          <a:spcPts val="263"/>
        </a:spcBef>
        <a:buClr>
          <a:schemeClr val="accent3"/>
        </a:buClr>
        <a:buFont typeface="Wingdings 2"/>
        <a:buChar char=""/>
        <a:defRPr kumimoji="0" sz="1200" kern="1200">
          <a:solidFill>
            <a:schemeClr val="tx1"/>
          </a:solidFill>
          <a:latin typeface="+mn-lt"/>
          <a:ea typeface="+mn-ea"/>
          <a:cs typeface="+mn-cs"/>
        </a:defRPr>
      </a:lvl8pPr>
      <a:lvl9pPr marL="1714500" indent="-171450" algn="l" rtl="0" eaLnBrk="1" latinLnBrk="0" hangingPunct="1">
        <a:spcBef>
          <a:spcPts val="263"/>
        </a:spcBef>
        <a:buClr>
          <a:schemeClr val="accent3"/>
        </a:buClr>
        <a:buFont typeface="Wingdings 2"/>
        <a:buChar char=""/>
        <a:defRPr kumimoji="0" sz="12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342900" algn="l" rtl="0" eaLnBrk="1" latinLnBrk="0" hangingPunct="1">
        <a:defRPr kumimoji="0" kern="1200">
          <a:solidFill>
            <a:schemeClr val="tx1"/>
          </a:solidFill>
          <a:latin typeface="+mn-lt"/>
          <a:ea typeface="+mn-ea"/>
          <a:cs typeface="+mn-cs"/>
        </a:defRPr>
      </a:lvl2pPr>
      <a:lvl3pPr marL="685800" algn="l" rtl="0" eaLnBrk="1" latinLnBrk="0" hangingPunct="1">
        <a:defRPr kumimoji="0" kern="1200">
          <a:solidFill>
            <a:schemeClr val="tx1"/>
          </a:solidFill>
          <a:latin typeface="+mn-lt"/>
          <a:ea typeface="+mn-ea"/>
          <a:cs typeface="+mn-cs"/>
        </a:defRPr>
      </a:lvl3pPr>
      <a:lvl4pPr marL="1028700" algn="l" rtl="0" eaLnBrk="1" latinLnBrk="0" hangingPunct="1">
        <a:defRPr kumimoji="0" kern="1200">
          <a:solidFill>
            <a:schemeClr val="tx1"/>
          </a:solidFill>
          <a:latin typeface="+mn-lt"/>
          <a:ea typeface="+mn-ea"/>
          <a:cs typeface="+mn-cs"/>
        </a:defRPr>
      </a:lvl4pPr>
      <a:lvl5pPr marL="1371600" algn="l" rtl="0" eaLnBrk="1" latinLnBrk="0" hangingPunct="1">
        <a:defRPr kumimoji="0" kern="1200">
          <a:solidFill>
            <a:schemeClr val="tx1"/>
          </a:solidFill>
          <a:latin typeface="+mn-lt"/>
          <a:ea typeface="+mn-ea"/>
          <a:cs typeface="+mn-cs"/>
        </a:defRPr>
      </a:lvl5pPr>
      <a:lvl6pPr marL="1714500" algn="l" rtl="0" eaLnBrk="1" latinLnBrk="0" hangingPunct="1">
        <a:defRPr kumimoji="0" kern="1200">
          <a:solidFill>
            <a:schemeClr val="tx1"/>
          </a:solidFill>
          <a:latin typeface="+mn-lt"/>
          <a:ea typeface="+mn-ea"/>
          <a:cs typeface="+mn-cs"/>
        </a:defRPr>
      </a:lvl6pPr>
      <a:lvl7pPr marL="2057400" algn="l" rtl="0" eaLnBrk="1" latinLnBrk="0" hangingPunct="1">
        <a:defRPr kumimoji="0" kern="1200">
          <a:solidFill>
            <a:schemeClr val="tx1"/>
          </a:solidFill>
          <a:latin typeface="+mn-lt"/>
          <a:ea typeface="+mn-ea"/>
          <a:cs typeface="+mn-cs"/>
        </a:defRPr>
      </a:lvl7pPr>
      <a:lvl8pPr marL="2400300" algn="l" rtl="0" eaLnBrk="1" latinLnBrk="0" hangingPunct="1">
        <a:defRPr kumimoji="0" kern="1200">
          <a:solidFill>
            <a:schemeClr val="tx1"/>
          </a:solidFill>
          <a:latin typeface="+mn-lt"/>
          <a:ea typeface="+mn-ea"/>
          <a:cs typeface="+mn-cs"/>
        </a:defRPr>
      </a:lvl8pPr>
      <a:lvl9pPr marL="27432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2.xml"/><Relationship Id="rId4" Type="http://schemas.openxmlformats.org/officeDocument/2006/relationships/image" Target="../media/image19.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20.wmf"/></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3.png"/><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control" Target="../activeX/activeX1.xml"/><Relationship Id="rId1" Type="http://schemas.openxmlformats.org/officeDocument/2006/relationships/vmlDrawing" Target="../drawings/vmlDrawing2.vml"/><Relationship Id="rId4" Type="http://schemas.openxmlformats.org/officeDocument/2006/relationships/image" Target="../media/image28.wmf"/></Relationships>
</file>

<file path=ppt/slides/_rels/slide27.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2.jpeg"/><Relationship Id="rId7" Type="http://schemas.openxmlformats.org/officeDocument/2006/relationships/image" Target="../media/image31.wmf"/><Relationship Id="rId2" Type="http://schemas.openxmlformats.org/officeDocument/2006/relationships/slideLayout" Target="../slideLayouts/slideLayout11.xml"/><Relationship Id="rId1" Type="http://schemas.openxmlformats.org/officeDocument/2006/relationships/vmlDrawing" Target="../drawings/vmlDrawing3.vml"/><Relationship Id="rId6" Type="http://schemas.openxmlformats.org/officeDocument/2006/relationships/oleObject" Target="../embeddings/oleObject3.bin"/><Relationship Id="rId5" Type="http://schemas.openxmlformats.org/officeDocument/2006/relationships/image" Target="../media/image30.wmf"/><Relationship Id="rId10" Type="http://schemas.openxmlformats.org/officeDocument/2006/relationships/image" Target="../media/image28.png"/><Relationship Id="rId4" Type="http://schemas.openxmlformats.org/officeDocument/2006/relationships/oleObject" Target="../embeddings/oleObject2.bin"/><Relationship Id="rId9" Type="http://schemas.openxmlformats.org/officeDocument/2006/relationships/image" Target="../media/image270.png"/></Relationships>
</file>

<file path=ppt/slides/_rels/slide2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35.wmf"/><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oleObject" Target="../embeddings/oleObject5.bin"/><Relationship Id="rId5" Type="http://schemas.openxmlformats.org/officeDocument/2006/relationships/image" Target="../media/image34.wmf"/><Relationship Id="rId4" Type="http://schemas.openxmlformats.org/officeDocument/2006/relationships/oleObject" Target="../embeddings/oleObject4.bin"/></Relationships>
</file>

<file path=ppt/slides/_rels/slide3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image" Target="../media/image36.wmf"/><Relationship Id="rId5" Type="http://schemas.openxmlformats.org/officeDocument/2006/relationships/oleObject" Target="../embeddings/oleObject6.bin"/><Relationship Id="rId4" Type="http://schemas.openxmlformats.org/officeDocument/2006/relationships/image" Target="../media/image37.jpe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6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42.emf"/></Relationships>
</file>

<file path=ppt/slides/_rels/slide3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4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8" Type="http://schemas.openxmlformats.org/officeDocument/2006/relationships/image" Target="../media/image47.wmf"/><Relationship Id="rId13" Type="http://schemas.openxmlformats.org/officeDocument/2006/relationships/oleObject" Target="../embeddings/oleObject12.bin"/><Relationship Id="rId18" Type="http://schemas.openxmlformats.org/officeDocument/2006/relationships/oleObject" Target="../embeddings/oleObject14.bin"/><Relationship Id="rId3" Type="http://schemas.openxmlformats.org/officeDocument/2006/relationships/oleObject" Target="../embeddings/oleObject7.bin"/><Relationship Id="rId7" Type="http://schemas.openxmlformats.org/officeDocument/2006/relationships/oleObject" Target="../embeddings/oleObject9.bin"/><Relationship Id="rId12" Type="http://schemas.openxmlformats.org/officeDocument/2006/relationships/image" Target="../media/image49.wmf"/><Relationship Id="rId17" Type="http://schemas.openxmlformats.org/officeDocument/2006/relationships/image" Target="../media/image53.png"/><Relationship Id="rId2" Type="http://schemas.openxmlformats.org/officeDocument/2006/relationships/slideLayout" Target="../slideLayouts/slideLayout2.xml"/><Relationship Id="rId16" Type="http://schemas.openxmlformats.org/officeDocument/2006/relationships/image" Target="../media/image51.wmf"/><Relationship Id="rId1" Type="http://schemas.openxmlformats.org/officeDocument/2006/relationships/vmlDrawing" Target="../drawings/vmlDrawing6.vml"/><Relationship Id="rId6" Type="http://schemas.openxmlformats.org/officeDocument/2006/relationships/image" Target="../media/image46.wmf"/><Relationship Id="rId11" Type="http://schemas.openxmlformats.org/officeDocument/2006/relationships/oleObject" Target="../embeddings/oleObject11.bin"/><Relationship Id="rId5" Type="http://schemas.openxmlformats.org/officeDocument/2006/relationships/oleObject" Target="../embeddings/oleObject8.bin"/><Relationship Id="rId15" Type="http://schemas.openxmlformats.org/officeDocument/2006/relationships/oleObject" Target="../embeddings/oleObject13.bin"/><Relationship Id="rId10" Type="http://schemas.openxmlformats.org/officeDocument/2006/relationships/image" Target="../media/image48.wmf"/><Relationship Id="rId19" Type="http://schemas.openxmlformats.org/officeDocument/2006/relationships/image" Target="../media/image52.wmf"/><Relationship Id="rId4" Type="http://schemas.openxmlformats.org/officeDocument/2006/relationships/image" Target="../media/image45.wmf"/><Relationship Id="rId9" Type="http://schemas.openxmlformats.org/officeDocument/2006/relationships/oleObject" Target="../embeddings/oleObject10.bin"/><Relationship Id="rId14" Type="http://schemas.openxmlformats.org/officeDocument/2006/relationships/image" Target="../media/image50.wmf"/></Relationships>
</file>

<file path=ppt/slides/_rels/slide45.xml.rels><?xml version="1.0" encoding="UTF-8" standalone="yes"?>
<Relationships xmlns="http://schemas.openxmlformats.org/package/2006/relationships"><Relationship Id="rId8" Type="http://schemas.openxmlformats.org/officeDocument/2006/relationships/image" Target="../media/image56.png"/><Relationship Id="rId13" Type="http://schemas.openxmlformats.org/officeDocument/2006/relationships/oleObject" Target="../embeddings/oleObject20.bin"/><Relationship Id="rId3" Type="http://schemas.openxmlformats.org/officeDocument/2006/relationships/oleObject" Target="../embeddings/oleObject15.bin"/><Relationship Id="rId7" Type="http://schemas.openxmlformats.org/officeDocument/2006/relationships/oleObject" Target="../embeddings/oleObject17.bin"/><Relationship Id="rId12" Type="http://schemas.openxmlformats.org/officeDocument/2006/relationships/image" Target="../media/image58.wmf"/><Relationship Id="rId2" Type="http://schemas.openxmlformats.org/officeDocument/2006/relationships/slideLayout" Target="../slideLayouts/slideLayout11.xml"/><Relationship Id="rId1" Type="http://schemas.openxmlformats.org/officeDocument/2006/relationships/vmlDrawing" Target="../drawings/vmlDrawing7.vml"/><Relationship Id="rId6" Type="http://schemas.openxmlformats.org/officeDocument/2006/relationships/image" Target="../media/image55.wmf"/><Relationship Id="rId11" Type="http://schemas.openxmlformats.org/officeDocument/2006/relationships/oleObject" Target="../embeddings/oleObject19.bin"/><Relationship Id="rId5" Type="http://schemas.openxmlformats.org/officeDocument/2006/relationships/oleObject" Target="../embeddings/oleObject16.bin"/><Relationship Id="rId10" Type="http://schemas.openxmlformats.org/officeDocument/2006/relationships/image" Target="../media/image57.png"/><Relationship Id="rId4" Type="http://schemas.openxmlformats.org/officeDocument/2006/relationships/image" Target="../media/image54.wmf"/><Relationship Id="rId9" Type="http://schemas.openxmlformats.org/officeDocument/2006/relationships/oleObject" Target="../embeddings/oleObject18.bin"/><Relationship Id="rId14" Type="http://schemas.openxmlformats.org/officeDocument/2006/relationships/image" Target="../media/image59.wmf"/></Relationships>
</file>

<file path=ppt/slides/_rels/slide46.xml.rels><?xml version="1.0" encoding="UTF-8" standalone="yes"?>
<Relationships xmlns="http://schemas.openxmlformats.org/package/2006/relationships"><Relationship Id="rId8" Type="http://schemas.openxmlformats.org/officeDocument/2006/relationships/image" Target="../media/image62.wmf"/><Relationship Id="rId13" Type="http://schemas.openxmlformats.org/officeDocument/2006/relationships/oleObject" Target="../embeddings/oleObject26.bin"/><Relationship Id="rId3" Type="http://schemas.openxmlformats.org/officeDocument/2006/relationships/oleObject" Target="../embeddings/oleObject21.bin"/><Relationship Id="rId7" Type="http://schemas.openxmlformats.org/officeDocument/2006/relationships/oleObject" Target="../embeddings/oleObject23.bin"/><Relationship Id="rId12" Type="http://schemas.openxmlformats.org/officeDocument/2006/relationships/image" Target="../media/image64.wmf"/><Relationship Id="rId2" Type="http://schemas.openxmlformats.org/officeDocument/2006/relationships/slideLayout" Target="../slideLayouts/slideLayout11.xml"/><Relationship Id="rId16" Type="http://schemas.openxmlformats.org/officeDocument/2006/relationships/image" Target="../media/image51.wmf"/><Relationship Id="rId1" Type="http://schemas.openxmlformats.org/officeDocument/2006/relationships/vmlDrawing" Target="../drawings/vmlDrawing8.vml"/><Relationship Id="rId6" Type="http://schemas.openxmlformats.org/officeDocument/2006/relationships/image" Target="../media/image61.wmf"/><Relationship Id="rId11" Type="http://schemas.openxmlformats.org/officeDocument/2006/relationships/oleObject" Target="../embeddings/oleObject25.bin"/><Relationship Id="rId5" Type="http://schemas.openxmlformats.org/officeDocument/2006/relationships/oleObject" Target="../embeddings/oleObject22.bin"/><Relationship Id="rId15" Type="http://schemas.openxmlformats.org/officeDocument/2006/relationships/oleObject" Target="../embeddings/oleObject27.bin"/><Relationship Id="rId10" Type="http://schemas.openxmlformats.org/officeDocument/2006/relationships/image" Target="../media/image63.wmf"/><Relationship Id="rId4" Type="http://schemas.openxmlformats.org/officeDocument/2006/relationships/image" Target="../media/image60.wmf"/><Relationship Id="rId9" Type="http://schemas.openxmlformats.org/officeDocument/2006/relationships/oleObject" Target="../embeddings/oleObject24.bin"/><Relationship Id="rId14" Type="http://schemas.openxmlformats.org/officeDocument/2006/relationships/image" Target="../media/image50.wmf"/></Relationships>
</file>

<file path=ppt/slides/_rels/slide47.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control" Target="../activeX/activeX2.xml"/><Relationship Id="rId1" Type="http://schemas.openxmlformats.org/officeDocument/2006/relationships/vmlDrawing" Target="../drawings/vmlDrawing9.vml"/><Relationship Id="rId4" Type="http://schemas.openxmlformats.org/officeDocument/2006/relationships/image" Target="../media/image67.wmf"/></Relationships>
</file>

<file path=ppt/slides/_rels/slide51.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81.jpg"/><Relationship Id="rId7" Type="http://schemas.openxmlformats.org/officeDocument/2006/relationships/image" Target="../media/image85.png"/><Relationship Id="rId2" Type="http://schemas.openxmlformats.org/officeDocument/2006/relationships/image" Target="../media/image80.jpg"/><Relationship Id="rId1" Type="http://schemas.openxmlformats.org/officeDocument/2006/relationships/slideLayout" Target="../slideLayouts/slideLayout2.xml"/><Relationship Id="rId6" Type="http://schemas.openxmlformats.org/officeDocument/2006/relationships/image" Target="../media/image84.jpg"/><Relationship Id="rId11" Type="http://schemas.openxmlformats.org/officeDocument/2006/relationships/image" Target="../media/image89.png"/><Relationship Id="rId5" Type="http://schemas.openxmlformats.org/officeDocument/2006/relationships/image" Target="../media/image83.png"/><Relationship Id="rId10" Type="http://schemas.openxmlformats.org/officeDocument/2006/relationships/image" Target="../media/image88.png"/><Relationship Id="rId4" Type="http://schemas.openxmlformats.org/officeDocument/2006/relationships/image" Target="../media/image82.jpg"/><Relationship Id="rId9" Type="http://schemas.openxmlformats.org/officeDocument/2006/relationships/image" Target="../media/image87.jpg"/></Relationships>
</file>

<file path=ppt/slides/_rels/slide67.xml.rels><?xml version="1.0" encoding="UTF-8" standalone="yes"?>
<Relationships xmlns="http://schemas.openxmlformats.org/package/2006/relationships"><Relationship Id="rId3" Type="http://schemas.openxmlformats.org/officeDocument/2006/relationships/image" Target="../media/image91.jpg"/><Relationship Id="rId2" Type="http://schemas.openxmlformats.org/officeDocument/2006/relationships/image" Target="../media/image90.png"/><Relationship Id="rId1" Type="http://schemas.openxmlformats.org/officeDocument/2006/relationships/slideLayout" Target="../slideLayouts/slideLayout2.xml"/><Relationship Id="rId4" Type="http://schemas.openxmlformats.org/officeDocument/2006/relationships/image" Target="../media/image92.png"/></Relationships>
</file>

<file path=ppt/slides/_rels/slide68.xml.rels><?xml version="1.0" encoding="UTF-8" standalone="yes"?>
<Relationships xmlns="http://schemas.openxmlformats.org/package/2006/relationships"><Relationship Id="rId2" Type="http://schemas.openxmlformats.org/officeDocument/2006/relationships/image" Target="../media/image93.jp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94.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physics.aps.org/articles/v5/9" TargetMode="External"/><Relationship Id="rId2" Type="http://schemas.openxmlformats.org/officeDocument/2006/relationships/image" Target="../media/image1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idx="4294967295"/>
          </p:nvPr>
        </p:nvSpPr>
        <p:spPr>
          <a:xfrm>
            <a:off x="1350963" y="260350"/>
            <a:ext cx="7793037" cy="830263"/>
          </a:xfrm>
        </p:spPr>
        <p:txBody>
          <a:bodyPr/>
          <a:lstStyle/>
          <a:p>
            <a:r>
              <a:rPr lang="zh-CN" altLang="en-US" smtClean="0">
                <a:latin typeface="Times New Roman" panose="02020603050405020304" pitchFamily="18" charset="0"/>
                <a:ea typeface="隶书" panose="02010509060101010101" pitchFamily="49" charset="-122"/>
              </a:rPr>
              <a:t>第一章　原子的卢瑟福模型</a:t>
            </a:r>
            <a:r>
              <a:rPr lang="zh-CN" altLang="en-US" smtClean="0"/>
              <a:t> </a:t>
            </a:r>
          </a:p>
        </p:txBody>
      </p:sp>
      <p:sp>
        <p:nvSpPr>
          <p:cNvPr id="19459" name="Rectangle 3"/>
          <p:cNvSpPr>
            <a:spLocks noChangeArrowheads="1"/>
          </p:cNvSpPr>
          <p:nvPr/>
        </p:nvSpPr>
        <p:spPr bwMode="auto">
          <a:xfrm>
            <a:off x="1331913" y="1557338"/>
            <a:ext cx="8458200" cy="3013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fontAlgn="base">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fontAlgn="base">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fontAlgn="base">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fontAlgn="base">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lgn="just" eaLnBrk="1" hangingPunct="1">
              <a:lnSpc>
                <a:spcPct val="120000"/>
              </a:lnSpc>
              <a:spcBef>
                <a:spcPct val="0"/>
              </a:spcBef>
              <a:buClrTx/>
              <a:buFontTx/>
              <a:buNone/>
            </a:pPr>
            <a:r>
              <a:rPr lang="zh-CN" altLang="en-US" sz="2800" b="1">
                <a:solidFill>
                  <a:schemeClr val="hlink"/>
                </a:solidFill>
                <a:latin typeface="Times New Roman" panose="02020603050405020304" pitchFamily="18" charset="0"/>
                <a:ea typeface="楷体_GB2312" pitchFamily="49" charset="-122"/>
              </a:rPr>
              <a:t> </a:t>
            </a:r>
            <a:r>
              <a:rPr lang="zh-CN" altLang="en-US" sz="3200" b="1">
                <a:solidFill>
                  <a:schemeClr val="hlink"/>
                </a:solidFill>
                <a:latin typeface="Times New Roman" panose="02020603050405020304" pitchFamily="18" charset="0"/>
                <a:ea typeface="楷体_GB2312" pitchFamily="49" charset="-122"/>
              </a:rPr>
              <a:t>§1.1 电子的发现与荷质比</a:t>
            </a:r>
          </a:p>
          <a:p>
            <a:pPr algn="just" eaLnBrk="1" hangingPunct="1">
              <a:lnSpc>
                <a:spcPct val="120000"/>
              </a:lnSpc>
              <a:spcBef>
                <a:spcPct val="0"/>
              </a:spcBef>
              <a:buClrTx/>
              <a:buFontTx/>
              <a:buNone/>
            </a:pPr>
            <a:r>
              <a:rPr lang="zh-CN" altLang="en-US" sz="3200" b="1">
                <a:solidFill>
                  <a:schemeClr val="tx1"/>
                </a:solidFill>
                <a:latin typeface="Times New Roman" panose="02020603050405020304" pitchFamily="18" charset="0"/>
                <a:ea typeface="楷体_GB2312" pitchFamily="49" charset="-122"/>
              </a:rPr>
              <a:t> </a:t>
            </a:r>
            <a:r>
              <a:rPr lang="zh-CN" altLang="en-US" sz="3200" b="1">
                <a:solidFill>
                  <a:schemeClr val="hlink"/>
                </a:solidFill>
                <a:latin typeface="Times New Roman" panose="02020603050405020304" pitchFamily="18" charset="0"/>
                <a:ea typeface="楷体_GB2312" pitchFamily="49" charset="-122"/>
              </a:rPr>
              <a:t>§1.2 原子的质量和大小</a:t>
            </a:r>
          </a:p>
          <a:p>
            <a:pPr algn="just" eaLnBrk="1" hangingPunct="1">
              <a:lnSpc>
                <a:spcPct val="120000"/>
              </a:lnSpc>
              <a:spcBef>
                <a:spcPct val="0"/>
              </a:spcBef>
              <a:buClrTx/>
              <a:buFontTx/>
              <a:buNone/>
            </a:pPr>
            <a:r>
              <a:rPr lang="zh-CN" altLang="en-US" sz="3200" b="1">
                <a:solidFill>
                  <a:schemeClr val="hlink"/>
                </a:solidFill>
                <a:latin typeface="Times New Roman" panose="02020603050405020304" pitchFamily="18" charset="0"/>
                <a:ea typeface="楷体_GB2312" pitchFamily="49" charset="-122"/>
              </a:rPr>
              <a:t> §1.3 原子的卢瑟福核式结构模型 </a:t>
            </a:r>
          </a:p>
          <a:p>
            <a:pPr algn="just" eaLnBrk="1" hangingPunct="1">
              <a:lnSpc>
                <a:spcPct val="120000"/>
              </a:lnSpc>
              <a:spcBef>
                <a:spcPct val="0"/>
              </a:spcBef>
              <a:buClrTx/>
              <a:buFontTx/>
              <a:buNone/>
            </a:pPr>
            <a:r>
              <a:rPr lang="zh-CN" altLang="en-US" sz="3200" b="1">
                <a:solidFill>
                  <a:schemeClr val="hlink"/>
                </a:solidFill>
                <a:latin typeface="Times New Roman" panose="02020603050405020304" pitchFamily="18" charset="0"/>
                <a:ea typeface="楷体_GB2312" pitchFamily="49" charset="-122"/>
              </a:rPr>
              <a:t> §1.4卢瑟福模型的实验验证 </a:t>
            </a:r>
          </a:p>
          <a:p>
            <a:pPr algn="just" eaLnBrk="1" hangingPunct="1">
              <a:lnSpc>
                <a:spcPct val="120000"/>
              </a:lnSpc>
              <a:spcBef>
                <a:spcPct val="0"/>
              </a:spcBef>
              <a:buClrTx/>
              <a:buFontTx/>
              <a:buNone/>
            </a:pPr>
            <a:r>
              <a:rPr lang="zh-CN" altLang="en-US" sz="3200" b="1">
                <a:solidFill>
                  <a:schemeClr val="hlink"/>
                </a:solidFill>
                <a:latin typeface="Times New Roman" panose="02020603050405020304" pitchFamily="18" charset="0"/>
                <a:ea typeface="楷体_GB2312" pitchFamily="49" charset="-122"/>
              </a:rPr>
              <a:t> §1.5卢瑟福模型的意义和困难 </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p:cNvSpPr>
                <a:spLocks noGrp="1"/>
              </p:cNvSpPr>
              <p:nvPr>
                <p:ph idx="1"/>
              </p:nvPr>
            </p:nvSpPr>
            <p:spPr>
              <a:xfrm>
                <a:off x="448106" y="1268760"/>
                <a:ext cx="8229600" cy="4896544"/>
              </a:xfrm>
            </p:spPr>
            <p:txBody>
              <a:bodyPr/>
              <a:lstStyle/>
              <a:p>
                <a:pPr indent="457200" algn="just">
                  <a:spcAft>
                    <a:spcPts val="1200"/>
                  </a:spcAft>
                  <a:buFont typeface="Wingdings" panose="05000000000000000000" pitchFamily="2" charset="2"/>
                  <a:buNone/>
                </a:pPr>
                <a:r>
                  <a:rPr lang="zh-CN" altLang="en-US" sz="2000" dirty="0" smtClean="0">
                    <a:solidFill>
                      <a:srgbClr val="C00000"/>
                    </a:solidFill>
                    <a:latin typeface="+mn-ea"/>
                  </a:rPr>
                  <a:t>阿伏伽德罗定律</a:t>
                </a:r>
                <a:r>
                  <a:rPr lang="zh-CN" altLang="en-US" sz="2000" dirty="0" smtClean="0">
                    <a:latin typeface="+mn-ea"/>
                  </a:rPr>
                  <a:t>：如果以Ａ代表原子量，Ｎ</a:t>
                </a:r>
                <a:r>
                  <a:rPr lang="zh-CN" altLang="en-US" sz="2000" baseline="-30000" dirty="0" smtClean="0">
                    <a:latin typeface="+mn-ea"/>
                  </a:rPr>
                  <a:t>0</a:t>
                </a:r>
                <a:r>
                  <a:rPr lang="zh-CN" altLang="en-US" sz="2000" dirty="0" smtClean="0">
                    <a:latin typeface="+mn-ea"/>
                  </a:rPr>
                  <a:t>代表阿伏伽德罗常数，</a:t>
                </a:r>
                <a:r>
                  <a:rPr lang="en-US" altLang="zh-CN" sz="2000" dirty="0" smtClean="0">
                    <a:latin typeface="+mn-ea"/>
                  </a:rPr>
                  <a:t>M</a:t>
                </a:r>
                <a:r>
                  <a:rPr lang="en-US" altLang="zh-CN" sz="2000" baseline="-30000" dirty="0" smtClean="0">
                    <a:latin typeface="+mn-ea"/>
                  </a:rPr>
                  <a:t>A</a:t>
                </a:r>
                <a:r>
                  <a:rPr lang="zh-CN" altLang="en-US" sz="2000" dirty="0" smtClean="0">
                    <a:latin typeface="+mn-ea"/>
                  </a:rPr>
                  <a:t>代表一个原子的质量绝对值，那么</a:t>
                </a:r>
                <a:endParaRPr lang="zh-CN" altLang="en-US" sz="2000" dirty="0" smtClean="0">
                  <a:latin typeface="+mn-ea"/>
                  <a:cs typeface="Arial Unicode MS" panose="020B0604020202020204" pitchFamily="34" charset="-122"/>
                </a:endParaRPr>
              </a:p>
              <a:p>
                <a:pPr algn="just">
                  <a:spcAft>
                    <a:spcPts val="1200"/>
                  </a:spcAft>
                  <a:buFont typeface="Wingdings" panose="05000000000000000000" pitchFamily="2" charset="2"/>
                  <a:buNone/>
                </a:pPr>
                <a:r>
                  <a:rPr lang="en-US" altLang="zh-CN" sz="2000" dirty="0" smtClean="0">
                    <a:latin typeface="+mn-ea"/>
                  </a:rPr>
                  <a:t>              </a:t>
                </a:r>
                <a14:m>
                  <m:oMath xmlns:m="http://schemas.openxmlformats.org/officeDocument/2006/math">
                    <m:sSub>
                      <m:sSubPr>
                        <m:ctrlPr>
                          <a:rPr lang="en-US" altLang="zh-CN" sz="2000" b="0" i="1" dirty="0" smtClean="0">
                            <a:solidFill>
                              <a:srgbClr val="C00000"/>
                            </a:solidFill>
                            <a:latin typeface="Cambria Math" panose="02040503050406030204" pitchFamily="18" charset="0"/>
                          </a:rPr>
                        </m:ctrlPr>
                      </m:sSubPr>
                      <m:e>
                        <m:r>
                          <a:rPr lang="en-US" altLang="zh-CN" sz="2000" b="0" i="1" dirty="0" smtClean="0">
                            <a:solidFill>
                              <a:srgbClr val="C00000"/>
                            </a:solidFill>
                            <a:latin typeface="Cambria Math" panose="02040503050406030204" pitchFamily="18" charset="0"/>
                          </a:rPr>
                          <m:t>𝑚</m:t>
                        </m:r>
                      </m:e>
                      <m:sub>
                        <m:r>
                          <a:rPr lang="en-US" altLang="zh-CN" sz="2000" b="0" i="1" dirty="0" smtClean="0">
                            <a:solidFill>
                              <a:srgbClr val="C00000"/>
                            </a:solidFill>
                            <a:latin typeface="Cambria Math" panose="02040503050406030204" pitchFamily="18" charset="0"/>
                          </a:rPr>
                          <m:t>𝐴</m:t>
                        </m:r>
                      </m:sub>
                    </m:sSub>
                    <m:r>
                      <a:rPr lang="en-US" altLang="zh-CN" sz="2000" i="1" dirty="0" smtClean="0">
                        <a:solidFill>
                          <a:srgbClr val="C00000"/>
                        </a:solidFill>
                        <a:latin typeface="Cambria Math" panose="02040503050406030204" pitchFamily="18" charset="0"/>
                      </a:rPr>
                      <m:t>＝</m:t>
                    </m:r>
                    <m:r>
                      <a:rPr lang="en-US" altLang="zh-CN" sz="2000" i="1" dirty="0" smtClean="0">
                        <a:solidFill>
                          <a:srgbClr val="C00000"/>
                        </a:solidFill>
                        <a:latin typeface="Cambria Math" panose="02040503050406030204" pitchFamily="18" charset="0"/>
                      </a:rPr>
                      <m:t>𝐴</m:t>
                    </m:r>
                    <m:r>
                      <a:rPr lang="en-US" altLang="zh-CN" sz="2000" i="1" dirty="0" smtClean="0">
                        <a:solidFill>
                          <a:srgbClr val="C00000"/>
                        </a:solidFill>
                        <a:latin typeface="Cambria Math" panose="02040503050406030204" pitchFamily="18" charset="0"/>
                      </a:rPr>
                      <m:t>／</m:t>
                    </m:r>
                    <m:sSub>
                      <m:sSubPr>
                        <m:ctrlPr>
                          <a:rPr lang="en-US" altLang="zh-CN" sz="2000" b="0" i="1" dirty="0" smtClean="0">
                            <a:solidFill>
                              <a:srgbClr val="C00000"/>
                            </a:solidFill>
                            <a:latin typeface="Cambria Math" panose="02040503050406030204" pitchFamily="18" charset="0"/>
                          </a:rPr>
                        </m:ctrlPr>
                      </m:sSubPr>
                      <m:e>
                        <m:r>
                          <a:rPr lang="en-US" altLang="zh-CN" sz="2000" b="0" i="1" dirty="0" smtClean="0">
                            <a:solidFill>
                              <a:srgbClr val="C00000"/>
                            </a:solidFill>
                            <a:latin typeface="Cambria Math" panose="02040503050406030204" pitchFamily="18" charset="0"/>
                          </a:rPr>
                          <m:t>𝑁</m:t>
                        </m:r>
                      </m:e>
                      <m:sub>
                        <m:r>
                          <a:rPr lang="en-US" altLang="zh-CN" sz="2000" b="0" i="1" dirty="0" smtClean="0">
                            <a:solidFill>
                              <a:srgbClr val="C00000"/>
                            </a:solidFill>
                            <a:latin typeface="Cambria Math" panose="02040503050406030204" pitchFamily="18" charset="0"/>
                          </a:rPr>
                          <m:t>0</m:t>
                        </m:r>
                      </m:sub>
                    </m:sSub>
                  </m:oMath>
                </a14:m>
                <a:endParaRPr lang="en-US" altLang="zh-CN" sz="2000" baseline="-30000" dirty="0" smtClean="0">
                  <a:solidFill>
                    <a:srgbClr val="C00000"/>
                  </a:solidFill>
                  <a:latin typeface="+mn-ea"/>
                </a:endParaRPr>
              </a:p>
              <a:p>
                <a:pPr indent="457200" algn="just">
                  <a:spcAft>
                    <a:spcPts val="1200"/>
                  </a:spcAft>
                  <a:buFont typeface="Wingdings" panose="05000000000000000000" pitchFamily="2" charset="2"/>
                  <a:buNone/>
                </a:pPr>
                <a:r>
                  <a:rPr lang="zh-CN" altLang="en-US" sz="2000" dirty="0" smtClean="0">
                    <a:solidFill>
                      <a:srgbClr val="C00000"/>
                    </a:solidFill>
                    <a:latin typeface="+mn-ea"/>
                  </a:rPr>
                  <a:t>法拉第电解定律</a:t>
                </a:r>
                <a:r>
                  <a:rPr lang="zh-CN" altLang="en-US" sz="2000" dirty="0" smtClean="0">
                    <a:latin typeface="+mn-ea"/>
                  </a:rPr>
                  <a:t>：</a:t>
                </a:r>
                <a:r>
                  <a:rPr lang="en-US" altLang="zh-CN" sz="2000" dirty="0" smtClean="0">
                    <a:latin typeface="+mn-ea"/>
                  </a:rPr>
                  <a:t>1mol</a:t>
                </a:r>
                <a:r>
                  <a:rPr lang="zh-CN" altLang="en-US" sz="2000" dirty="0">
                    <a:latin typeface="+mn-ea"/>
                  </a:rPr>
                  <a:t>原子的单价离子所带电量</a:t>
                </a:r>
                <a:endParaRPr lang="zh-CN" altLang="en-US" sz="2000" dirty="0">
                  <a:latin typeface="+mn-ea"/>
                  <a:cs typeface="Arial Unicode MS" panose="020B0604020202020204" pitchFamily="34" charset="-122"/>
                </a:endParaRPr>
              </a:p>
              <a:p>
                <a:pPr algn="just">
                  <a:spcAft>
                    <a:spcPts val="1200"/>
                  </a:spcAft>
                  <a:buFont typeface="Wingdings" panose="05000000000000000000" pitchFamily="2" charset="2"/>
                  <a:buNone/>
                </a:pPr>
                <a:r>
                  <a:rPr lang="zh-CN" altLang="en-US" sz="2000" dirty="0">
                    <a:latin typeface="+mn-ea"/>
                  </a:rPr>
                  <a:t>　          </a:t>
                </a:r>
                <a14:m>
                  <m:oMath xmlns:m="http://schemas.openxmlformats.org/officeDocument/2006/math">
                    <m:r>
                      <a:rPr lang="en-US" altLang="zh-CN" sz="2000" i="1" dirty="0" smtClean="0">
                        <a:solidFill>
                          <a:srgbClr val="C00000"/>
                        </a:solidFill>
                        <a:latin typeface="Cambria Math" panose="02040503050406030204" pitchFamily="18" charset="0"/>
                      </a:rPr>
                      <m:t>𝐹</m:t>
                    </m:r>
                    <m:r>
                      <a:rPr lang="en-US" altLang="zh-CN" sz="2000" i="1" dirty="0" smtClean="0">
                        <a:solidFill>
                          <a:srgbClr val="C00000"/>
                        </a:solidFill>
                        <a:latin typeface="Cambria Math" panose="02040503050406030204" pitchFamily="18" charset="0"/>
                      </a:rPr>
                      <m:t>＝</m:t>
                    </m:r>
                    <m:r>
                      <a:rPr lang="en-US" altLang="zh-CN" sz="2000" i="1" dirty="0" smtClean="0">
                        <a:solidFill>
                          <a:srgbClr val="C00000"/>
                        </a:solidFill>
                        <a:latin typeface="Cambria Math" panose="02040503050406030204" pitchFamily="18" charset="0"/>
                      </a:rPr>
                      <m:t>𝑒</m:t>
                    </m:r>
                    <m:sSub>
                      <m:sSubPr>
                        <m:ctrlPr>
                          <a:rPr lang="en-US" altLang="zh-CN" sz="2000" b="0" i="1" dirty="0" smtClean="0">
                            <a:solidFill>
                              <a:srgbClr val="C00000"/>
                            </a:solidFill>
                            <a:latin typeface="Cambria Math" panose="02040503050406030204" pitchFamily="18" charset="0"/>
                          </a:rPr>
                        </m:ctrlPr>
                      </m:sSubPr>
                      <m:e>
                        <m:r>
                          <a:rPr lang="en-US" altLang="zh-CN" sz="2000" b="0" i="1" dirty="0" smtClean="0">
                            <a:solidFill>
                              <a:srgbClr val="C00000"/>
                            </a:solidFill>
                            <a:latin typeface="Cambria Math" panose="02040503050406030204" pitchFamily="18" charset="0"/>
                          </a:rPr>
                          <m:t>𝑁</m:t>
                        </m:r>
                      </m:e>
                      <m:sub>
                        <m:r>
                          <a:rPr lang="en-US" altLang="zh-CN" sz="2000" b="0" i="1" dirty="0" smtClean="0">
                            <a:solidFill>
                              <a:srgbClr val="C00000"/>
                            </a:solidFill>
                            <a:latin typeface="Cambria Math" panose="02040503050406030204" pitchFamily="18" charset="0"/>
                          </a:rPr>
                          <m:t>0</m:t>
                        </m:r>
                      </m:sub>
                    </m:sSub>
                    <m:r>
                      <a:rPr lang="en-US" altLang="zh-CN" sz="2000" b="0" i="1" dirty="0" smtClean="0">
                        <a:solidFill>
                          <a:srgbClr val="C00000"/>
                        </a:solidFill>
                        <a:latin typeface="Cambria Math" panose="02040503050406030204" pitchFamily="18" charset="0"/>
                      </a:rPr>
                      <m:t>=</m:t>
                    </m:r>
                    <m:r>
                      <m:rPr>
                        <m:nor/>
                      </m:rPr>
                      <a:rPr lang="en-US" altLang="zh-CN" sz="2000">
                        <a:solidFill>
                          <a:srgbClr val="C00000"/>
                        </a:solidFill>
                        <a:latin typeface="Cambria Math" panose="02040503050406030204" pitchFamily="18" charset="0"/>
                        <a:ea typeface="Cambria Math" panose="02040503050406030204" pitchFamily="18" charset="0"/>
                      </a:rPr>
                      <m:t>96485.33</m:t>
                    </m:r>
                    <m:r>
                      <m:rPr>
                        <m:nor/>
                      </m:rPr>
                      <a:rPr lang="en-US" altLang="zh-CN" sz="2000">
                        <a:solidFill>
                          <a:srgbClr val="C00000"/>
                        </a:solidFill>
                        <a:latin typeface="Cambria Math" panose="02040503050406030204" pitchFamily="18" charset="0"/>
                        <a:ea typeface="Cambria Math" panose="02040503050406030204" pitchFamily="18" charset="0"/>
                      </a:rPr>
                      <m:t>C</m:t>
                    </m:r>
                    <m:r>
                      <m:rPr>
                        <m:nor/>
                      </m:rPr>
                      <a:rPr lang="en-US" altLang="zh-CN" sz="2000">
                        <a:solidFill>
                          <a:srgbClr val="C00000"/>
                        </a:solidFill>
                        <a:latin typeface="Cambria Math" panose="02040503050406030204" pitchFamily="18" charset="0"/>
                        <a:ea typeface="Cambria Math" panose="02040503050406030204" pitchFamily="18" charset="0"/>
                      </a:rPr>
                      <m:t>/</m:t>
                    </m:r>
                    <m:r>
                      <m:rPr>
                        <m:nor/>
                      </m:rPr>
                      <a:rPr lang="en-US" altLang="zh-CN" sz="2000">
                        <a:solidFill>
                          <a:srgbClr val="C00000"/>
                        </a:solidFill>
                        <a:latin typeface="Cambria Math" panose="02040503050406030204" pitchFamily="18" charset="0"/>
                        <a:ea typeface="Cambria Math" panose="02040503050406030204" pitchFamily="18" charset="0"/>
                      </a:rPr>
                      <m:t>mo</m:t>
                    </m:r>
                    <m:r>
                      <m:rPr>
                        <m:sty m:val="p"/>
                      </m:rPr>
                      <a:rPr lang="en-US" altLang="zh-CN" sz="2000" i="1">
                        <a:solidFill>
                          <a:srgbClr val="C00000"/>
                        </a:solidFill>
                        <a:latin typeface="Cambria Math" panose="02040503050406030204" pitchFamily="18" charset="0"/>
                        <a:ea typeface="Cambria Math" panose="02040503050406030204" pitchFamily="18" charset="0"/>
                      </a:rPr>
                      <m:t>l</m:t>
                    </m:r>
                  </m:oMath>
                </a14:m>
                <a:endParaRPr lang="zh-CN" altLang="en-US" sz="2000" dirty="0">
                  <a:latin typeface="Cambria Math" panose="02040503050406030204" pitchFamily="18" charset="0"/>
                  <a:cs typeface="Arial Unicode MS" panose="020B0604020202020204" pitchFamily="34" charset="-122"/>
                </a:endParaRPr>
              </a:p>
              <a:p>
                <a:pPr algn="just">
                  <a:spcAft>
                    <a:spcPts val="1200"/>
                  </a:spcAft>
                  <a:buFont typeface="Wingdings" panose="05000000000000000000" pitchFamily="2" charset="2"/>
                  <a:buNone/>
                </a:pPr>
                <a:r>
                  <a:rPr lang="zh-CN" altLang="en-US" sz="2000" dirty="0" smtClean="0">
                    <a:latin typeface="+mn-ea"/>
                  </a:rPr>
                  <a:t>对于氢离子（卢瑟福</a:t>
                </a:r>
                <a:r>
                  <a:rPr lang="en-US" altLang="zh-CN" sz="2000" dirty="0" smtClean="0">
                    <a:latin typeface="+mn-ea"/>
                  </a:rPr>
                  <a:t>1914</a:t>
                </a:r>
                <a:r>
                  <a:rPr lang="zh-CN" altLang="en-US" sz="2000" dirty="0" smtClean="0">
                    <a:latin typeface="+mn-ea"/>
                  </a:rPr>
                  <a:t>年将其命名为质子），荷质比为</a:t>
                </a:r>
                <a:endParaRPr lang="zh-CN" altLang="en-US" sz="2000" dirty="0">
                  <a:latin typeface="+mn-ea"/>
                  <a:cs typeface="Arial Unicode MS" panose="020B0604020202020204" pitchFamily="34" charset="-122"/>
                </a:endParaRPr>
              </a:p>
              <a:p>
                <a:pPr algn="just">
                  <a:spcAft>
                    <a:spcPts val="1200"/>
                  </a:spcAft>
                  <a:buFont typeface="Wingdings" panose="05000000000000000000" pitchFamily="2" charset="2"/>
                  <a:buNone/>
                </a:pPr>
                <a:r>
                  <a:rPr lang="zh-CN" altLang="en-US" sz="2000" dirty="0">
                    <a:latin typeface="+mn-ea"/>
                  </a:rPr>
                  <a:t>　　</a:t>
                </a:r>
                <a14:m>
                  <m:oMath xmlns:m="http://schemas.openxmlformats.org/officeDocument/2006/math">
                    <m:f>
                      <m:fPr>
                        <m:ctrlPr>
                          <a:rPr lang="en-US" altLang="zh-CN" sz="2800" b="0" i="1" smtClean="0">
                            <a:latin typeface="Cambria Math" panose="02040503050406030204" pitchFamily="18" charset="0"/>
                          </a:rPr>
                        </m:ctrlPr>
                      </m:fPr>
                      <m:num>
                        <m:r>
                          <a:rPr lang="en-US" altLang="zh-CN" sz="2800" b="0" i="1" smtClean="0">
                            <a:latin typeface="Cambria Math" panose="02040503050406030204" pitchFamily="18" charset="0"/>
                          </a:rPr>
                          <m:t>𝑒</m:t>
                        </m:r>
                      </m:num>
                      <m:den>
                        <m:r>
                          <a:rPr lang="en-US" altLang="zh-CN" sz="2800" b="0" i="1" smtClean="0">
                            <a:latin typeface="Cambria Math" panose="02040503050406030204" pitchFamily="18" charset="0"/>
                          </a:rPr>
                          <m:t>𝑚</m:t>
                        </m:r>
                      </m:den>
                    </m:f>
                    <m:r>
                      <a:rPr lang="en-US" altLang="zh-CN" sz="2800" b="0" i="1" smtClean="0">
                        <a:latin typeface="Cambria Math" panose="02040503050406030204" pitchFamily="18" charset="0"/>
                      </a:rPr>
                      <m:t>=</m:t>
                    </m:r>
                    <m:f>
                      <m:fPr>
                        <m:ctrlPr>
                          <a:rPr lang="en-US" altLang="zh-CN" sz="2800" b="0" i="1" smtClean="0">
                            <a:latin typeface="Cambria Math" panose="02040503050406030204" pitchFamily="18" charset="0"/>
                          </a:rPr>
                        </m:ctrlPr>
                      </m:fPr>
                      <m:num>
                        <m:r>
                          <a:rPr lang="en-US" altLang="zh-CN" sz="2800" b="0" i="1" smtClean="0">
                            <a:latin typeface="Cambria Math" panose="02040503050406030204" pitchFamily="18" charset="0"/>
                          </a:rPr>
                          <m:t>𝐹</m:t>
                        </m:r>
                      </m:num>
                      <m:den>
                        <m:r>
                          <a:rPr lang="en-US" altLang="zh-CN" sz="2800" b="0" i="1" smtClean="0">
                            <a:latin typeface="Cambria Math" panose="02040503050406030204" pitchFamily="18" charset="0"/>
                          </a:rPr>
                          <m:t>𝐴</m:t>
                        </m:r>
                      </m:den>
                    </m:f>
                    <m:r>
                      <a:rPr lang="en-US" altLang="zh-CN" sz="2800" b="0" i="1" smtClean="0">
                        <a:latin typeface="Cambria Math" panose="02040503050406030204" pitchFamily="18" charset="0"/>
                      </a:rPr>
                      <m:t>=</m:t>
                    </m:r>
                    <m:r>
                      <m:rPr>
                        <m:nor/>
                      </m:rPr>
                      <a:rPr lang="en-US" altLang="zh-CN" sz="2400" smtClean="0">
                        <a:solidFill>
                          <a:schemeClr val="tx1"/>
                        </a:solidFill>
                        <a:latin typeface="Cambria Math" panose="02040503050406030204" pitchFamily="18" charset="0"/>
                        <a:ea typeface="Cambria Math" panose="02040503050406030204" pitchFamily="18" charset="0"/>
                      </a:rPr>
                      <m:t>96485.33</m:t>
                    </m:r>
                    <m:r>
                      <a:rPr lang="en-US" altLang="zh-CN" sz="2800" b="0" i="1" smtClean="0">
                        <a:latin typeface="Cambria Math" panose="02040503050406030204" pitchFamily="18" charset="0"/>
                      </a:rPr>
                      <m:t>𝐶</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𝑔</m:t>
                    </m:r>
                  </m:oMath>
                </a14:m>
                <a:endParaRPr lang="en-US" altLang="zh-CN" sz="2400" dirty="0" smtClean="0"/>
              </a:p>
              <a:p>
                <a:pPr indent="191691" algn="just">
                  <a:spcAft>
                    <a:spcPts val="1200"/>
                  </a:spcAft>
                  <a:buNone/>
                </a:pPr>
                <a:r>
                  <a:rPr lang="zh-CN" altLang="en-US" sz="2000" dirty="0" smtClean="0"/>
                  <a:t>电子荷质比 </a:t>
                </a:r>
                <a14:m>
                  <m:oMath xmlns:m="http://schemas.openxmlformats.org/officeDocument/2006/math">
                    <m:r>
                      <a:rPr lang="en-US" altLang="zh-CN" sz="2000" i="1" dirty="0">
                        <a:solidFill>
                          <a:schemeClr val="folHlink"/>
                        </a:solidFill>
                        <a:latin typeface="Cambria Math" panose="02040503050406030204" pitchFamily="18" charset="0"/>
                      </a:rPr>
                      <m:t>𝑒</m:t>
                    </m:r>
                    <m:r>
                      <a:rPr lang="en-US" altLang="zh-CN" sz="2000" i="1" dirty="0">
                        <a:solidFill>
                          <a:schemeClr val="folHlink"/>
                        </a:solidFill>
                        <a:latin typeface="Cambria Math" panose="02040503050406030204" pitchFamily="18" charset="0"/>
                      </a:rPr>
                      <m:t>/</m:t>
                    </m:r>
                    <m:sSub>
                      <m:sSubPr>
                        <m:ctrlPr>
                          <a:rPr lang="en-US" altLang="zh-CN" sz="2000" i="1" baseline="-30000" dirty="0">
                            <a:solidFill>
                              <a:schemeClr val="folHlink"/>
                            </a:solidFill>
                            <a:latin typeface="Cambria Math" panose="02040503050406030204" pitchFamily="18" charset="0"/>
                          </a:rPr>
                        </m:ctrlPr>
                      </m:sSubPr>
                      <m:e>
                        <m:r>
                          <a:rPr lang="en-US" altLang="zh-CN" sz="2000" i="1" dirty="0">
                            <a:solidFill>
                              <a:schemeClr val="folHlink"/>
                            </a:solidFill>
                            <a:latin typeface="Cambria Math" panose="02040503050406030204" pitchFamily="18" charset="0"/>
                          </a:rPr>
                          <m:t>𝑚</m:t>
                        </m:r>
                      </m:e>
                      <m:sub>
                        <m:r>
                          <a:rPr lang="en-US" altLang="zh-CN" sz="2000" i="1" dirty="0">
                            <a:solidFill>
                              <a:schemeClr val="folHlink"/>
                            </a:solidFill>
                            <a:latin typeface="Cambria Math" panose="02040503050406030204" pitchFamily="18" charset="0"/>
                          </a:rPr>
                          <m:t>𝑒</m:t>
                        </m:r>
                      </m:sub>
                    </m:sSub>
                    <m:r>
                      <a:rPr lang="en-US" altLang="zh-CN" sz="2000" i="1" dirty="0">
                        <a:solidFill>
                          <a:schemeClr val="folHlink"/>
                        </a:solidFill>
                        <a:latin typeface="Cambria Math" panose="02040503050406030204" pitchFamily="18" charset="0"/>
                      </a:rPr>
                      <m:t>＝</m:t>
                    </m:r>
                    <m:r>
                      <a:rPr lang="en-US" altLang="zh-CN" sz="2000" i="1" dirty="0">
                        <a:solidFill>
                          <a:schemeClr val="folHlink"/>
                        </a:solidFill>
                        <a:latin typeface="Cambria Math" panose="02040503050406030204" pitchFamily="18" charset="0"/>
                      </a:rPr>
                      <m:t>1.7588×</m:t>
                    </m:r>
                    <m:sSup>
                      <m:sSupPr>
                        <m:ctrlPr>
                          <a:rPr lang="en-US" altLang="zh-CN" sz="2000" i="1" dirty="0">
                            <a:solidFill>
                              <a:schemeClr val="folHlink"/>
                            </a:solidFill>
                            <a:latin typeface="Cambria Math" panose="02040503050406030204" pitchFamily="18" charset="0"/>
                          </a:rPr>
                        </m:ctrlPr>
                      </m:sSupPr>
                      <m:e>
                        <m:r>
                          <a:rPr lang="en-US" altLang="zh-CN" sz="2000" i="1" dirty="0">
                            <a:solidFill>
                              <a:schemeClr val="folHlink"/>
                            </a:solidFill>
                            <a:latin typeface="Cambria Math" panose="02040503050406030204" pitchFamily="18" charset="0"/>
                          </a:rPr>
                          <m:t>10</m:t>
                        </m:r>
                      </m:e>
                      <m:sup>
                        <m:r>
                          <a:rPr lang="en-US" altLang="zh-CN" sz="2000" i="1" dirty="0">
                            <a:solidFill>
                              <a:schemeClr val="folHlink"/>
                            </a:solidFill>
                            <a:latin typeface="Cambria Math" panose="02040503050406030204" pitchFamily="18" charset="0"/>
                          </a:rPr>
                          <m:t>7</m:t>
                        </m:r>
                      </m:sup>
                    </m:sSup>
                    <m:r>
                      <m:rPr>
                        <m:sty m:val="p"/>
                      </m:rPr>
                      <a:rPr lang="en-US" altLang="zh-CN" sz="2000" dirty="0">
                        <a:solidFill>
                          <a:schemeClr val="folHlink"/>
                        </a:solidFill>
                        <a:latin typeface="Cambria Math" panose="02040503050406030204" pitchFamily="18" charset="0"/>
                      </a:rPr>
                      <m:t>C</m:t>
                    </m:r>
                    <m:r>
                      <a:rPr lang="en-US" altLang="zh-CN" sz="2000" dirty="0">
                        <a:solidFill>
                          <a:schemeClr val="folHlink"/>
                        </a:solidFill>
                        <a:latin typeface="Cambria Math" panose="02040503050406030204" pitchFamily="18" charset="0"/>
                      </a:rPr>
                      <m:t>/</m:t>
                    </m:r>
                    <m:r>
                      <m:rPr>
                        <m:sty m:val="p"/>
                      </m:rPr>
                      <a:rPr lang="en-US" altLang="zh-CN" sz="2000" dirty="0">
                        <a:solidFill>
                          <a:schemeClr val="folHlink"/>
                        </a:solidFill>
                        <a:latin typeface="Cambria Math" panose="02040503050406030204" pitchFamily="18" charset="0"/>
                      </a:rPr>
                      <m:t>g</m:t>
                    </m:r>
                  </m:oMath>
                </a14:m>
                <a:endParaRPr lang="en-US" altLang="zh-CN" sz="2000" dirty="0" smtClean="0">
                  <a:solidFill>
                    <a:schemeClr val="folHlink"/>
                  </a:solidFill>
                  <a:latin typeface="+mn-ea"/>
                </a:endParaRPr>
              </a:p>
              <a:p>
                <a:pPr marL="0" indent="457200" algn="just">
                  <a:buNone/>
                </a:pPr>
                <a:r>
                  <a:rPr lang="zh-CN" altLang="en-US" sz="2000" dirty="0" smtClean="0">
                    <a:latin typeface="+mn-ea"/>
                  </a:rPr>
                  <a:t>质子和电子质量比</a:t>
                </a:r>
                <a:endParaRPr lang="en-US" altLang="zh-CN" sz="2000" dirty="0">
                  <a:solidFill>
                    <a:schemeClr val="folHlink"/>
                  </a:solidFill>
                  <a:latin typeface="+mn-ea"/>
                </a:endParaRPr>
              </a:p>
              <a:p>
                <a:pPr indent="457200" algn="just">
                  <a:buFont typeface="Wingdings" panose="05000000000000000000" pitchFamily="2" charset="2"/>
                  <a:buNone/>
                </a:pPr>
                <a14:m>
                  <m:oMathPara xmlns:m="http://schemas.openxmlformats.org/officeDocument/2006/math">
                    <m:oMathParaPr>
                      <m:jc m:val="centerGroup"/>
                    </m:oMathParaPr>
                    <m:oMath xmlns:m="http://schemas.openxmlformats.org/officeDocument/2006/math">
                      <m:r>
                        <a:rPr lang="en-US" altLang="zh-CN" sz="2000" i="1" dirty="0">
                          <a:solidFill>
                            <a:schemeClr val="folHlink"/>
                          </a:solidFill>
                          <a:latin typeface="Cambria Math" panose="02040503050406030204" pitchFamily="18" charset="0"/>
                        </a:rPr>
                        <m:t>𝑚</m:t>
                      </m:r>
                      <m:r>
                        <a:rPr lang="en-US" altLang="zh-CN" sz="2000" i="1" baseline="-30000" dirty="0" err="1">
                          <a:solidFill>
                            <a:schemeClr val="folHlink"/>
                          </a:solidFill>
                          <a:latin typeface="Cambria Math" panose="02040503050406030204" pitchFamily="18" charset="0"/>
                        </a:rPr>
                        <m:t>𝑝</m:t>
                      </m:r>
                      <m:r>
                        <a:rPr lang="en-US" altLang="zh-CN" sz="2000" i="1" dirty="0">
                          <a:solidFill>
                            <a:schemeClr val="folHlink"/>
                          </a:solidFill>
                          <a:latin typeface="Cambria Math" panose="02040503050406030204" pitchFamily="18" charset="0"/>
                        </a:rPr>
                        <m:t>/</m:t>
                      </m:r>
                      <m:sSub>
                        <m:sSubPr>
                          <m:ctrlPr>
                            <a:rPr lang="en-US" altLang="zh-CN" sz="2000" b="0" i="1" baseline="-30000" dirty="0" smtClean="0">
                              <a:solidFill>
                                <a:schemeClr val="folHlink"/>
                              </a:solidFill>
                              <a:latin typeface="Cambria Math" panose="02040503050406030204" pitchFamily="18" charset="0"/>
                            </a:rPr>
                          </m:ctrlPr>
                        </m:sSubPr>
                        <m:e>
                          <m:r>
                            <a:rPr lang="en-US" altLang="zh-CN" sz="2000" i="1" dirty="0">
                              <a:solidFill>
                                <a:schemeClr val="folHlink"/>
                              </a:solidFill>
                              <a:latin typeface="Cambria Math" panose="02040503050406030204" pitchFamily="18" charset="0"/>
                            </a:rPr>
                            <m:t>𝑚</m:t>
                          </m:r>
                        </m:e>
                        <m:sub>
                          <m:r>
                            <a:rPr lang="en-US" altLang="zh-CN" sz="2000" b="0" i="1" dirty="0" smtClean="0">
                              <a:solidFill>
                                <a:schemeClr val="folHlink"/>
                              </a:solidFill>
                              <a:latin typeface="Cambria Math" panose="02040503050406030204" pitchFamily="18" charset="0"/>
                            </a:rPr>
                            <m:t>𝑒</m:t>
                          </m:r>
                        </m:sub>
                      </m:sSub>
                      <m:r>
                        <a:rPr lang="en-US" altLang="zh-CN" sz="2000" i="1" dirty="0">
                          <a:solidFill>
                            <a:schemeClr val="folHlink"/>
                          </a:solidFill>
                          <a:latin typeface="Cambria Math" panose="02040503050406030204" pitchFamily="18" charset="0"/>
                        </a:rPr>
                        <m:t>＝</m:t>
                      </m:r>
                      <m:r>
                        <a:rPr lang="en-US" altLang="zh-CN" sz="2000" i="1" dirty="0">
                          <a:solidFill>
                            <a:schemeClr val="folHlink"/>
                          </a:solidFill>
                          <a:latin typeface="Cambria Math" panose="02040503050406030204" pitchFamily="18" charset="0"/>
                        </a:rPr>
                        <m:t>1836.152701(37)</m:t>
                      </m:r>
                    </m:oMath>
                  </m:oMathPara>
                </a14:m>
                <a:endParaRPr lang="zh-CN" altLang="en-US" sz="2000" dirty="0">
                  <a:solidFill>
                    <a:schemeClr val="folHlink"/>
                  </a:solidFill>
                  <a:latin typeface="+mn-ea"/>
                </a:endParaRPr>
              </a:p>
              <a:p>
                <a:pPr indent="191691" algn="just">
                  <a:spcAft>
                    <a:spcPts val="1200"/>
                  </a:spcAft>
                  <a:buNone/>
                </a:pPr>
                <a:endParaRPr lang="en-US" altLang="zh-CN" sz="2000" dirty="0" smtClean="0">
                  <a:latin typeface="+mn-ea"/>
                </a:endParaRPr>
              </a:p>
              <a:p>
                <a:pPr indent="191691" algn="just">
                  <a:spcAft>
                    <a:spcPts val="1200"/>
                  </a:spcAft>
                  <a:buNone/>
                </a:pPr>
                <a:endParaRPr lang="en-US" altLang="zh-CN" sz="2000" dirty="0">
                  <a:latin typeface="+mn-ea"/>
                </a:endParaRPr>
              </a:p>
              <a:p>
                <a:pPr algn="just">
                  <a:spcAft>
                    <a:spcPts val="1200"/>
                  </a:spcAft>
                  <a:buFont typeface="Wingdings" panose="05000000000000000000" pitchFamily="2" charset="2"/>
                  <a:buNone/>
                </a:pPr>
                <a:endParaRPr lang="zh-CN" altLang="en-US" sz="2000" dirty="0"/>
              </a:p>
            </p:txBody>
          </p:sp>
        </mc:Choice>
        <mc:Fallback xmlns="">
          <p:sp>
            <p:nvSpPr>
              <p:cNvPr id="2" name="内容占位符 1"/>
              <p:cNvSpPr>
                <a:spLocks noGrp="1" noRot="1" noChangeAspect="1" noMove="1" noResize="1" noEditPoints="1" noAdjustHandles="1" noChangeArrowheads="1" noChangeShapeType="1" noTextEdit="1"/>
              </p:cNvSpPr>
              <p:nvPr>
                <p:ph idx="1"/>
              </p:nvPr>
            </p:nvSpPr>
            <p:spPr>
              <a:xfrm>
                <a:off x="448106" y="1268760"/>
                <a:ext cx="8229600" cy="4896544"/>
              </a:xfrm>
              <a:blipFill rotWithShape="0">
                <a:blip r:embed="rId2"/>
                <a:stretch>
                  <a:fillRect t="-623" r="-3778"/>
                </a:stretch>
              </a:blipFill>
            </p:spPr>
            <p:txBody>
              <a:bodyPr/>
              <a:lstStyle/>
              <a:p>
                <a:r>
                  <a:rPr lang="zh-CN" altLang="en-US">
                    <a:noFill/>
                  </a:rPr>
                  <a:t> </a:t>
                </a:r>
              </a:p>
            </p:txBody>
          </p:sp>
        </mc:Fallback>
      </mc:AlternateContent>
      <p:sp>
        <p:nvSpPr>
          <p:cNvPr id="3" name="标题 2"/>
          <p:cNvSpPr>
            <a:spLocks noGrp="1"/>
          </p:cNvSpPr>
          <p:nvPr>
            <p:ph type="title"/>
          </p:nvPr>
        </p:nvSpPr>
        <p:spPr/>
        <p:txBody>
          <a:bodyPr/>
          <a:lstStyle/>
          <a:p>
            <a:r>
              <a:rPr lang="zh-CN" altLang="en-US" dirty="0" smtClean="0"/>
              <a:t>质子质量与电子质量</a:t>
            </a:r>
            <a:endParaRPr lang="zh-CN" altLang="en-US" dirty="0"/>
          </a:p>
        </p:txBody>
      </p:sp>
    </p:spTree>
    <p:extLst>
      <p:ext uri="{BB962C8B-B14F-4D97-AF65-F5344CB8AC3E}">
        <p14:creationId xmlns:p14="http://schemas.microsoft.com/office/powerpoint/2010/main" val="4998217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3780" name="Picture 4" descr="fig6-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1720" y="1397883"/>
            <a:ext cx="6864350" cy="526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p:cNvSpPr/>
          <p:nvPr/>
        </p:nvSpPr>
        <p:spPr>
          <a:xfrm>
            <a:off x="1307175" y="764704"/>
            <a:ext cx="7848872" cy="430887"/>
          </a:xfrm>
          <a:prstGeom prst="rect">
            <a:avLst/>
          </a:prstGeom>
        </p:spPr>
        <p:txBody>
          <a:bodyPr wrap="square">
            <a:spAutoFit/>
          </a:bodyPr>
          <a:lstStyle/>
          <a:p>
            <a:r>
              <a:rPr lang="zh-CN" altLang="en-US" sz="2200" b="0" i="0" dirty="0" smtClean="0">
                <a:solidFill>
                  <a:srgbClr val="252525"/>
                </a:solidFill>
                <a:effectLst/>
                <a:latin typeface="Arial" panose="020B0604020202020204" pitchFamily="34" charset="0"/>
              </a:rPr>
              <a:t>空气阻力（向上）重力（向下）浮力（向上）电场力（向上）</a:t>
            </a:r>
            <a:endParaRPr lang="zh-CN" altLang="en-US" sz="2200" b="0" i="0" dirty="0">
              <a:solidFill>
                <a:srgbClr val="252525"/>
              </a:solidFill>
              <a:effectLst/>
              <a:latin typeface="Arial" panose="020B0604020202020204" pitchFamily="34" charset="0"/>
            </a:endParaRPr>
          </a:p>
        </p:txBody>
      </p:sp>
      <p:sp>
        <p:nvSpPr>
          <p:cNvPr id="3" name="矩形 2"/>
          <p:cNvSpPr/>
          <p:nvPr/>
        </p:nvSpPr>
        <p:spPr>
          <a:xfrm>
            <a:off x="179512" y="2204864"/>
            <a:ext cx="1728192" cy="2308324"/>
          </a:xfrm>
          <a:prstGeom prst="rect">
            <a:avLst/>
          </a:prstGeom>
        </p:spPr>
        <p:txBody>
          <a:bodyPr wrap="square">
            <a:spAutoFit/>
          </a:bodyPr>
          <a:lstStyle/>
          <a:p>
            <a:r>
              <a:rPr lang="zh-CN" altLang="en-US" dirty="0" smtClean="0">
                <a:latin typeface="+mn-ea"/>
                <a:ea typeface="+mn-ea"/>
              </a:rPr>
              <a:t>油</a:t>
            </a:r>
            <a:r>
              <a:rPr lang="zh-CN" altLang="en-US" dirty="0">
                <a:latin typeface="+mn-ea"/>
                <a:ea typeface="+mn-ea"/>
              </a:rPr>
              <a:t>滴在喷入平板之前，因为与喷嘴摩擦而获得电荷，成为实验对象。</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4564" name="Group 4"/>
          <p:cNvGrpSpPr>
            <a:grpSpLocks/>
          </p:cNvGrpSpPr>
          <p:nvPr/>
        </p:nvGrpSpPr>
        <p:grpSpPr bwMode="auto">
          <a:xfrm>
            <a:off x="356841" y="1101626"/>
            <a:ext cx="1720850" cy="2211387"/>
            <a:chOff x="362" y="1515"/>
            <a:chExt cx="1084" cy="1393"/>
          </a:xfrm>
        </p:grpSpPr>
        <p:pic>
          <p:nvPicPr>
            <p:cNvPr id="26646" name="Picture 5" descr="thoms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4" y="1515"/>
              <a:ext cx="644" cy="9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566" name="Text Box 6"/>
            <p:cNvSpPr txBox="1">
              <a:spLocks noChangeArrowheads="1"/>
            </p:cNvSpPr>
            <p:nvPr/>
          </p:nvSpPr>
          <p:spPr bwMode="auto">
            <a:xfrm>
              <a:off x="362" y="2466"/>
              <a:ext cx="1084" cy="4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defRPr/>
              </a:pPr>
              <a:r>
                <a:rPr kumimoji="0" lang="en-US" altLang="zh-CN" sz="2000" b="1">
                  <a:effectLst>
                    <a:outerShdw blurRad="38100" dist="38100" dir="2700000" algn="tl">
                      <a:srgbClr val="C0C0C0"/>
                    </a:outerShdw>
                  </a:effectLst>
                  <a:latin typeface="Times New Roman" panose="02020603050405020304" pitchFamily="18" charset="0"/>
                </a:rPr>
                <a:t>J. J. Thomson (1856-1940)</a:t>
              </a:r>
            </a:p>
          </p:txBody>
        </p:sp>
      </p:grpSp>
      <p:grpSp>
        <p:nvGrpSpPr>
          <p:cNvPr id="194567" name="Group 7"/>
          <p:cNvGrpSpPr>
            <a:grpSpLocks/>
          </p:cNvGrpSpPr>
          <p:nvPr/>
        </p:nvGrpSpPr>
        <p:grpSpPr bwMode="auto">
          <a:xfrm>
            <a:off x="2123728" y="1412776"/>
            <a:ext cx="5938838" cy="1830387"/>
            <a:chOff x="1403" y="1451"/>
            <a:chExt cx="3741" cy="1153"/>
          </a:xfrm>
        </p:grpSpPr>
        <p:sp>
          <p:nvSpPr>
            <p:cNvPr id="194568" name="Rectangle 8"/>
            <p:cNvSpPr>
              <a:spLocks noChangeArrowheads="1"/>
            </p:cNvSpPr>
            <p:nvPr/>
          </p:nvSpPr>
          <p:spPr bwMode="auto">
            <a:xfrm>
              <a:off x="1525" y="1964"/>
              <a:ext cx="3619" cy="6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fontAlgn="base">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fontAlgn="base">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fontAlgn="base">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fontAlgn="base">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en-US" altLang="zh-CN" sz="2200" b="1" dirty="0">
                  <a:solidFill>
                    <a:schemeClr val="tx1"/>
                  </a:solidFill>
                  <a:effectLst>
                    <a:outerShdw blurRad="38100" dist="38100" dir="2700000" algn="tl">
                      <a:srgbClr val="C0C0C0"/>
                    </a:outerShdw>
                  </a:effectLst>
                  <a:latin typeface="Times New Roman" panose="02020603050405020304" pitchFamily="18" charset="0"/>
                </a:rPr>
                <a:t>in recognition of the great merits of his theoretical and experimental investigations on the</a:t>
              </a:r>
              <a:r>
                <a:rPr lang="en-US" altLang="zh-CN" sz="2200" b="1" dirty="0">
                  <a:solidFill>
                    <a:schemeClr val="accent2"/>
                  </a:solidFill>
                  <a:effectLst>
                    <a:outerShdw blurRad="38100" dist="38100" dir="2700000" algn="tl">
                      <a:srgbClr val="C0C0C0"/>
                    </a:outerShdw>
                  </a:effectLst>
                  <a:latin typeface="Times New Roman" panose="02020603050405020304" pitchFamily="18" charset="0"/>
                </a:rPr>
                <a:t> conduction of electricity by gases</a:t>
              </a:r>
              <a:r>
                <a:rPr lang="en-US" altLang="zh-CN" sz="2200" dirty="0">
                  <a:solidFill>
                    <a:schemeClr val="tx1"/>
                  </a:solidFill>
                  <a:latin typeface="Tahoma" panose="020B0604030504040204" pitchFamily="34" charset="0"/>
                </a:rPr>
                <a:t> </a:t>
              </a:r>
            </a:p>
          </p:txBody>
        </p:sp>
        <p:sp>
          <p:nvSpPr>
            <p:cNvPr id="194569" name="Rectangle 9"/>
            <p:cNvSpPr>
              <a:spLocks noChangeArrowheads="1"/>
            </p:cNvSpPr>
            <p:nvPr/>
          </p:nvSpPr>
          <p:spPr bwMode="auto">
            <a:xfrm>
              <a:off x="2060" y="1519"/>
              <a:ext cx="2336"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p>
              <a:pPr eaLnBrk="1" hangingPunct="1">
                <a:defRPr/>
              </a:pPr>
              <a:r>
                <a:rPr kumimoji="0" lang="en-US" altLang="zh-CN" sz="2000" b="1">
                  <a:solidFill>
                    <a:srgbClr val="CC0000"/>
                  </a:solidFill>
                  <a:effectLst>
                    <a:outerShdw blurRad="38100" dist="38100" dir="2700000" algn="tl">
                      <a:srgbClr val="C0C0C0"/>
                    </a:outerShdw>
                  </a:effectLst>
                  <a:latin typeface="Times New Roman" panose="02020603050405020304" pitchFamily="18" charset="0"/>
                  <a:cs typeface="Arial" panose="020B0604020202020204" pitchFamily="34" charset="0"/>
                </a:rPr>
                <a:t>The Nobel Prize in Physics 1906</a:t>
              </a:r>
            </a:p>
          </p:txBody>
        </p:sp>
        <p:sp>
          <p:nvSpPr>
            <p:cNvPr id="26641" name="Line 10"/>
            <p:cNvSpPr>
              <a:spLocks noChangeShapeType="1"/>
            </p:cNvSpPr>
            <p:nvPr/>
          </p:nvSpPr>
          <p:spPr bwMode="auto">
            <a:xfrm>
              <a:off x="1403" y="2086"/>
              <a:ext cx="2994" cy="0"/>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endParaRPr lang="zh-CN" altLang="en-US"/>
            </a:p>
          </p:txBody>
        </p:sp>
        <p:sp>
          <p:nvSpPr>
            <p:cNvPr id="26642" name="Line 11"/>
            <p:cNvSpPr>
              <a:spLocks noChangeShapeType="1"/>
            </p:cNvSpPr>
            <p:nvPr/>
          </p:nvSpPr>
          <p:spPr bwMode="auto">
            <a:xfrm>
              <a:off x="1403" y="2527"/>
              <a:ext cx="2994" cy="0"/>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endParaRPr lang="zh-CN" altLang="en-US"/>
            </a:p>
          </p:txBody>
        </p:sp>
        <p:sp>
          <p:nvSpPr>
            <p:cNvPr id="26643" name="Line 12"/>
            <p:cNvSpPr>
              <a:spLocks noChangeShapeType="1"/>
            </p:cNvSpPr>
            <p:nvPr/>
          </p:nvSpPr>
          <p:spPr bwMode="auto">
            <a:xfrm>
              <a:off x="1403" y="2086"/>
              <a:ext cx="0" cy="441"/>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endParaRPr lang="zh-CN" altLang="en-US"/>
            </a:p>
          </p:txBody>
        </p:sp>
        <p:sp>
          <p:nvSpPr>
            <p:cNvPr id="26644" name="Line 13"/>
            <p:cNvSpPr>
              <a:spLocks noChangeShapeType="1"/>
            </p:cNvSpPr>
            <p:nvPr/>
          </p:nvSpPr>
          <p:spPr bwMode="auto">
            <a:xfrm>
              <a:off x="4397" y="2086"/>
              <a:ext cx="0" cy="441"/>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endParaRPr lang="zh-CN" altLang="en-US"/>
            </a:p>
          </p:txBody>
        </p:sp>
        <p:pic>
          <p:nvPicPr>
            <p:cNvPr id="26645" name="Picture 14" descr="Meda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16" y="1451"/>
              <a:ext cx="408" cy="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94575" name="Group 15"/>
          <p:cNvGrpSpPr>
            <a:grpSpLocks/>
          </p:cNvGrpSpPr>
          <p:nvPr/>
        </p:nvGrpSpPr>
        <p:grpSpPr bwMode="auto">
          <a:xfrm>
            <a:off x="1055341" y="3627338"/>
            <a:ext cx="5938837" cy="1708150"/>
            <a:chOff x="729" y="2667"/>
            <a:chExt cx="3741" cy="1076"/>
          </a:xfrm>
        </p:grpSpPr>
        <p:sp>
          <p:nvSpPr>
            <p:cNvPr id="194576" name="Rectangle 16"/>
            <p:cNvSpPr>
              <a:spLocks noChangeArrowheads="1"/>
            </p:cNvSpPr>
            <p:nvPr/>
          </p:nvSpPr>
          <p:spPr bwMode="auto">
            <a:xfrm>
              <a:off x="1386" y="2735"/>
              <a:ext cx="2336"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p>
              <a:pPr eaLnBrk="1" hangingPunct="1">
                <a:defRPr/>
              </a:pPr>
              <a:r>
                <a:rPr kumimoji="0" lang="en-US" altLang="zh-CN" sz="2000" b="1">
                  <a:solidFill>
                    <a:srgbClr val="CC0000"/>
                  </a:solidFill>
                  <a:effectLst>
                    <a:outerShdw blurRad="38100" dist="38100" dir="2700000" algn="tl">
                      <a:srgbClr val="C0C0C0"/>
                    </a:outerShdw>
                  </a:effectLst>
                  <a:latin typeface="Times New Roman" panose="02020603050405020304" pitchFamily="18" charset="0"/>
                  <a:cs typeface="Arial" panose="020B0604020202020204" pitchFamily="34" charset="0"/>
                </a:rPr>
                <a:t>The Nobel Prize in Physics 1923</a:t>
              </a:r>
            </a:p>
          </p:txBody>
        </p:sp>
        <p:sp>
          <p:nvSpPr>
            <p:cNvPr id="26633" name="Line 17"/>
            <p:cNvSpPr>
              <a:spLocks noChangeShapeType="1"/>
            </p:cNvSpPr>
            <p:nvPr/>
          </p:nvSpPr>
          <p:spPr bwMode="auto">
            <a:xfrm>
              <a:off x="729" y="3302"/>
              <a:ext cx="2994" cy="0"/>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endParaRPr lang="zh-CN" altLang="en-US"/>
            </a:p>
          </p:txBody>
        </p:sp>
        <p:sp>
          <p:nvSpPr>
            <p:cNvPr id="26634" name="Line 18"/>
            <p:cNvSpPr>
              <a:spLocks noChangeShapeType="1"/>
            </p:cNvSpPr>
            <p:nvPr/>
          </p:nvSpPr>
          <p:spPr bwMode="auto">
            <a:xfrm>
              <a:off x="729" y="3743"/>
              <a:ext cx="2994" cy="0"/>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endParaRPr lang="zh-CN" altLang="en-US"/>
            </a:p>
          </p:txBody>
        </p:sp>
        <p:sp>
          <p:nvSpPr>
            <p:cNvPr id="26635" name="Line 19"/>
            <p:cNvSpPr>
              <a:spLocks noChangeShapeType="1"/>
            </p:cNvSpPr>
            <p:nvPr/>
          </p:nvSpPr>
          <p:spPr bwMode="auto">
            <a:xfrm>
              <a:off x="729" y="3302"/>
              <a:ext cx="0" cy="441"/>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endParaRPr lang="zh-CN" altLang="en-US"/>
            </a:p>
          </p:txBody>
        </p:sp>
        <p:sp>
          <p:nvSpPr>
            <p:cNvPr id="26636" name="Line 20"/>
            <p:cNvSpPr>
              <a:spLocks noChangeShapeType="1"/>
            </p:cNvSpPr>
            <p:nvPr/>
          </p:nvSpPr>
          <p:spPr bwMode="auto">
            <a:xfrm>
              <a:off x="3723" y="3302"/>
              <a:ext cx="0" cy="441"/>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endParaRPr lang="zh-CN" altLang="en-US"/>
            </a:p>
          </p:txBody>
        </p:sp>
        <p:pic>
          <p:nvPicPr>
            <p:cNvPr id="26637" name="Picture 21" descr="Meda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2" y="2667"/>
              <a:ext cx="408" cy="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582" name="Rectangle 22"/>
            <p:cNvSpPr>
              <a:spLocks noChangeArrowheads="1"/>
            </p:cNvSpPr>
            <p:nvPr/>
          </p:nvSpPr>
          <p:spPr bwMode="auto">
            <a:xfrm>
              <a:off x="805" y="3144"/>
              <a:ext cx="3665" cy="4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defRPr/>
              </a:pPr>
              <a:r>
                <a:rPr kumimoji="0" lang="en-US" altLang="zh-CN" sz="2000" b="1" dirty="0">
                  <a:effectLst>
                    <a:outerShdw blurRad="38100" dist="38100" dir="2700000" algn="tl">
                      <a:srgbClr val="C0C0C0"/>
                    </a:outerShdw>
                  </a:effectLst>
                  <a:latin typeface="Times New Roman" panose="02020603050405020304" pitchFamily="18" charset="0"/>
                </a:rPr>
                <a:t>for his work on the </a:t>
              </a:r>
              <a:r>
                <a:rPr kumimoji="0" lang="en-US" altLang="zh-CN" sz="2000" b="1" dirty="0">
                  <a:solidFill>
                    <a:srgbClr val="0000FF"/>
                  </a:solidFill>
                  <a:effectLst>
                    <a:outerShdw blurRad="38100" dist="38100" dir="2700000" algn="tl">
                      <a:srgbClr val="C0C0C0"/>
                    </a:outerShdw>
                  </a:effectLst>
                  <a:latin typeface="Times New Roman" panose="02020603050405020304" pitchFamily="18" charset="0"/>
                </a:rPr>
                <a:t>elementary charge of electricity</a:t>
              </a:r>
              <a:r>
                <a:rPr kumimoji="0" lang="en-US" altLang="zh-CN" sz="2000" b="1" dirty="0">
                  <a:effectLst>
                    <a:outerShdw blurRad="38100" dist="38100" dir="2700000" algn="tl">
                      <a:srgbClr val="C0C0C0"/>
                    </a:outerShdw>
                  </a:effectLst>
                  <a:latin typeface="Times New Roman" panose="02020603050405020304" pitchFamily="18" charset="0"/>
                </a:rPr>
                <a:t> and on the </a:t>
              </a:r>
              <a:r>
                <a:rPr kumimoji="0" lang="en-US" altLang="zh-CN" sz="2000" b="1" dirty="0">
                  <a:solidFill>
                    <a:srgbClr val="0000FF"/>
                  </a:solidFill>
                  <a:effectLst>
                    <a:outerShdw blurRad="38100" dist="38100" dir="2700000" algn="tl">
                      <a:srgbClr val="C0C0C0"/>
                    </a:outerShdw>
                  </a:effectLst>
                  <a:latin typeface="Times New Roman" panose="02020603050405020304" pitchFamily="18" charset="0"/>
                </a:rPr>
                <a:t>photoelectric effect</a:t>
              </a:r>
            </a:p>
          </p:txBody>
        </p:sp>
      </p:grpSp>
      <p:grpSp>
        <p:nvGrpSpPr>
          <p:cNvPr id="194583" name="Group 23"/>
          <p:cNvGrpSpPr>
            <a:grpSpLocks/>
          </p:cNvGrpSpPr>
          <p:nvPr/>
        </p:nvGrpSpPr>
        <p:grpSpPr bwMode="auto">
          <a:xfrm>
            <a:off x="7043391" y="3166963"/>
            <a:ext cx="1443037" cy="2227263"/>
            <a:chOff x="4501" y="2377"/>
            <a:chExt cx="909" cy="1403"/>
          </a:xfrm>
        </p:grpSpPr>
        <p:pic>
          <p:nvPicPr>
            <p:cNvPr id="26630" name="Picture 24" descr="millika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40" y="2377"/>
              <a:ext cx="644" cy="9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585" name="Text Box 25"/>
            <p:cNvSpPr txBox="1">
              <a:spLocks noChangeArrowheads="1"/>
            </p:cNvSpPr>
            <p:nvPr/>
          </p:nvSpPr>
          <p:spPr bwMode="auto">
            <a:xfrm>
              <a:off x="4501" y="3338"/>
              <a:ext cx="909" cy="4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defRPr/>
              </a:pPr>
              <a:r>
                <a:rPr kumimoji="0" lang="en-US" altLang="zh-CN" sz="2000" b="1">
                  <a:effectLst>
                    <a:outerShdw blurRad="38100" dist="38100" dir="2700000" algn="tl">
                      <a:srgbClr val="C0C0C0"/>
                    </a:outerShdw>
                  </a:effectLst>
                  <a:latin typeface="Times New Roman" panose="02020603050405020304" pitchFamily="18" charset="0"/>
                </a:rPr>
                <a:t>R. Millikan (1868-1953)</a:t>
              </a:r>
            </a:p>
          </p:txBody>
        </p:sp>
      </p:gr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9456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4567"/>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19457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945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2348880"/>
            <a:ext cx="8229600" cy="1947862"/>
          </a:xfrm>
        </p:spPr>
        <p:txBody>
          <a:bodyPr/>
          <a:lstStyle/>
          <a:p>
            <a:r>
              <a:rPr lang="zh-CN" altLang="en-US" sz="2400" dirty="0"/>
              <a:t>密立根油滴实验</a:t>
            </a:r>
            <a:r>
              <a:rPr lang="en-US" altLang="zh-CN" sz="2400" dirty="0"/>
              <a:t>60</a:t>
            </a:r>
            <a:r>
              <a:rPr lang="zh-CN" altLang="en-US" sz="2400" dirty="0"/>
              <a:t>年后，史学家发现，密立根一共向外公布了</a:t>
            </a:r>
            <a:r>
              <a:rPr lang="en-US" altLang="zh-CN" sz="2400" dirty="0"/>
              <a:t>58</a:t>
            </a:r>
            <a:r>
              <a:rPr lang="zh-CN" altLang="en-US" sz="2400" dirty="0"/>
              <a:t>次观测数据，而他本人一共做过</a:t>
            </a:r>
            <a:r>
              <a:rPr lang="en-US" altLang="zh-CN" sz="2400" dirty="0"/>
              <a:t>140</a:t>
            </a:r>
            <a:r>
              <a:rPr lang="zh-CN" altLang="en-US" sz="2400" dirty="0"/>
              <a:t>次观测。他在实验中通过预先估测，去掉了那些他认为有偏差，误差大的数据。</a:t>
            </a:r>
          </a:p>
          <a:p>
            <a:endParaRPr lang="zh-CN" altLang="en-US" sz="2400" dirty="0"/>
          </a:p>
        </p:txBody>
      </p:sp>
      <p:sp>
        <p:nvSpPr>
          <p:cNvPr id="2" name="标题 1"/>
          <p:cNvSpPr>
            <a:spLocks noGrp="1"/>
          </p:cNvSpPr>
          <p:nvPr>
            <p:ph type="title"/>
          </p:nvPr>
        </p:nvSpPr>
        <p:spPr/>
        <p:txBody>
          <a:bodyPr>
            <a:normAutofit/>
          </a:bodyPr>
          <a:lstStyle/>
          <a:p>
            <a:r>
              <a:rPr lang="zh-CN" altLang="en-US" sz="2800" dirty="0"/>
              <a:t>密立根</a:t>
            </a:r>
            <a:r>
              <a:rPr lang="zh-CN" altLang="en-US" sz="2800" dirty="0" smtClean="0"/>
              <a:t>的诺贝尔奖</a:t>
            </a:r>
            <a:endParaRPr lang="zh-CN" altLang="en-US" sz="2800" dirty="0"/>
          </a:p>
        </p:txBody>
      </p:sp>
    </p:spTree>
    <p:extLst>
      <p:ext uri="{BB962C8B-B14F-4D97-AF65-F5344CB8AC3E}">
        <p14:creationId xmlns:p14="http://schemas.microsoft.com/office/powerpoint/2010/main" val="42233536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zh-CN" altLang="en-US" sz="2000" dirty="0" smtClean="0"/>
              <a:t>从过往的经验，我们学到了如何应付一些</a:t>
            </a:r>
            <a:r>
              <a:rPr lang="zh-CN" altLang="en-US" sz="2000" dirty="0" smtClean="0">
                <a:solidFill>
                  <a:srgbClr val="FF0000"/>
                </a:solidFill>
              </a:rPr>
              <a:t>自我欺骗</a:t>
            </a:r>
            <a:r>
              <a:rPr lang="zh-CN" altLang="en-US" sz="2000" dirty="0" smtClean="0"/>
              <a:t>的情况。举个例子，</a:t>
            </a:r>
            <a:r>
              <a:rPr lang="zh-CN" altLang="en-US" sz="2000" dirty="0" smtClean="0">
                <a:solidFill>
                  <a:srgbClr val="FF0000"/>
                </a:solidFill>
              </a:rPr>
              <a:t>密立根做了个油滴实验</a:t>
            </a:r>
            <a:r>
              <a:rPr lang="zh-CN" altLang="en-US" sz="2000" dirty="0" smtClean="0"/>
              <a:t>，量出了电子的带电量，得到一个今天我们知道是不大对的答案。他的资料有点偏差，因为他用了个</a:t>
            </a:r>
            <a:r>
              <a:rPr lang="zh-CN" altLang="en-US" sz="2000" dirty="0" smtClean="0">
                <a:solidFill>
                  <a:srgbClr val="FF0000"/>
                </a:solidFill>
              </a:rPr>
              <a:t>不准确的空气粘滞系数数值</a:t>
            </a:r>
            <a:r>
              <a:rPr lang="zh-CN" altLang="en-US" sz="2000" dirty="0" smtClean="0"/>
              <a:t>。于是，如果你把在密立根之后、进行测量电子带电量所得到的资料整理一下，就会发现一些</a:t>
            </a:r>
            <a:r>
              <a:rPr lang="zh-CN" altLang="en-US" sz="2000" dirty="0" smtClean="0">
                <a:solidFill>
                  <a:srgbClr val="FF0000"/>
                </a:solidFill>
              </a:rPr>
              <a:t>很有趣的现象</a:t>
            </a:r>
            <a:r>
              <a:rPr lang="zh-CN" altLang="en-US" sz="2000" dirty="0" smtClean="0"/>
              <a:t>：把这些资料跟时间画成座标图，你会发现这个人得到的数值比密立根的数值</a:t>
            </a:r>
            <a:r>
              <a:rPr lang="zh-CN" altLang="en-US" sz="2000" dirty="0" smtClean="0">
                <a:solidFill>
                  <a:srgbClr val="FF0000"/>
                </a:solidFill>
              </a:rPr>
              <a:t>大一点点</a:t>
            </a:r>
            <a:r>
              <a:rPr lang="zh-CN" altLang="en-US" sz="2000" dirty="0" smtClean="0"/>
              <a:t>，下一个人得到的资料又</a:t>
            </a:r>
            <a:r>
              <a:rPr lang="zh-CN" altLang="en-US" sz="2000" dirty="0" smtClean="0">
                <a:solidFill>
                  <a:srgbClr val="FF0000"/>
                </a:solidFill>
              </a:rPr>
              <a:t>再大一点点</a:t>
            </a:r>
            <a:r>
              <a:rPr lang="zh-CN" altLang="en-US" sz="2000" dirty="0" smtClean="0"/>
              <a:t>，下一个</a:t>
            </a:r>
            <a:r>
              <a:rPr lang="zh-CN" altLang="en-US" sz="2000" dirty="0" smtClean="0">
                <a:solidFill>
                  <a:srgbClr val="FF0000"/>
                </a:solidFill>
              </a:rPr>
              <a:t>又再大上一点点</a:t>
            </a:r>
            <a:r>
              <a:rPr lang="zh-CN" altLang="en-US" sz="2000" dirty="0" smtClean="0"/>
              <a:t>，最后，到了一个更大的数值才稳定下来。为什么他们没有在一开始就发现新数值应该较高？</a:t>
            </a:r>
            <a:r>
              <a:rPr lang="en-US" altLang="zh-CN" sz="2000" dirty="0" smtClean="0"/>
              <a:t>——</a:t>
            </a:r>
            <a:r>
              <a:rPr lang="zh-CN" altLang="en-US" sz="2000" dirty="0" smtClean="0"/>
              <a:t>这件事令许多相关的科学家惭愧脸红</a:t>
            </a:r>
            <a:r>
              <a:rPr lang="en-US" altLang="zh-CN" sz="2000" dirty="0" smtClean="0"/>
              <a:t>——</a:t>
            </a:r>
            <a:r>
              <a:rPr lang="zh-CN" altLang="en-US" sz="2000" dirty="0" smtClean="0"/>
              <a:t>因为</a:t>
            </a:r>
            <a:r>
              <a:rPr lang="zh-CN" altLang="en-US" sz="2000" dirty="0" smtClean="0">
                <a:solidFill>
                  <a:srgbClr val="FF0000"/>
                </a:solidFill>
              </a:rPr>
              <a:t>显然很多人的做事方式是：当他们获得一个比密立根数值更高的结果时，他们以为一定哪里出了错，</a:t>
            </a:r>
            <a:r>
              <a:rPr lang="zh-CN" altLang="en-US" sz="2000" dirty="0" smtClean="0"/>
              <a:t>他们会拼命寻找，并且找到了实验有错误的原因。另一方面，</a:t>
            </a:r>
            <a:r>
              <a:rPr lang="zh-CN" altLang="en-US" sz="2000" dirty="0" smtClean="0">
                <a:solidFill>
                  <a:srgbClr val="FF0000"/>
                </a:solidFill>
              </a:rPr>
              <a:t>当他们获得的结果跟密立根的相仿时，便不会那么用心去检讨。</a:t>
            </a:r>
            <a:r>
              <a:rPr lang="zh-CN" altLang="en-US" sz="2000" dirty="0" smtClean="0"/>
              <a:t>因此，他们排除了所谓相差太大的资料，不予考虑。我们现在已经很清楚那些伎俩了，因此再也不会犯同样的毛病。</a:t>
            </a:r>
            <a:endParaRPr lang="en-US" altLang="zh-CN" sz="2000" dirty="0" smtClean="0"/>
          </a:p>
        </p:txBody>
      </p:sp>
      <p:sp>
        <p:nvSpPr>
          <p:cNvPr id="4" name="标题 3"/>
          <p:cNvSpPr>
            <a:spLocks noGrp="1"/>
          </p:cNvSpPr>
          <p:nvPr>
            <p:ph type="title"/>
          </p:nvPr>
        </p:nvSpPr>
        <p:spPr/>
        <p:txBody>
          <a:bodyPr>
            <a:normAutofit/>
          </a:bodyPr>
          <a:lstStyle/>
          <a:p>
            <a:r>
              <a:rPr lang="zh-CN" altLang="en-US" dirty="0"/>
              <a:t>理查德</a:t>
            </a:r>
            <a:r>
              <a:rPr lang="en-US" altLang="zh-CN" dirty="0"/>
              <a:t>·</a:t>
            </a:r>
            <a:r>
              <a:rPr lang="zh-CN" altLang="en-US" dirty="0"/>
              <a:t>费曼</a:t>
            </a:r>
            <a:r>
              <a:rPr lang="en-US" altLang="zh-CN" dirty="0"/>
              <a:t>——</a:t>
            </a:r>
            <a:r>
              <a:rPr lang="zh-CN" altLang="en-US" dirty="0"/>
              <a:t>加州理工毕业典礼演说 “草包族科学”（</a:t>
            </a:r>
            <a:r>
              <a:rPr lang="en-US" altLang="zh-CN" dirty="0"/>
              <a:t>Cargo cult science</a:t>
            </a:r>
            <a:r>
              <a:rPr lang="zh-CN" altLang="en-US" dirty="0" smtClean="0"/>
              <a:t>）</a:t>
            </a:r>
            <a:endParaRPr lang="zh-CN" altLang="en-US" dirty="0"/>
          </a:p>
        </p:txBody>
      </p:sp>
    </p:spTree>
    <p:extLst>
      <p:ext uri="{BB962C8B-B14F-4D97-AF65-F5344CB8AC3E}">
        <p14:creationId xmlns:p14="http://schemas.microsoft.com/office/powerpoint/2010/main" val="13769041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Rectangle 2"/>
          <p:cNvSpPr>
            <a:spLocks noGrp="1" noChangeArrowheads="1"/>
          </p:cNvSpPr>
          <p:nvPr>
            <p:ph type="title"/>
          </p:nvPr>
        </p:nvSpPr>
        <p:spPr>
          <a:xfrm>
            <a:off x="502805" y="443996"/>
            <a:ext cx="3709155" cy="830263"/>
          </a:xfrm>
        </p:spPr>
        <p:txBody>
          <a:bodyPr>
            <a:normAutofit/>
          </a:bodyPr>
          <a:lstStyle/>
          <a:p>
            <a:r>
              <a:rPr lang="zh-CN" altLang="en-US" sz="2800" b="0" dirty="0" smtClean="0">
                <a:solidFill>
                  <a:schemeClr val="tx1"/>
                </a:solidFill>
                <a:latin typeface="+mn-ea"/>
                <a:ea typeface="+mn-ea"/>
              </a:rPr>
              <a:t>原子的质量和大小</a:t>
            </a:r>
          </a:p>
        </p:txBody>
      </p:sp>
      <mc:AlternateContent xmlns:mc="http://schemas.openxmlformats.org/markup-compatibility/2006" xmlns:a14="http://schemas.microsoft.com/office/drawing/2010/main">
        <mc:Choice Requires="a14">
          <p:sp>
            <p:nvSpPr>
              <p:cNvPr id="182" name="Rectangle 3"/>
              <p:cNvSpPr txBox="1">
                <a:spLocks noChangeArrowheads="1"/>
              </p:cNvSpPr>
              <p:nvPr/>
            </p:nvSpPr>
            <p:spPr bwMode="auto">
              <a:xfrm>
                <a:off x="251520" y="1556792"/>
                <a:ext cx="8574088" cy="411480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73844" indent="-191691" algn="l" rtl="0" eaLnBrk="1" fontAlgn="base" hangingPunct="1">
                  <a:spcBef>
                    <a:spcPts val="300"/>
                  </a:spcBef>
                  <a:spcAft>
                    <a:spcPct val="0"/>
                  </a:spcAft>
                  <a:buClr>
                    <a:schemeClr val="accent1"/>
                  </a:buClr>
                  <a:buSzPct val="68000"/>
                  <a:buFont typeface="Wingdings 3" panose="05040102010807070707" pitchFamily="18" charset="2"/>
                  <a:buChar char=""/>
                  <a:defRPr sz="1800" kern="1200">
                    <a:solidFill>
                      <a:schemeClr val="tx1"/>
                    </a:solidFill>
                    <a:latin typeface="+mn-lt"/>
                    <a:ea typeface="+mn-ea"/>
                    <a:cs typeface="+mn-cs"/>
                  </a:defRPr>
                </a:lvl1pPr>
                <a:lvl2pPr marL="465535" indent="-171450" algn="l" rtl="0" eaLnBrk="1" fontAlgn="base" hangingPunct="1">
                  <a:spcBef>
                    <a:spcPts val="244"/>
                  </a:spcBef>
                  <a:spcAft>
                    <a:spcPct val="0"/>
                  </a:spcAft>
                  <a:buClr>
                    <a:schemeClr val="accent1"/>
                  </a:buClr>
                  <a:buFont typeface="Verdana" panose="020B0604030504040204" pitchFamily="34" charset="0"/>
                  <a:buChar char="◦"/>
                  <a:defRPr sz="1500" kern="1200">
                    <a:solidFill>
                      <a:schemeClr val="tx1"/>
                    </a:solidFill>
                    <a:latin typeface="+mn-lt"/>
                    <a:ea typeface="+mn-ea"/>
                    <a:cs typeface="+mn-cs"/>
                  </a:defRPr>
                </a:lvl2pPr>
                <a:lvl3pPr marL="644129" indent="-171450" algn="l" rtl="0" eaLnBrk="1" fontAlgn="base" hangingPunct="1">
                  <a:spcBef>
                    <a:spcPts val="263"/>
                  </a:spcBef>
                  <a:spcAft>
                    <a:spcPct val="0"/>
                  </a:spcAft>
                  <a:buClr>
                    <a:schemeClr val="accent2"/>
                  </a:buClr>
                  <a:buSzPct val="100000"/>
                  <a:buFont typeface="Wingdings 2" panose="05020102010507070707" pitchFamily="18" charset="2"/>
                  <a:buChar char=""/>
                  <a:defRPr sz="1350" kern="1200">
                    <a:solidFill>
                      <a:schemeClr val="tx1"/>
                    </a:solidFill>
                    <a:latin typeface="+mn-lt"/>
                    <a:ea typeface="+mn-ea"/>
                    <a:cs typeface="+mn-cs"/>
                  </a:defRPr>
                </a:lvl3pPr>
                <a:lvl4pPr marL="857250" indent="-171450" algn="l" rtl="0" eaLnBrk="1" fontAlgn="base" hangingPunct="1">
                  <a:spcBef>
                    <a:spcPts val="263"/>
                  </a:spcBef>
                  <a:spcAft>
                    <a:spcPct val="0"/>
                  </a:spcAft>
                  <a:buClr>
                    <a:schemeClr val="accent2"/>
                  </a:buClr>
                  <a:buFont typeface="Wingdings 2" panose="05020102010507070707" pitchFamily="18" charset="2"/>
                  <a:buChar char=""/>
                  <a:defRPr sz="1200" kern="1200">
                    <a:solidFill>
                      <a:schemeClr val="tx1"/>
                    </a:solidFill>
                    <a:latin typeface="+mn-lt"/>
                    <a:ea typeface="+mn-ea"/>
                    <a:cs typeface="+mn-cs"/>
                  </a:defRPr>
                </a:lvl4pPr>
                <a:lvl5pPr marL="1028700" indent="-171450" algn="l" rtl="0" eaLnBrk="1" fontAlgn="base" hangingPunct="1">
                  <a:spcBef>
                    <a:spcPts val="263"/>
                  </a:spcBef>
                  <a:spcAft>
                    <a:spcPct val="0"/>
                  </a:spcAft>
                  <a:buClr>
                    <a:schemeClr val="accent2"/>
                  </a:buClr>
                  <a:buFont typeface="Wingdings 2" panose="05020102010507070707" pitchFamily="18" charset="2"/>
                  <a:buChar char=""/>
                  <a:defRPr sz="1050" kern="1200">
                    <a:solidFill>
                      <a:schemeClr val="tx1"/>
                    </a:solidFill>
                    <a:latin typeface="+mn-lt"/>
                    <a:ea typeface="+mn-ea"/>
                    <a:cs typeface="+mn-cs"/>
                  </a:defRPr>
                </a:lvl5pPr>
                <a:lvl6pPr marL="1200150" indent="-171450" algn="l" rtl="0" eaLnBrk="1" latinLnBrk="0" hangingPunct="1">
                  <a:spcBef>
                    <a:spcPts val="263"/>
                  </a:spcBef>
                  <a:buClr>
                    <a:schemeClr val="accent3"/>
                  </a:buClr>
                  <a:buFont typeface="Wingdings 2"/>
                  <a:buChar char=""/>
                  <a:defRPr kumimoji="0" sz="1350" kern="1200">
                    <a:solidFill>
                      <a:schemeClr val="tx1"/>
                    </a:solidFill>
                    <a:latin typeface="+mn-lt"/>
                    <a:ea typeface="+mn-ea"/>
                    <a:cs typeface="+mn-cs"/>
                  </a:defRPr>
                </a:lvl6pPr>
                <a:lvl7pPr marL="1371600" indent="-171450" algn="l" rtl="0" eaLnBrk="1" latinLnBrk="0" hangingPunct="1">
                  <a:spcBef>
                    <a:spcPts val="263"/>
                  </a:spcBef>
                  <a:buClr>
                    <a:schemeClr val="accent3"/>
                  </a:buClr>
                  <a:buFont typeface="Wingdings 2"/>
                  <a:buChar char=""/>
                  <a:defRPr kumimoji="0" sz="1200" kern="1200">
                    <a:solidFill>
                      <a:schemeClr val="tx1"/>
                    </a:solidFill>
                    <a:latin typeface="+mn-lt"/>
                    <a:ea typeface="+mn-ea"/>
                    <a:cs typeface="+mn-cs"/>
                  </a:defRPr>
                </a:lvl7pPr>
                <a:lvl8pPr marL="1543050" indent="-171450" algn="l" rtl="0" eaLnBrk="1" latinLnBrk="0" hangingPunct="1">
                  <a:spcBef>
                    <a:spcPts val="263"/>
                  </a:spcBef>
                  <a:buClr>
                    <a:schemeClr val="accent3"/>
                  </a:buClr>
                  <a:buFont typeface="Wingdings 2"/>
                  <a:buChar char=""/>
                  <a:defRPr kumimoji="0" sz="1200" kern="1200">
                    <a:solidFill>
                      <a:schemeClr val="tx1"/>
                    </a:solidFill>
                    <a:latin typeface="+mn-lt"/>
                    <a:ea typeface="+mn-ea"/>
                    <a:cs typeface="+mn-cs"/>
                  </a:defRPr>
                </a:lvl8pPr>
                <a:lvl9pPr marL="1714500" indent="-171450" algn="l" rtl="0" eaLnBrk="1" latinLnBrk="0" hangingPunct="1">
                  <a:spcBef>
                    <a:spcPts val="263"/>
                  </a:spcBef>
                  <a:buClr>
                    <a:schemeClr val="accent3"/>
                  </a:buClr>
                  <a:buFont typeface="Wingdings 2"/>
                  <a:buChar char=""/>
                  <a:defRPr kumimoji="0" sz="1200" kern="1200" baseline="0">
                    <a:solidFill>
                      <a:schemeClr val="tx1"/>
                    </a:solidFill>
                    <a:latin typeface="+mn-lt"/>
                    <a:ea typeface="+mn-ea"/>
                    <a:cs typeface="+mn-cs"/>
                  </a:defRPr>
                </a:lvl9pPr>
                <a:extLst/>
              </a:lstStyle>
              <a:p>
                <a:pPr indent="0" algn="just">
                  <a:buFont typeface="Wingdings" panose="05000000000000000000" pitchFamily="2" charset="2"/>
                  <a:buNone/>
                </a:pPr>
                <a:r>
                  <a:rPr kumimoji="0" lang="zh-CN" altLang="en-US" sz="2400" dirty="0" smtClean="0">
                    <a:latin typeface="+mn-ea"/>
                  </a:rPr>
                  <a:t>对</a:t>
                </a:r>
                <a:r>
                  <a:rPr kumimoji="0" lang="zh-CN" altLang="en-US" sz="2400" dirty="0">
                    <a:latin typeface="+mn-ea"/>
                  </a:rPr>
                  <a:t>任意原子</a:t>
                </a:r>
                <a:r>
                  <a:rPr kumimoji="0" lang="en-US" altLang="zh-CN" sz="2400" baseline="30000" dirty="0">
                    <a:latin typeface="+mn-ea"/>
                  </a:rPr>
                  <a:t>A</a:t>
                </a:r>
                <a:r>
                  <a:rPr kumimoji="0" lang="en-US" altLang="zh-CN" sz="2400" dirty="0">
                    <a:latin typeface="+mn-ea"/>
                  </a:rPr>
                  <a:t>X，A</a:t>
                </a:r>
                <a:r>
                  <a:rPr kumimoji="0" lang="zh-CN" altLang="en-US" sz="2400" dirty="0">
                    <a:latin typeface="+mn-ea"/>
                  </a:rPr>
                  <a:t>克</a:t>
                </a:r>
                <a:r>
                  <a:rPr kumimoji="0" lang="en-US" altLang="zh-CN" sz="2400" dirty="0">
                    <a:latin typeface="+mn-ea"/>
                  </a:rPr>
                  <a:t>X</a:t>
                </a:r>
                <a:r>
                  <a:rPr kumimoji="0" lang="zh-CN" altLang="en-US" sz="2400" dirty="0">
                    <a:latin typeface="+mn-ea"/>
                  </a:rPr>
                  <a:t>原子具有</a:t>
                </a:r>
                <a:r>
                  <a:rPr kumimoji="0" lang="zh-CN" altLang="en-US" sz="2400" i="1" dirty="0" smtClean="0">
                    <a:latin typeface="+mn-ea"/>
                  </a:rPr>
                  <a:t>Ｎ</a:t>
                </a:r>
                <a:r>
                  <a:rPr kumimoji="0" lang="zh-CN" altLang="en-US" sz="2400" i="1" baseline="-30000" dirty="0" smtClean="0">
                    <a:latin typeface="+mn-ea"/>
                  </a:rPr>
                  <a:t>0</a:t>
                </a:r>
                <a:r>
                  <a:rPr kumimoji="0" lang="zh-CN" altLang="en-US" sz="2400" dirty="0" smtClean="0">
                    <a:latin typeface="+mn-ea"/>
                  </a:rPr>
                  <a:t>个</a:t>
                </a:r>
                <a:r>
                  <a:rPr kumimoji="0" lang="zh-CN" altLang="en-US" sz="2400" dirty="0">
                    <a:latin typeface="+mn-ea"/>
                  </a:rPr>
                  <a:t>原子，假如这种原子的质量密度是</a:t>
                </a:r>
                <a:r>
                  <a:rPr kumimoji="0" lang="en-US" altLang="zh-CN" sz="2400" i="1" dirty="0">
                    <a:latin typeface="+mn-ea"/>
                  </a:rPr>
                  <a:t>ρ</a:t>
                </a:r>
                <a:r>
                  <a:rPr kumimoji="0" lang="en-US" altLang="zh-CN" sz="2400" dirty="0">
                    <a:latin typeface="+mn-ea"/>
                  </a:rPr>
                  <a:t>，</a:t>
                </a:r>
                <a:r>
                  <a:rPr kumimoji="0" lang="zh-CN" altLang="en-US" sz="2400" dirty="0">
                    <a:latin typeface="+mn-ea"/>
                  </a:rPr>
                  <a:t>那么</a:t>
                </a:r>
                <a:r>
                  <a:rPr kumimoji="0" lang="en-US" altLang="zh-CN" sz="2400" dirty="0">
                    <a:latin typeface="+mn-ea"/>
                  </a:rPr>
                  <a:t>A</a:t>
                </a:r>
                <a:r>
                  <a:rPr kumimoji="0" lang="zh-CN" altLang="en-US" sz="2400" dirty="0">
                    <a:latin typeface="+mn-ea"/>
                  </a:rPr>
                  <a:t>克</a:t>
                </a:r>
                <a:r>
                  <a:rPr kumimoji="0" lang="en-US" altLang="zh-CN" sz="2400" dirty="0">
                    <a:latin typeface="+mn-ea"/>
                  </a:rPr>
                  <a:t>X</a:t>
                </a:r>
                <a:r>
                  <a:rPr kumimoji="0" lang="zh-CN" altLang="en-US" sz="2400" dirty="0">
                    <a:latin typeface="+mn-ea"/>
                  </a:rPr>
                  <a:t>原子的总体积为</a:t>
                </a:r>
                <a:r>
                  <a:rPr kumimoji="0" lang="en-US" altLang="zh-CN" sz="2400" i="1" dirty="0">
                    <a:latin typeface="+mn-ea"/>
                  </a:rPr>
                  <a:t>V</a:t>
                </a:r>
                <a:r>
                  <a:rPr kumimoji="0" lang="en-US" altLang="zh-CN" sz="2400" dirty="0">
                    <a:latin typeface="+mn-ea"/>
                  </a:rPr>
                  <a:t>，</a:t>
                </a:r>
                <a:r>
                  <a:rPr kumimoji="0" lang="zh-CN" altLang="en-US" sz="2400" dirty="0" smtClean="0">
                    <a:latin typeface="+mn-ea"/>
                  </a:rPr>
                  <a:t>即</a:t>
                </a:r>
                <a:endParaRPr kumimoji="0" lang="en-US" altLang="zh-CN" sz="2400" dirty="0" smtClean="0">
                  <a:latin typeface="+mn-ea"/>
                </a:endParaRPr>
              </a:p>
              <a:p>
                <a:pPr algn="just">
                  <a:buFont typeface="Wingdings" panose="05000000000000000000" pitchFamily="2" charset="2"/>
                  <a:buNone/>
                </a:pPr>
                <a:r>
                  <a:rPr kumimoji="0" lang="en-US" altLang="zh-CN" sz="2800" dirty="0" smtClean="0">
                    <a:latin typeface="+mn-ea"/>
                  </a:rPr>
                  <a:t> </a:t>
                </a:r>
                <a14:m>
                  <m:oMath xmlns:m="http://schemas.openxmlformats.org/officeDocument/2006/math">
                    <m:r>
                      <a:rPr kumimoji="0" lang="en-US" altLang="zh-CN" sz="2800" i="1" smtClean="0">
                        <a:latin typeface="Cambria Math" panose="02040503050406030204" pitchFamily="18" charset="0"/>
                      </a:rPr>
                      <m:t>𝑉</m:t>
                    </m:r>
                    <m:r>
                      <a:rPr kumimoji="0" lang="en-US" altLang="zh-CN" sz="2800" i="1" smtClean="0">
                        <a:latin typeface="Cambria Math" panose="02040503050406030204" pitchFamily="18" charset="0"/>
                      </a:rPr>
                      <m:t>=</m:t>
                    </m:r>
                    <m:f>
                      <m:fPr>
                        <m:ctrlPr>
                          <a:rPr kumimoji="0" lang="en-US" altLang="zh-CN" sz="2800" i="1" smtClean="0">
                            <a:latin typeface="Cambria Math" panose="02040503050406030204" pitchFamily="18" charset="0"/>
                          </a:rPr>
                        </m:ctrlPr>
                      </m:fPr>
                      <m:num>
                        <m:r>
                          <a:rPr kumimoji="0" lang="en-US" altLang="zh-CN" sz="2800" i="1" smtClean="0">
                            <a:latin typeface="Cambria Math" panose="02040503050406030204" pitchFamily="18" charset="0"/>
                          </a:rPr>
                          <m:t>4</m:t>
                        </m:r>
                      </m:num>
                      <m:den>
                        <m:r>
                          <a:rPr kumimoji="0" lang="en-US" altLang="zh-CN" sz="2800" i="1" smtClean="0">
                            <a:latin typeface="Cambria Math" panose="02040503050406030204" pitchFamily="18" charset="0"/>
                          </a:rPr>
                          <m:t>3</m:t>
                        </m:r>
                      </m:den>
                    </m:f>
                    <m:r>
                      <a:rPr kumimoji="0" lang="en-US" altLang="zh-CN" sz="2800" i="1" smtClean="0">
                        <a:latin typeface="Cambria Math" panose="02040503050406030204" pitchFamily="18" charset="0"/>
                      </a:rPr>
                      <m:t>𝜋</m:t>
                    </m:r>
                    <m:sSup>
                      <m:sSupPr>
                        <m:ctrlPr>
                          <a:rPr kumimoji="0" lang="en-US" altLang="zh-CN" sz="2800" i="1" smtClean="0">
                            <a:latin typeface="Cambria Math" panose="02040503050406030204" pitchFamily="18" charset="0"/>
                          </a:rPr>
                        </m:ctrlPr>
                      </m:sSupPr>
                      <m:e>
                        <m:r>
                          <a:rPr kumimoji="0" lang="en-US" altLang="zh-CN" sz="2800" i="1" smtClean="0">
                            <a:latin typeface="Cambria Math" panose="02040503050406030204" pitchFamily="18" charset="0"/>
                          </a:rPr>
                          <m:t>𝑟</m:t>
                        </m:r>
                      </m:e>
                      <m:sup>
                        <m:r>
                          <a:rPr kumimoji="0" lang="en-US" altLang="zh-CN" sz="2800" i="1" smtClean="0">
                            <a:latin typeface="Cambria Math" panose="02040503050406030204" pitchFamily="18" charset="0"/>
                          </a:rPr>
                          <m:t>3</m:t>
                        </m:r>
                      </m:sup>
                    </m:sSup>
                    <m:sSub>
                      <m:sSubPr>
                        <m:ctrlPr>
                          <a:rPr kumimoji="0" lang="en-US" altLang="zh-CN" sz="2800" i="1" smtClean="0">
                            <a:latin typeface="Cambria Math" panose="02040503050406030204" pitchFamily="18" charset="0"/>
                          </a:rPr>
                        </m:ctrlPr>
                      </m:sSubPr>
                      <m:e>
                        <m:r>
                          <a:rPr kumimoji="0" lang="en-US" altLang="zh-CN" sz="2800" i="1" smtClean="0">
                            <a:latin typeface="Cambria Math" panose="02040503050406030204" pitchFamily="18" charset="0"/>
                          </a:rPr>
                          <m:t>𝑁</m:t>
                        </m:r>
                      </m:e>
                      <m:sub>
                        <m:r>
                          <a:rPr kumimoji="0" lang="en-US" altLang="zh-CN" sz="2800" i="1" smtClean="0">
                            <a:latin typeface="Cambria Math" panose="02040503050406030204" pitchFamily="18" charset="0"/>
                          </a:rPr>
                          <m:t>0</m:t>
                        </m:r>
                      </m:sub>
                    </m:sSub>
                    <m:r>
                      <a:rPr kumimoji="0" lang="en-US" altLang="zh-CN" sz="2800" i="1" smtClean="0">
                        <a:latin typeface="Cambria Math" panose="02040503050406030204" pitchFamily="18" charset="0"/>
                      </a:rPr>
                      <m:t>=</m:t>
                    </m:r>
                    <m:f>
                      <m:fPr>
                        <m:ctrlPr>
                          <a:rPr kumimoji="0" lang="en-US" altLang="zh-CN" sz="2800" i="1" smtClean="0">
                            <a:latin typeface="Cambria Math" panose="02040503050406030204" pitchFamily="18" charset="0"/>
                          </a:rPr>
                        </m:ctrlPr>
                      </m:fPr>
                      <m:num>
                        <m:r>
                          <a:rPr kumimoji="0" lang="en-US" altLang="zh-CN" sz="2800" i="1" smtClean="0">
                            <a:latin typeface="Cambria Math" panose="02040503050406030204" pitchFamily="18" charset="0"/>
                          </a:rPr>
                          <m:t>𝐴</m:t>
                        </m:r>
                      </m:num>
                      <m:den>
                        <m:r>
                          <a:rPr kumimoji="0" lang="en-US" altLang="zh-CN" sz="2800" i="1" smtClean="0">
                            <a:latin typeface="Cambria Math" panose="02040503050406030204" pitchFamily="18" charset="0"/>
                          </a:rPr>
                          <m:t>𝜌</m:t>
                        </m:r>
                      </m:den>
                    </m:f>
                  </m:oMath>
                </a14:m>
                <a:endParaRPr kumimoji="0" lang="en-US" altLang="zh-CN" sz="2400" dirty="0" smtClean="0">
                  <a:latin typeface="+mn-ea"/>
                </a:endParaRPr>
              </a:p>
              <a:p>
                <a:pPr algn="just">
                  <a:buFont typeface="Wingdings" panose="05000000000000000000" pitchFamily="2" charset="2"/>
                  <a:buNone/>
                </a:pPr>
                <a:endParaRPr kumimoji="0" lang="zh-CN" altLang="en-US" sz="2400" dirty="0">
                  <a:latin typeface="+mn-ea"/>
                </a:endParaRPr>
              </a:p>
              <a:p>
                <a:pPr algn="just">
                  <a:buFont typeface="Wingdings" panose="05000000000000000000" pitchFamily="2" charset="2"/>
                  <a:buNone/>
                </a:pPr>
                <a:r>
                  <a:rPr kumimoji="0" lang="zh-CN" altLang="en-US" sz="2400" dirty="0">
                    <a:latin typeface="+mn-ea"/>
                  </a:rPr>
                  <a:t>由此可得到原子的半径</a:t>
                </a:r>
                <a:r>
                  <a:rPr kumimoji="0" lang="zh-CN" altLang="en-US" sz="2400" dirty="0" smtClean="0">
                    <a:latin typeface="+mn-ea"/>
                  </a:rPr>
                  <a:t>公式</a:t>
                </a:r>
                <a:endParaRPr kumimoji="0" lang="en-US" altLang="zh-CN" sz="2400" dirty="0" smtClean="0">
                  <a:latin typeface="+mn-ea"/>
                </a:endParaRPr>
              </a:p>
              <a:p>
                <a:pPr algn="just">
                  <a:buFont typeface="Wingdings" panose="05000000000000000000" pitchFamily="2" charset="2"/>
                  <a:buNone/>
                </a:pPr>
                <a:r>
                  <a:rPr kumimoji="0" lang="en-US" altLang="zh-CN" sz="2800" dirty="0">
                    <a:latin typeface="+mn-ea"/>
                  </a:rPr>
                  <a:t> </a:t>
                </a:r>
                <a:r>
                  <a:rPr kumimoji="0" lang="en-US" altLang="zh-CN" sz="2800" dirty="0" smtClean="0">
                    <a:latin typeface="+mn-ea"/>
                  </a:rPr>
                  <a:t> </a:t>
                </a:r>
                <a14:m>
                  <m:oMath xmlns:m="http://schemas.openxmlformats.org/officeDocument/2006/math">
                    <m:r>
                      <a:rPr kumimoji="0" lang="en-US" altLang="zh-CN" sz="2800" i="1" smtClean="0">
                        <a:latin typeface="Cambria Math" panose="02040503050406030204" pitchFamily="18" charset="0"/>
                      </a:rPr>
                      <m:t>𝑟</m:t>
                    </m:r>
                    <m:r>
                      <a:rPr kumimoji="0" lang="en-US" altLang="zh-CN" sz="2800" i="1" smtClean="0">
                        <a:latin typeface="Cambria Math" panose="02040503050406030204" pitchFamily="18" charset="0"/>
                      </a:rPr>
                      <m:t>=</m:t>
                    </m:r>
                    <m:rad>
                      <m:radPr>
                        <m:ctrlPr>
                          <a:rPr kumimoji="0" lang="en-US" altLang="zh-CN" sz="2800" i="1" smtClean="0">
                            <a:latin typeface="Cambria Math" panose="02040503050406030204" pitchFamily="18" charset="0"/>
                          </a:rPr>
                        </m:ctrlPr>
                      </m:radPr>
                      <m:deg>
                        <m:r>
                          <m:rPr>
                            <m:brk m:alnAt="7"/>
                          </m:rPr>
                          <a:rPr kumimoji="0" lang="en-US" altLang="zh-CN" sz="2800" i="1" smtClean="0">
                            <a:latin typeface="Cambria Math" panose="02040503050406030204" pitchFamily="18" charset="0"/>
                          </a:rPr>
                          <m:t>3</m:t>
                        </m:r>
                      </m:deg>
                      <m:e>
                        <m:f>
                          <m:fPr>
                            <m:ctrlPr>
                              <a:rPr kumimoji="0" lang="en-US" altLang="zh-CN" sz="2800" i="1" smtClean="0">
                                <a:latin typeface="Cambria Math" panose="02040503050406030204" pitchFamily="18" charset="0"/>
                              </a:rPr>
                            </m:ctrlPr>
                          </m:fPr>
                          <m:num>
                            <m:r>
                              <a:rPr kumimoji="0" lang="en-US" altLang="zh-CN" sz="2800" i="1" smtClean="0">
                                <a:latin typeface="Cambria Math" panose="02040503050406030204" pitchFamily="18" charset="0"/>
                              </a:rPr>
                              <m:t>3</m:t>
                            </m:r>
                            <m:r>
                              <a:rPr kumimoji="0" lang="en-US" altLang="zh-CN" sz="2800" i="1" smtClean="0">
                                <a:latin typeface="Cambria Math" panose="02040503050406030204" pitchFamily="18" charset="0"/>
                              </a:rPr>
                              <m:t>𝐴</m:t>
                            </m:r>
                          </m:num>
                          <m:den>
                            <m:r>
                              <a:rPr kumimoji="0" lang="en-US" altLang="zh-CN" sz="2800" i="1" smtClean="0">
                                <a:latin typeface="Cambria Math" panose="02040503050406030204" pitchFamily="18" charset="0"/>
                              </a:rPr>
                              <m:t>4</m:t>
                            </m:r>
                            <m:r>
                              <a:rPr kumimoji="0" lang="en-US" altLang="zh-CN" sz="2800" i="1" smtClean="0">
                                <a:latin typeface="Cambria Math" panose="02040503050406030204" pitchFamily="18" charset="0"/>
                              </a:rPr>
                              <m:t>𝜋𝜌</m:t>
                            </m:r>
                            <m:sSub>
                              <m:sSubPr>
                                <m:ctrlPr>
                                  <a:rPr kumimoji="0" lang="en-US" altLang="zh-CN" sz="2800" i="1" smtClean="0">
                                    <a:latin typeface="Cambria Math" panose="02040503050406030204" pitchFamily="18" charset="0"/>
                                  </a:rPr>
                                </m:ctrlPr>
                              </m:sSubPr>
                              <m:e>
                                <m:r>
                                  <a:rPr kumimoji="0" lang="en-US" altLang="zh-CN" sz="2800" i="1" smtClean="0">
                                    <a:latin typeface="Cambria Math" panose="02040503050406030204" pitchFamily="18" charset="0"/>
                                  </a:rPr>
                                  <m:t>𝑁</m:t>
                                </m:r>
                              </m:e>
                              <m:sub>
                                <m:r>
                                  <a:rPr kumimoji="0" lang="en-US" altLang="zh-CN" sz="2800" i="1" smtClean="0">
                                    <a:latin typeface="Cambria Math" panose="02040503050406030204" pitchFamily="18" charset="0"/>
                                  </a:rPr>
                                  <m:t>0</m:t>
                                </m:r>
                              </m:sub>
                            </m:sSub>
                          </m:den>
                        </m:f>
                      </m:e>
                    </m:rad>
                  </m:oMath>
                </a14:m>
                <a:endParaRPr kumimoji="0" lang="zh-CN" altLang="en-US" sz="2800" dirty="0">
                  <a:latin typeface="+mn-ea"/>
                </a:endParaRPr>
              </a:p>
              <a:p>
                <a:pPr algn="just">
                  <a:buFont typeface="Wingdings" panose="05000000000000000000" pitchFamily="2" charset="2"/>
                  <a:buNone/>
                </a:pPr>
                <a:endParaRPr kumimoji="0" lang="zh-CN" altLang="en-US" sz="2400" dirty="0">
                  <a:latin typeface="+mn-ea"/>
                </a:endParaRPr>
              </a:p>
            </p:txBody>
          </p:sp>
        </mc:Choice>
        <mc:Fallback xmlns="">
          <p:sp>
            <p:nvSpPr>
              <p:cNvPr id="182" name="Rectangle 3"/>
              <p:cNvSpPr txBox="1">
                <a:spLocks noRot="1" noChangeAspect="1" noMove="1" noResize="1" noEditPoints="1" noAdjustHandles="1" noChangeArrowheads="1" noChangeShapeType="1" noTextEdit="1"/>
              </p:cNvSpPr>
              <p:nvPr/>
            </p:nvSpPr>
            <p:spPr bwMode="auto">
              <a:xfrm>
                <a:off x="251520" y="1556792"/>
                <a:ext cx="8574088" cy="4114800"/>
              </a:xfrm>
              <a:prstGeom prst="rect">
                <a:avLst/>
              </a:prstGeom>
              <a:blipFill rotWithShape="0">
                <a:blip r:embed="rId2"/>
                <a:stretch>
                  <a:fillRect l="-142" t="-1185" r="-1066"/>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grpSp>
        <p:nvGrpSpPr>
          <p:cNvPr id="183" name="Group 94"/>
          <p:cNvGrpSpPr>
            <a:grpSpLocks/>
          </p:cNvGrpSpPr>
          <p:nvPr/>
        </p:nvGrpSpPr>
        <p:grpSpPr bwMode="auto">
          <a:xfrm>
            <a:off x="4538564" y="2729893"/>
            <a:ext cx="3779838" cy="2952750"/>
            <a:chOff x="158" y="1298"/>
            <a:chExt cx="2994" cy="2132"/>
          </a:xfrm>
        </p:grpSpPr>
        <p:sp>
          <p:nvSpPr>
            <p:cNvPr id="184" name="Oval 8"/>
            <p:cNvSpPr>
              <a:spLocks noChangeArrowheads="1"/>
            </p:cNvSpPr>
            <p:nvPr/>
          </p:nvSpPr>
          <p:spPr bwMode="auto">
            <a:xfrm>
              <a:off x="158" y="1842"/>
              <a:ext cx="318" cy="318"/>
            </a:xfrm>
            <a:prstGeom prst="ellipse">
              <a:avLst/>
            </a:prstGeom>
            <a:solidFill>
              <a:srgbClr val="FFCC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5" name="Oval 9"/>
            <p:cNvSpPr>
              <a:spLocks noChangeArrowheads="1"/>
            </p:cNvSpPr>
            <p:nvPr/>
          </p:nvSpPr>
          <p:spPr bwMode="auto">
            <a:xfrm>
              <a:off x="158" y="2159"/>
              <a:ext cx="318" cy="318"/>
            </a:xfrm>
            <a:prstGeom prst="ellipse">
              <a:avLst/>
            </a:prstGeom>
            <a:solidFill>
              <a:srgbClr val="FFCC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6" name="Oval 10"/>
            <p:cNvSpPr>
              <a:spLocks noChangeArrowheads="1"/>
            </p:cNvSpPr>
            <p:nvPr/>
          </p:nvSpPr>
          <p:spPr bwMode="auto">
            <a:xfrm>
              <a:off x="158" y="2477"/>
              <a:ext cx="318" cy="318"/>
            </a:xfrm>
            <a:prstGeom prst="ellipse">
              <a:avLst/>
            </a:prstGeom>
            <a:solidFill>
              <a:srgbClr val="FFCC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7" name="Oval 11"/>
            <p:cNvSpPr>
              <a:spLocks noChangeArrowheads="1"/>
            </p:cNvSpPr>
            <p:nvPr/>
          </p:nvSpPr>
          <p:spPr bwMode="auto">
            <a:xfrm>
              <a:off x="158" y="2794"/>
              <a:ext cx="318" cy="318"/>
            </a:xfrm>
            <a:prstGeom prst="ellipse">
              <a:avLst/>
            </a:prstGeom>
            <a:solidFill>
              <a:srgbClr val="FFCC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8" name="Oval 12"/>
            <p:cNvSpPr>
              <a:spLocks noChangeArrowheads="1"/>
            </p:cNvSpPr>
            <p:nvPr/>
          </p:nvSpPr>
          <p:spPr bwMode="auto">
            <a:xfrm>
              <a:off x="158" y="3112"/>
              <a:ext cx="318" cy="318"/>
            </a:xfrm>
            <a:prstGeom prst="ellipse">
              <a:avLst/>
            </a:prstGeom>
            <a:solidFill>
              <a:srgbClr val="FFCC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9" name="Oval 13"/>
            <p:cNvSpPr>
              <a:spLocks noChangeArrowheads="1"/>
            </p:cNvSpPr>
            <p:nvPr/>
          </p:nvSpPr>
          <p:spPr bwMode="auto">
            <a:xfrm>
              <a:off x="475" y="1842"/>
              <a:ext cx="318" cy="318"/>
            </a:xfrm>
            <a:prstGeom prst="ellipse">
              <a:avLst/>
            </a:prstGeom>
            <a:solidFill>
              <a:srgbClr val="FFCC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0" name="Oval 14"/>
            <p:cNvSpPr>
              <a:spLocks noChangeArrowheads="1"/>
            </p:cNvSpPr>
            <p:nvPr/>
          </p:nvSpPr>
          <p:spPr bwMode="auto">
            <a:xfrm>
              <a:off x="475" y="2159"/>
              <a:ext cx="318" cy="318"/>
            </a:xfrm>
            <a:prstGeom prst="ellipse">
              <a:avLst/>
            </a:prstGeom>
            <a:solidFill>
              <a:srgbClr val="FFCC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1" name="Oval 15"/>
            <p:cNvSpPr>
              <a:spLocks noChangeArrowheads="1"/>
            </p:cNvSpPr>
            <p:nvPr/>
          </p:nvSpPr>
          <p:spPr bwMode="auto">
            <a:xfrm>
              <a:off x="475" y="2477"/>
              <a:ext cx="318" cy="318"/>
            </a:xfrm>
            <a:prstGeom prst="ellipse">
              <a:avLst/>
            </a:prstGeom>
            <a:solidFill>
              <a:srgbClr val="FFCC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2" name="Oval 16"/>
            <p:cNvSpPr>
              <a:spLocks noChangeArrowheads="1"/>
            </p:cNvSpPr>
            <p:nvPr/>
          </p:nvSpPr>
          <p:spPr bwMode="auto">
            <a:xfrm>
              <a:off x="475" y="2794"/>
              <a:ext cx="318" cy="318"/>
            </a:xfrm>
            <a:prstGeom prst="ellipse">
              <a:avLst/>
            </a:prstGeom>
            <a:solidFill>
              <a:srgbClr val="FFCC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3" name="Oval 17"/>
            <p:cNvSpPr>
              <a:spLocks noChangeArrowheads="1"/>
            </p:cNvSpPr>
            <p:nvPr/>
          </p:nvSpPr>
          <p:spPr bwMode="auto">
            <a:xfrm>
              <a:off x="475" y="3112"/>
              <a:ext cx="318" cy="318"/>
            </a:xfrm>
            <a:prstGeom prst="ellipse">
              <a:avLst/>
            </a:prstGeom>
            <a:solidFill>
              <a:srgbClr val="FFCC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4" name="Oval 18"/>
            <p:cNvSpPr>
              <a:spLocks noChangeArrowheads="1"/>
            </p:cNvSpPr>
            <p:nvPr/>
          </p:nvSpPr>
          <p:spPr bwMode="auto">
            <a:xfrm>
              <a:off x="793" y="1842"/>
              <a:ext cx="318" cy="318"/>
            </a:xfrm>
            <a:prstGeom prst="ellipse">
              <a:avLst/>
            </a:prstGeom>
            <a:solidFill>
              <a:srgbClr val="FFCC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5" name="Oval 19"/>
            <p:cNvSpPr>
              <a:spLocks noChangeArrowheads="1"/>
            </p:cNvSpPr>
            <p:nvPr/>
          </p:nvSpPr>
          <p:spPr bwMode="auto">
            <a:xfrm>
              <a:off x="793" y="2159"/>
              <a:ext cx="318" cy="318"/>
            </a:xfrm>
            <a:prstGeom prst="ellipse">
              <a:avLst/>
            </a:prstGeom>
            <a:solidFill>
              <a:srgbClr val="FFCC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6" name="Oval 20"/>
            <p:cNvSpPr>
              <a:spLocks noChangeArrowheads="1"/>
            </p:cNvSpPr>
            <p:nvPr/>
          </p:nvSpPr>
          <p:spPr bwMode="auto">
            <a:xfrm>
              <a:off x="793" y="2477"/>
              <a:ext cx="318" cy="318"/>
            </a:xfrm>
            <a:prstGeom prst="ellipse">
              <a:avLst/>
            </a:prstGeom>
            <a:solidFill>
              <a:srgbClr val="FFCC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7" name="Oval 21"/>
            <p:cNvSpPr>
              <a:spLocks noChangeArrowheads="1"/>
            </p:cNvSpPr>
            <p:nvPr/>
          </p:nvSpPr>
          <p:spPr bwMode="auto">
            <a:xfrm>
              <a:off x="793" y="2794"/>
              <a:ext cx="318" cy="318"/>
            </a:xfrm>
            <a:prstGeom prst="ellipse">
              <a:avLst/>
            </a:prstGeom>
            <a:solidFill>
              <a:srgbClr val="FFCC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8" name="Oval 22"/>
            <p:cNvSpPr>
              <a:spLocks noChangeArrowheads="1"/>
            </p:cNvSpPr>
            <p:nvPr/>
          </p:nvSpPr>
          <p:spPr bwMode="auto">
            <a:xfrm>
              <a:off x="793" y="3112"/>
              <a:ext cx="318" cy="318"/>
            </a:xfrm>
            <a:prstGeom prst="ellipse">
              <a:avLst/>
            </a:prstGeom>
            <a:solidFill>
              <a:srgbClr val="FFCC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9" name="Oval 23"/>
            <p:cNvSpPr>
              <a:spLocks noChangeArrowheads="1"/>
            </p:cNvSpPr>
            <p:nvPr/>
          </p:nvSpPr>
          <p:spPr bwMode="auto">
            <a:xfrm>
              <a:off x="1110" y="1842"/>
              <a:ext cx="318" cy="318"/>
            </a:xfrm>
            <a:prstGeom prst="ellipse">
              <a:avLst/>
            </a:prstGeom>
            <a:solidFill>
              <a:srgbClr val="FFCC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0" name="Oval 24"/>
            <p:cNvSpPr>
              <a:spLocks noChangeArrowheads="1"/>
            </p:cNvSpPr>
            <p:nvPr/>
          </p:nvSpPr>
          <p:spPr bwMode="auto">
            <a:xfrm>
              <a:off x="1110" y="2159"/>
              <a:ext cx="318" cy="318"/>
            </a:xfrm>
            <a:prstGeom prst="ellipse">
              <a:avLst/>
            </a:prstGeom>
            <a:solidFill>
              <a:srgbClr val="FFCC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1" name="Oval 25"/>
            <p:cNvSpPr>
              <a:spLocks noChangeArrowheads="1"/>
            </p:cNvSpPr>
            <p:nvPr/>
          </p:nvSpPr>
          <p:spPr bwMode="auto">
            <a:xfrm>
              <a:off x="1110" y="2477"/>
              <a:ext cx="318" cy="318"/>
            </a:xfrm>
            <a:prstGeom prst="ellipse">
              <a:avLst/>
            </a:prstGeom>
            <a:solidFill>
              <a:srgbClr val="FFCC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2" name="Oval 26"/>
            <p:cNvSpPr>
              <a:spLocks noChangeArrowheads="1"/>
            </p:cNvSpPr>
            <p:nvPr/>
          </p:nvSpPr>
          <p:spPr bwMode="auto">
            <a:xfrm>
              <a:off x="1110" y="2794"/>
              <a:ext cx="318" cy="318"/>
            </a:xfrm>
            <a:prstGeom prst="ellipse">
              <a:avLst/>
            </a:prstGeom>
            <a:solidFill>
              <a:srgbClr val="FFCC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3" name="Oval 27"/>
            <p:cNvSpPr>
              <a:spLocks noChangeArrowheads="1"/>
            </p:cNvSpPr>
            <p:nvPr/>
          </p:nvSpPr>
          <p:spPr bwMode="auto">
            <a:xfrm>
              <a:off x="1110" y="3112"/>
              <a:ext cx="318" cy="318"/>
            </a:xfrm>
            <a:prstGeom prst="ellipse">
              <a:avLst/>
            </a:prstGeom>
            <a:solidFill>
              <a:srgbClr val="FFCC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4" name="Oval 28"/>
            <p:cNvSpPr>
              <a:spLocks noChangeArrowheads="1"/>
            </p:cNvSpPr>
            <p:nvPr/>
          </p:nvSpPr>
          <p:spPr bwMode="auto">
            <a:xfrm>
              <a:off x="1428" y="1842"/>
              <a:ext cx="318" cy="318"/>
            </a:xfrm>
            <a:prstGeom prst="ellipse">
              <a:avLst/>
            </a:prstGeom>
            <a:solidFill>
              <a:srgbClr val="FFCC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 name="Oval 29"/>
            <p:cNvSpPr>
              <a:spLocks noChangeArrowheads="1"/>
            </p:cNvSpPr>
            <p:nvPr/>
          </p:nvSpPr>
          <p:spPr bwMode="auto">
            <a:xfrm>
              <a:off x="1428" y="2159"/>
              <a:ext cx="318" cy="318"/>
            </a:xfrm>
            <a:prstGeom prst="ellipse">
              <a:avLst/>
            </a:prstGeom>
            <a:solidFill>
              <a:srgbClr val="FFCC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6" name="Oval 30"/>
            <p:cNvSpPr>
              <a:spLocks noChangeArrowheads="1"/>
            </p:cNvSpPr>
            <p:nvPr/>
          </p:nvSpPr>
          <p:spPr bwMode="auto">
            <a:xfrm>
              <a:off x="1428" y="2477"/>
              <a:ext cx="318" cy="318"/>
            </a:xfrm>
            <a:prstGeom prst="ellipse">
              <a:avLst/>
            </a:prstGeom>
            <a:solidFill>
              <a:srgbClr val="FFCC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7" name="Oval 31"/>
            <p:cNvSpPr>
              <a:spLocks noChangeArrowheads="1"/>
            </p:cNvSpPr>
            <p:nvPr/>
          </p:nvSpPr>
          <p:spPr bwMode="auto">
            <a:xfrm>
              <a:off x="1428" y="2794"/>
              <a:ext cx="318" cy="318"/>
            </a:xfrm>
            <a:prstGeom prst="ellipse">
              <a:avLst/>
            </a:prstGeom>
            <a:solidFill>
              <a:srgbClr val="FFCC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8" name="Oval 32"/>
            <p:cNvSpPr>
              <a:spLocks noChangeArrowheads="1"/>
            </p:cNvSpPr>
            <p:nvPr/>
          </p:nvSpPr>
          <p:spPr bwMode="auto">
            <a:xfrm>
              <a:off x="1428" y="3112"/>
              <a:ext cx="318" cy="318"/>
            </a:xfrm>
            <a:prstGeom prst="ellipse">
              <a:avLst/>
            </a:prstGeom>
            <a:solidFill>
              <a:srgbClr val="FFCC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9" name="Oval 33"/>
            <p:cNvSpPr>
              <a:spLocks noChangeArrowheads="1"/>
            </p:cNvSpPr>
            <p:nvPr/>
          </p:nvSpPr>
          <p:spPr bwMode="auto">
            <a:xfrm>
              <a:off x="1745" y="1842"/>
              <a:ext cx="318" cy="318"/>
            </a:xfrm>
            <a:prstGeom prst="ellipse">
              <a:avLst/>
            </a:prstGeom>
            <a:solidFill>
              <a:srgbClr val="FFCC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0" name="Oval 34"/>
            <p:cNvSpPr>
              <a:spLocks noChangeArrowheads="1"/>
            </p:cNvSpPr>
            <p:nvPr/>
          </p:nvSpPr>
          <p:spPr bwMode="auto">
            <a:xfrm>
              <a:off x="1745" y="2159"/>
              <a:ext cx="318" cy="318"/>
            </a:xfrm>
            <a:prstGeom prst="ellipse">
              <a:avLst/>
            </a:prstGeom>
            <a:solidFill>
              <a:srgbClr val="FFCC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1" name="Oval 35"/>
            <p:cNvSpPr>
              <a:spLocks noChangeArrowheads="1"/>
            </p:cNvSpPr>
            <p:nvPr/>
          </p:nvSpPr>
          <p:spPr bwMode="auto">
            <a:xfrm>
              <a:off x="1745" y="2477"/>
              <a:ext cx="318" cy="318"/>
            </a:xfrm>
            <a:prstGeom prst="ellipse">
              <a:avLst/>
            </a:prstGeom>
            <a:solidFill>
              <a:srgbClr val="FFCC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2" name="Oval 36"/>
            <p:cNvSpPr>
              <a:spLocks noChangeArrowheads="1"/>
            </p:cNvSpPr>
            <p:nvPr/>
          </p:nvSpPr>
          <p:spPr bwMode="auto">
            <a:xfrm>
              <a:off x="1745" y="2794"/>
              <a:ext cx="318" cy="318"/>
            </a:xfrm>
            <a:prstGeom prst="ellipse">
              <a:avLst/>
            </a:prstGeom>
            <a:solidFill>
              <a:srgbClr val="FFCC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3" name="Oval 37"/>
            <p:cNvSpPr>
              <a:spLocks noChangeArrowheads="1"/>
            </p:cNvSpPr>
            <p:nvPr/>
          </p:nvSpPr>
          <p:spPr bwMode="auto">
            <a:xfrm>
              <a:off x="1745" y="3112"/>
              <a:ext cx="318" cy="318"/>
            </a:xfrm>
            <a:prstGeom prst="ellipse">
              <a:avLst/>
            </a:prstGeom>
            <a:solidFill>
              <a:srgbClr val="FFCC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4" name="Line 38"/>
            <p:cNvSpPr>
              <a:spLocks noChangeShapeType="1"/>
            </p:cNvSpPr>
            <p:nvPr/>
          </p:nvSpPr>
          <p:spPr bwMode="auto">
            <a:xfrm>
              <a:off x="294" y="1978"/>
              <a:ext cx="1633"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5" name="Line 39"/>
            <p:cNvSpPr>
              <a:spLocks noChangeShapeType="1"/>
            </p:cNvSpPr>
            <p:nvPr/>
          </p:nvSpPr>
          <p:spPr bwMode="auto">
            <a:xfrm flipV="1">
              <a:off x="294" y="1434"/>
              <a:ext cx="1089" cy="544"/>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6" name="Line 40"/>
            <p:cNvSpPr>
              <a:spLocks noChangeShapeType="1"/>
            </p:cNvSpPr>
            <p:nvPr/>
          </p:nvSpPr>
          <p:spPr bwMode="auto">
            <a:xfrm flipV="1">
              <a:off x="1927" y="1434"/>
              <a:ext cx="1089" cy="544"/>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7" name="Line 41"/>
            <p:cNvSpPr>
              <a:spLocks noChangeShapeType="1"/>
            </p:cNvSpPr>
            <p:nvPr/>
          </p:nvSpPr>
          <p:spPr bwMode="auto">
            <a:xfrm>
              <a:off x="1927" y="1978"/>
              <a:ext cx="0" cy="131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8" name="Line 42"/>
            <p:cNvSpPr>
              <a:spLocks noChangeShapeType="1"/>
            </p:cNvSpPr>
            <p:nvPr/>
          </p:nvSpPr>
          <p:spPr bwMode="auto">
            <a:xfrm>
              <a:off x="3016" y="1433"/>
              <a:ext cx="0" cy="131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9" name="Line 43"/>
            <p:cNvSpPr>
              <a:spLocks noChangeShapeType="1"/>
            </p:cNvSpPr>
            <p:nvPr/>
          </p:nvSpPr>
          <p:spPr bwMode="auto">
            <a:xfrm>
              <a:off x="294" y="1979"/>
              <a:ext cx="0" cy="131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20" name="Line 44"/>
            <p:cNvSpPr>
              <a:spLocks noChangeShapeType="1"/>
            </p:cNvSpPr>
            <p:nvPr/>
          </p:nvSpPr>
          <p:spPr bwMode="auto">
            <a:xfrm>
              <a:off x="1383" y="1434"/>
              <a:ext cx="0" cy="1316"/>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21" name="Line 45"/>
            <p:cNvSpPr>
              <a:spLocks noChangeShapeType="1"/>
            </p:cNvSpPr>
            <p:nvPr/>
          </p:nvSpPr>
          <p:spPr bwMode="auto">
            <a:xfrm flipV="1">
              <a:off x="294" y="2749"/>
              <a:ext cx="1089" cy="545"/>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22" name="Line 46"/>
            <p:cNvSpPr>
              <a:spLocks noChangeShapeType="1"/>
            </p:cNvSpPr>
            <p:nvPr/>
          </p:nvSpPr>
          <p:spPr bwMode="auto">
            <a:xfrm flipV="1">
              <a:off x="1927" y="2749"/>
              <a:ext cx="1089" cy="54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23" name="Line 47"/>
            <p:cNvSpPr>
              <a:spLocks noChangeShapeType="1"/>
            </p:cNvSpPr>
            <p:nvPr/>
          </p:nvSpPr>
          <p:spPr bwMode="auto">
            <a:xfrm>
              <a:off x="294" y="3294"/>
              <a:ext cx="1633"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24" name="Line 48"/>
            <p:cNvSpPr>
              <a:spLocks noChangeShapeType="1"/>
            </p:cNvSpPr>
            <p:nvPr/>
          </p:nvSpPr>
          <p:spPr bwMode="auto">
            <a:xfrm flipV="1">
              <a:off x="1383" y="2749"/>
              <a:ext cx="1633" cy="0"/>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25" name="Oval 49"/>
            <p:cNvSpPr>
              <a:spLocks noChangeArrowheads="1"/>
            </p:cNvSpPr>
            <p:nvPr/>
          </p:nvSpPr>
          <p:spPr bwMode="auto">
            <a:xfrm>
              <a:off x="430" y="1706"/>
              <a:ext cx="318" cy="318"/>
            </a:xfrm>
            <a:prstGeom prst="ellipse">
              <a:avLst/>
            </a:prstGeom>
            <a:solidFill>
              <a:srgbClr val="FFCC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6" name="Oval 50"/>
            <p:cNvSpPr>
              <a:spLocks noChangeArrowheads="1"/>
            </p:cNvSpPr>
            <p:nvPr/>
          </p:nvSpPr>
          <p:spPr bwMode="auto">
            <a:xfrm>
              <a:off x="747" y="1706"/>
              <a:ext cx="318" cy="318"/>
            </a:xfrm>
            <a:prstGeom prst="ellipse">
              <a:avLst/>
            </a:prstGeom>
            <a:solidFill>
              <a:srgbClr val="FFCC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7" name="Oval 51"/>
            <p:cNvSpPr>
              <a:spLocks noChangeArrowheads="1"/>
            </p:cNvSpPr>
            <p:nvPr/>
          </p:nvSpPr>
          <p:spPr bwMode="auto">
            <a:xfrm>
              <a:off x="1065" y="1706"/>
              <a:ext cx="318" cy="318"/>
            </a:xfrm>
            <a:prstGeom prst="ellipse">
              <a:avLst/>
            </a:prstGeom>
            <a:solidFill>
              <a:srgbClr val="FFCC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8" name="Oval 52"/>
            <p:cNvSpPr>
              <a:spLocks noChangeArrowheads="1"/>
            </p:cNvSpPr>
            <p:nvPr/>
          </p:nvSpPr>
          <p:spPr bwMode="auto">
            <a:xfrm>
              <a:off x="1382" y="1706"/>
              <a:ext cx="318" cy="318"/>
            </a:xfrm>
            <a:prstGeom prst="ellipse">
              <a:avLst/>
            </a:prstGeom>
            <a:solidFill>
              <a:srgbClr val="FFCC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9" name="Oval 53"/>
            <p:cNvSpPr>
              <a:spLocks noChangeArrowheads="1"/>
            </p:cNvSpPr>
            <p:nvPr/>
          </p:nvSpPr>
          <p:spPr bwMode="auto">
            <a:xfrm>
              <a:off x="1700" y="1706"/>
              <a:ext cx="318" cy="318"/>
            </a:xfrm>
            <a:prstGeom prst="ellipse">
              <a:avLst/>
            </a:prstGeom>
            <a:solidFill>
              <a:srgbClr val="FFCC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0" name="Oval 54"/>
            <p:cNvSpPr>
              <a:spLocks noChangeArrowheads="1"/>
            </p:cNvSpPr>
            <p:nvPr/>
          </p:nvSpPr>
          <p:spPr bwMode="auto">
            <a:xfrm>
              <a:off x="2017" y="1706"/>
              <a:ext cx="318" cy="318"/>
            </a:xfrm>
            <a:prstGeom prst="ellipse">
              <a:avLst/>
            </a:prstGeom>
            <a:solidFill>
              <a:srgbClr val="FFCC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1" name="Oval 55"/>
            <p:cNvSpPr>
              <a:spLocks noChangeArrowheads="1"/>
            </p:cNvSpPr>
            <p:nvPr/>
          </p:nvSpPr>
          <p:spPr bwMode="auto">
            <a:xfrm>
              <a:off x="702" y="1570"/>
              <a:ext cx="318" cy="318"/>
            </a:xfrm>
            <a:prstGeom prst="ellipse">
              <a:avLst/>
            </a:prstGeom>
            <a:solidFill>
              <a:srgbClr val="FFCC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2" name="Oval 56"/>
            <p:cNvSpPr>
              <a:spLocks noChangeArrowheads="1"/>
            </p:cNvSpPr>
            <p:nvPr/>
          </p:nvSpPr>
          <p:spPr bwMode="auto">
            <a:xfrm>
              <a:off x="1019" y="1570"/>
              <a:ext cx="318" cy="318"/>
            </a:xfrm>
            <a:prstGeom prst="ellipse">
              <a:avLst/>
            </a:prstGeom>
            <a:solidFill>
              <a:srgbClr val="FFCC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3" name="Oval 57"/>
            <p:cNvSpPr>
              <a:spLocks noChangeArrowheads="1"/>
            </p:cNvSpPr>
            <p:nvPr/>
          </p:nvSpPr>
          <p:spPr bwMode="auto">
            <a:xfrm>
              <a:off x="1337" y="1570"/>
              <a:ext cx="318" cy="318"/>
            </a:xfrm>
            <a:prstGeom prst="ellipse">
              <a:avLst/>
            </a:prstGeom>
            <a:solidFill>
              <a:srgbClr val="FFCC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4" name="Oval 58"/>
            <p:cNvSpPr>
              <a:spLocks noChangeArrowheads="1"/>
            </p:cNvSpPr>
            <p:nvPr/>
          </p:nvSpPr>
          <p:spPr bwMode="auto">
            <a:xfrm>
              <a:off x="1654" y="1570"/>
              <a:ext cx="318" cy="318"/>
            </a:xfrm>
            <a:prstGeom prst="ellipse">
              <a:avLst/>
            </a:prstGeom>
            <a:solidFill>
              <a:srgbClr val="FFCC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5" name="Oval 59"/>
            <p:cNvSpPr>
              <a:spLocks noChangeArrowheads="1"/>
            </p:cNvSpPr>
            <p:nvPr/>
          </p:nvSpPr>
          <p:spPr bwMode="auto">
            <a:xfrm>
              <a:off x="1972" y="1570"/>
              <a:ext cx="318" cy="318"/>
            </a:xfrm>
            <a:prstGeom prst="ellipse">
              <a:avLst/>
            </a:prstGeom>
            <a:solidFill>
              <a:srgbClr val="FFCC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6" name="Oval 60"/>
            <p:cNvSpPr>
              <a:spLocks noChangeArrowheads="1"/>
            </p:cNvSpPr>
            <p:nvPr/>
          </p:nvSpPr>
          <p:spPr bwMode="auto">
            <a:xfrm>
              <a:off x="2289" y="1570"/>
              <a:ext cx="318" cy="318"/>
            </a:xfrm>
            <a:prstGeom prst="ellipse">
              <a:avLst/>
            </a:prstGeom>
            <a:solidFill>
              <a:srgbClr val="FFCC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7" name="Oval 61"/>
            <p:cNvSpPr>
              <a:spLocks noChangeArrowheads="1"/>
            </p:cNvSpPr>
            <p:nvPr/>
          </p:nvSpPr>
          <p:spPr bwMode="auto">
            <a:xfrm>
              <a:off x="975" y="1434"/>
              <a:ext cx="318" cy="318"/>
            </a:xfrm>
            <a:prstGeom prst="ellipse">
              <a:avLst/>
            </a:prstGeom>
            <a:solidFill>
              <a:srgbClr val="FFCC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8" name="Oval 62"/>
            <p:cNvSpPr>
              <a:spLocks noChangeArrowheads="1"/>
            </p:cNvSpPr>
            <p:nvPr/>
          </p:nvSpPr>
          <p:spPr bwMode="auto">
            <a:xfrm>
              <a:off x="1292" y="1434"/>
              <a:ext cx="318" cy="318"/>
            </a:xfrm>
            <a:prstGeom prst="ellipse">
              <a:avLst/>
            </a:prstGeom>
            <a:solidFill>
              <a:srgbClr val="FFCC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9" name="Oval 63"/>
            <p:cNvSpPr>
              <a:spLocks noChangeArrowheads="1"/>
            </p:cNvSpPr>
            <p:nvPr/>
          </p:nvSpPr>
          <p:spPr bwMode="auto">
            <a:xfrm>
              <a:off x="1610" y="1434"/>
              <a:ext cx="318" cy="318"/>
            </a:xfrm>
            <a:prstGeom prst="ellipse">
              <a:avLst/>
            </a:prstGeom>
            <a:solidFill>
              <a:srgbClr val="FFCC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0" name="Oval 64"/>
            <p:cNvSpPr>
              <a:spLocks noChangeArrowheads="1"/>
            </p:cNvSpPr>
            <p:nvPr/>
          </p:nvSpPr>
          <p:spPr bwMode="auto">
            <a:xfrm>
              <a:off x="1927" y="1434"/>
              <a:ext cx="318" cy="318"/>
            </a:xfrm>
            <a:prstGeom prst="ellipse">
              <a:avLst/>
            </a:prstGeom>
            <a:solidFill>
              <a:srgbClr val="FFCC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1" name="Oval 65"/>
            <p:cNvSpPr>
              <a:spLocks noChangeArrowheads="1"/>
            </p:cNvSpPr>
            <p:nvPr/>
          </p:nvSpPr>
          <p:spPr bwMode="auto">
            <a:xfrm>
              <a:off x="2245" y="1434"/>
              <a:ext cx="318" cy="318"/>
            </a:xfrm>
            <a:prstGeom prst="ellipse">
              <a:avLst/>
            </a:prstGeom>
            <a:solidFill>
              <a:srgbClr val="FFCC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2" name="Oval 66"/>
            <p:cNvSpPr>
              <a:spLocks noChangeArrowheads="1"/>
            </p:cNvSpPr>
            <p:nvPr/>
          </p:nvSpPr>
          <p:spPr bwMode="auto">
            <a:xfrm>
              <a:off x="2562" y="1434"/>
              <a:ext cx="318" cy="318"/>
            </a:xfrm>
            <a:prstGeom prst="ellipse">
              <a:avLst/>
            </a:prstGeom>
            <a:solidFill>
              <a:srgbClr val="FFCC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3" name="Oval 67"/>
            <p:cNvSpPr>
              <a:spLocks noChangeArrowheads="1"/>
            </p:cNvSpPr>
            <p:nvPr/>
          </p:nvSpPr>
          <p:spPr bwMode="auto">
            <a:xfrm>
              <a:off x="1247" y="1298"/>
              <a:ext cx="318" cy="318"/>
            </a:xfrm>
            <a:prstGeom prst="ellipse">
              <a:avLst/>
            </a:prstGeom>
            <a:solidFill>
              <a:srgbClr val="FFCC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4" name="Oval 68"/>
            <p:cNvSpPr>
              <a:spLocks noChangeArrowheads="1"/>
            </p:cNvSpPr>
            <p:nvPr/>
          </p:nvSpPr>
          <p:spPr bwMode="auto">
            <a:xfrm>
              <a:off x="1564" y="1298"/>
              <a:ext cx="318" cy="318"/>
            </a:xfrm>
            <a:prstGeom prst="ellipse">
              <a:avLst/>
            </a:prstGeom>
            <a:solidFill>
              <a:srgbClr val="FFCC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5" name="Oval 69"/>
            <p:cNvSpPr>
              <a:spLocks noChangeArrowheads="1"/>
            </p:cNvSpPr>
            <p:nvPr/>
          </p:nvSpPr>
          <p:spPr bwMode="auto">
            <a:xfrm>
              <a:off x="1882" y="1298"/>
              <a:ext cx="318" cy="318"/>
            </a:xfrm>
            <a:prstGeom prst="ellipse">
              <a:avLst/>
            </a:prstGeom>
            <a:solidFill>
              <a:srgbClr val="FFCC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6" name="Oval 70"/>
            <p:cNvSpPr>
              <a:spLocks noChangeArrowheads="1"/>
            </p:cNvSpPr>
            <p:nvPr/>
          </p:nvSpPr>
          <p:spPr bwMode="auto">
            <a:xfrm>
              <a:off x="2199" y="1298"/>
              <a:ext cx="318" cy="318"/>
            </a:xfrm>
            <a:prstGeom prst="ellipse">
              <a:avLst/>
            </a:prstGeom>
            <a:solidFill>
              <a:srgbClr val="FFCC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7" name="Oval 71"/>
            <p:cNvSpPr>
              <a:spLocks noChangeArrowheads="1"/>
            </p:cNvSpPr>
            <p:nvPr/>
          </p:nvSpPr>
          <p:spPr bwMode="auto">
            <a:xfrm>
              <a:off x="2517" y="1298"/>
              <a:ext cx="318" cy="318"/>
            </a:xfrm>
            <a:prstGeom prst="ellipse">
              <a:avLst/>
            </a:prstGeom>
            <a:solidFill>
              <a:srgbClr val="FFCC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8" name="Oval 72"/>
            <p:cNvSpPr>
              <a:spLocks noChangeArrowheads="1"/>
            </p:cNvSpPr>
            <p:nvPr/>
          </p:nvSpPr>
          <p:spPr bwMode="auto">
            <a:xfrm>
              <a:off x="2834" y="1298"/>
              <a:ext cx="318" cy="318"/>
            </a:xfrm>
            <a:prstGeom prst="ellipse">
              <a:avLst/>
            </a:prstGeom>
            <a:solidFill>
              <a:srgbClr val="FFCC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9" name="Line 73"/>
            <p:cNvSpPr>
              <a:spLocks noChangeShapeType="1"/>
            </p:cNvSpPr>
            <p:nvPr/>
          </p:nvSpPr>
          <p:spPr bwMode="auto">
            <a:xfrm>
              <a:off x="1383" y="1434"/>
              <a:ext cx="1633"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50" name="Oval 74"/>
            <p:cNvSpPr>
              <a:spLocks noChangeArrowheads="1"/>
            </p:cNvSpPr>
            <p:nvPr/>
          </p:nvSpPr>
          <p:spPr bwMode="auto">
            <a:xfrm>
              <a:off x="2017" y="1706"/>
              <a:ext cx="318" cy="318"/>
            </a:xfrm>
            <a:prstGeom prst="ellipse">
              <a:avLst/>
            </a:prstGeom>
            <a:solidFill>
              <a:srgbClr val="FFCC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1" name="Oval 75"/>
            <p:cNvSpPr>
              <a:spLocks noChangeArrowheads="1"/>
            </p:cNvSpPr>
            <p:nvPr/>
          </p:nvSpPr>
          <p:spPr bwMode="auto">
            <a:xfrm>
              <a:off x="2017" y="2023"/>
              <a:ext cx="318" cy="318"/>
            </a:xfrm>
            <a:prstGeom prst="ellipse">
              <a:avLst/>
            </a:prstGeom>
            <a:solidFill>
              <a:srgbClr val="FFCC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2" name="Oval 76"/>
            <p:cNvSpPr>
              <a:spLocks noChangeArrowheads="1"/>
            </p:cNvSpPr>
            <p:nvPr/>
          </p:nvSpPr>
          <p:spPr bwMode="auto">
            <a:xfrm>
              <a:off x="2017" y="2341"/>
              <a:ext cx="318" cy="318"/>
            </a:xfrm>
            <a:prstGeom prst="ellipse">
              <a:avLst/>
            </a:prstGeom>
            <a:solidFill>
              <a:srgbClr val="FFCC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3" name="Oval 77"/>
            <p:cNvSpPr>
              <a:spLocks noChangeArrowheads="1"/>
            </p:cNvSpPr>
            <p:nvPr/>
          </p:nvSpPr>
          <p:spPr bwMode="auto">
            <a:xfrm>
              <a:off x="2017" y="2658"/>
              <a:ext cx="318" cy="318"/>
            </a:xfrm>
            <a:prstGeom prst="ellipse">
              <a:avLst/>
            </a:prstGeom>
            <a:solidFill>
              <a:srgbClr val="FFCC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4" name="Oval 78"/>
            <p:cNvSpPr>
              <a:spLocks noChangeArrowheads="1"/>
            </p:cNvSpPr>
            <p:nvPr/>
          </p:nvSpPr>
          <p:spPr bwMode="auto">
            <a:xfrm>
              <a:off x="2017" y="2976"/>
              <a:ext cx="318" cy="318"/>
            </a:xfrm>
            <a:prstGeom prst="ellipse">
              <a:avLst/>
            </a:prstGeom>
            <a:solidFill>
              <a:srgbClr val="FFCC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5" name="Oval 79"/>
            <p:cNvSpPr>
              <a:spLocks noChangeArrowheads="1"/>
            </p:cNvSpPr>
            <p:nvPr/>
          </p:nvSpPr>
          <p:spPr bwMode="auto">
            <a:xfrm>
              <a:off x="2289" y="1570"/>
              <a:ext cx="318" cy="318"/>
            </a:xfrm>
            <a:prstGeom prst="ellipse">
              <a:avLst/>
            </a:prstGeom>
            <a:solidFill>
              <a:srgbClr val="FFCC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6" name="Oval 80"/>
            <p:cNvSpPr>
              <a:spLocks noChangeArrowheads="1"/>
            </p:cNvSpPr>
            <p:nvPr/>
          </p:nvSpPr>
          <p:spPr bwMode="auto">
            <a:xfrm>
              <a:off x="2289" y="1887"/>
              <a:ext cx="318" cy="318"/>
            </a:xfrm>
            <a:prstGeom prst="ellipse">
              <a:avLst/>
            </a:prstGeom>
            <a:solidFill>
              <a:srgbClr val="FFCC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7" name="Oval 81"/>
            <p:cNvSpPr>
              <a:spLocks noChangeArrowheads="1"/>
            </p:cNvSpPr>
            <p:nvPr/>
          </p:nvSpPr>
          <p:spPr bwMode="auto">
            <a:xfrm>
              <a:off x="2289" y="2205"/>
              <a:ext cx="318" cy="318"/>
            </a:xfrm>
            <a:prstGeom prst="ellipse">
              <a:avLst/>
            </a:prstGeom>
            <a:solidFill>
              <a:srgbClr val="FFCC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8" name="Oval 82"/>
            <p:cNvSpPr>
              <a:spLocks noChangeArrowheads="1"/>
            </p:cNvSpPr>
            <p:nvPr/>
          </p:nvSpPr>
          <p:spPr bwMode="auto">
            <a:xfrm>
              <a:off x="2289" y="2522"/>
              <a:ext cx="318" cy="318"/>
            </a:xfrm>
            <a:prstGeom prst="ellipse">
              <a:avLst/>
            </a:prstGeom>
            <a:solidFill>
              <a:srgbClr val="FFCC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9" name="Oval 83"/>
            <p:cNvSpPr>
              <a:spLocks noChangeArrowheads="1"/>
            </p:cNvSpPr>
            <p:nvPr/>
          </p:nvSpPr>
          <p:spPr bwMode="auto">
            <a:xfrm>
              <a:off x="2289" y="2840"/>
              <a:ext cx="318" cy="318"/>
            </a:xfrm>
            <a:prstGeom prst="ellipse">
              <a:avLst/>
            </a:prstGeom>
            <a:solidFill>
              <a:srgbClr val="FFCC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0" name="Oval 84"/>
            <p:cNvSpPr>
              <a:spLocks noChangeArrowheads="1"/>
            </p:cNvSpPr>
            <p:nvPr/>
          </p:nvSpPr>
          <p:spPr bwMode="auto">
            <a:xfrm>
              <a:off x="2562" y="1434"/>
              <a:ext cx="318" cy="318"/>
            </a:xfrm>
            <a:prstGeom prst="ellipse">
              <a:avLst/>
            </a:prstGeom>
            <a:solidFill>
              <a:srgbClr val="FFCC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1" name="Oval 85"/>
            <p:cNvSpPr>
              <a:spLocks noChangeArrowheads="1"/>
            </p:cNvSpPr>
            <p:nvPr/>
          </p:nvSpPr>
          <p:spPr bwMode="auto">
            <a:xfrm>
              <a:off x="2562" y="1751"/>
              <a:ext cx="318" cy="318"/>
            </a:xfrm>
            <a:prstGeom prst="ellipse">
              <a:avLst/>
            </a:prstGeom>
            <a:solidFill>
              <a:srgbClr val="FFCC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2" name="Oval 86"/>
            <p:cNvSpPr>
              <a:spLocks noChangeArrowheads="1"/>
            </p:cNvSpPr>
            <p:nvPr/>
          </p:nvSpPr>
          <p:spPr bwMode="auto">
            <a:xfrm>
              <a:off x="2562" y="2069"/>
              <a:ext cx="318" cy="318"/>
            </a:xfrm>
            <a:prstGeom prst="ellipse">
              <a:avLst/>
            </a:prstGeom>
            <a:solidFill>
              <a:srgbClr val="FFCC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3" name="Oval 87"/>
            <p:cNvSpPr>
              <a:spLocks noChangeArrowheads="1"/>
            </p:cNvSpPr>
            <p:nvPr/>
          </p:nvSpPr>
          <p:spPr bwMode="auto">
            <a:xfrm>
              <a:off x="2562" y="2386"/>
              <a:ext cx="318" cy="318"/>
            </a:xfrm>
            <a:prstGeom prst="ellipse">
              <a:avLst/>
            </a:prstGeom>
            <a:solidFill>
              <a:srgbClr val="FFCC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4" name="Oval 88"/>
            <p:cNvSpPr>
              <a:spLocks noChangeArrowheads="1"/>
            </p:cNvSpPr>
            <p:nvPr/>
          </p:nvSpPr>
          <p:spPr bwMode="auto">
            <a:xfrm>
              <a:off x="2562" y="2704"/>
              <a:ext cx="318" cy="318"/>
            </a:xfrm>
            <a:prstGeom prst="ellipse">
              <a:avLst/>
            </a:prstGeom>
            <a:solidFill>
              <a:srgbClr val="FFCC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5" name="Oval 89"/>
            <p:cNvSpPr>
              <a:spLocks noChangeArrowheads="1"/>
            </p:cNvSpPr>
            <p:nvPr/>
          </p:nvSpPr>
          <p:spPr bwMode="auto">
            <a:xfrm>
              <a:off x="2834" y="1298"/>
              <a:ext cx="318" cy="318"/>
            </a:xfrm>
            <a:prstGeom prst="ellipse">
              <a:avLst/>
            </a:prstGeom>
            <a:solidFill>
              <a:srgbClr val="FFCC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6" name="Oval 90"/>
            <p:cNvSpPr>
              <a:spLocks noChangeArrowheads="1"/>
            </p:cNvSpPr>
            <p:nvPr/>
          </p:nvSpPr>
          <p:spPr bwMode="auto">
            <a:xfrm>
              <a:off x="2834" y="1615"/>
              <a:ext cx="318" cy="318"/>
            </a:xfrm>
            <a:prstGeom prst="ellipse">
              <a:avLst/>
            </a:prstGeom>
            <a:solidFill>
              <a:srgbClr val="FFCC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7" name="Oval 91"/>
            <p:cNvSpPr>
              <a:spLocks noChangeArrowheads="1"/>
            </p:cNvSpPr>
            <p:nvPr/>
          </p:nvSpPr>
          <p:spPr bwMode="auto">
            <a:xfrm>
              <a:off x="2834" y="1933"/>
              <a:ext cx="318" cy="318"/>
            </a:xfrm>
            <a:prstGeom prst="ellipse">
              <a:avLst/>
            </a:prstGeom>
            <a:solidFill>
              <a:srgbClr val="FFCC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8" name="Oval 92"/>
            <p:cNvSpPr>
              <a:spLocks noChangeArrowheads="1"/>
            </p:cNvSpPr>
            <p:nvPr/>
          </p:nvSpPr>
          <p:spPr bwMode="auto">
            <a:xfrm>
              <a:off x="2834" y="2250"/>
              <a:ext cx="318" cy="318"/>
            </a:xfrm>
            <a:prstGeom prst="ellipse">
              <a:avLst/>
            </a:prstGeom>
            <a:solidFill>
              <a:srgbClr val="FFCC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9" name="Oval 93"/>
            <p:cNvSpPr>
              <a:spLocks noChangeArrowheads="1"/>
            </p:cNvSpPr>
            <p:nvPr/>
          </p:nvSpPr>
          <p:spPr bwMode="auto">
            <a:xfrm>
              <a:off x="2834" y="2568"/>
              <a:ext cx="318" cy="318"/>
            </a:xfrm>
            <a:prstGeom prst="ellipse">
              <a:avLst/>
            </a:prstGeom>
            <a:solidFill>
              <a:srgbClr val="FFCC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3"/>
          <p:cNvSpPr>
            <a:spLocks noGrp="1" noChangeArrowheads="1"/>
          </p:cNvSpPr>
          <p:nvPr>
            <p:ph idx="1"/>
          </p:nvPr>
        </p:nvSpPr>
        <p:spPr>
          <a:xfrm>
            <a:off x="395536" y="980728"/>
            <a:ext cx="8382000" cy="1081087"/>
          </a:xfrm>
        </p:spPr>
        <p:txBody>
          <a:bodyPr/>
          <a:lstStyle/>
          <a:p>
            <a:pPr indent="0" algn="just">
              <a:buFont typeface="Wingdings" panose="05000000000000000000" pitchFamily="2" charset="2"/>
              <a:buNone/>
            </a:pPr>
            <a:r>
              <a:rPr lang="zh-CN" altLang="en-US" sz="2400" dirty="0" smtClean="0">
                <a:latin typeface="+mn-ea"/>
              </a:rPr>
              <a:t>⑵ 从气体分子运动论也可以估计原子的大小。气体分子的平均自由程为</a:t>
            </a:r>
          </a:p>
        </p:txBody>
      </p:sp>
      <p:graphicFrame>
        <p:nvGraphicFramePr>
          <p:cNvPr id="111620" name="Object 4"/>
          <p:cNvGraphicFramePr>
            <a:graphicFrameLocks noChangeAspect="1"/>
          </p:cNvGraphicFramePr>
          <p:nvPr>
            <p:extLst>
              <p:ext uri="{D42A27DB-BD31-4B8C-83A1-F6EECF244321}">
                <p14:modId xmlns:p14="http://schemas.microsoft.com/office/powerpoint/2010/main" val="4188573656"/>
              </p:ext>
            </p:extLst>
          </p:nvPr>
        </p:nvGraphicFramePr>
        <p:xfrm>
          <a:off x="1700461" y="1991965"/>
          <a:ext cx="3411537" cy="1306513"/>
        </p:xfrm>
        <a:graphic>
          <a:graphicData uri="http://schemas.openxmlformats.org/presentationml/2006/ole">
            <mc:AlternateContent xmlns:mc="http://schemas.openxmlformats.org/markup-compatibility/2006">
              <mc:Choice xmlns:v="urn:schemas-microsoft-com:vml" Requires="v">
                <p:oleObj spid="_x0000_s33874" name="Equation" r:id="rId3" imgW="965200" imgH="431800" progId="Equation.DSMT4">
                  <p:embed/>
                </p:oleObj>
              </mc:Choice>
              <mc:Fallback>
                <p:oleObj name="Equation" r:id="rId3" imgW="965200" imgH="431800" progId="Equation.DSMT4">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00461" y="1991965"/>
                        <a:ext cx="3411537" cy="1306513"/>
                      </a:xfrm>
                      <a:prstGeom prst="rect">
                        <a:avLst/>
                      </a:prstGeom>
                      <a:noFill/>
                      <a:ln>
                        <a:noFill/>
                      </a:ln>
                      <a:extLst/>
                    </p:spPr>
                  </p:pic>
                </p:oleObj>
              </mc:Fallback>
            </mc:AlternateContent>
          </a:graphicData>
        </a:graphic>
      </p:graphicFrame>
      <p:sp>
        <p:nvSpPr>
          <p:cNvPr id="111622" name="Rectangle 6"/>
          <p:cNvSpPr>
            <a:spLocks noChangeArrowheads="1"/>
          </p:cNvSpPr>
          <p:nvPr/>
        </p:nvSpPr>
        <p:spPr bwMode="auto">
          <a:xfrm>
            <a:off x="11017" y="4529088"/>
            <a:ext cx="8820150" cy="1223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fontAlgn="base">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fontAlgn="base">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fontAlgn="base">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fontAlgn="base">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indent="457200" algn="just" eaLnBrk="1" hangingPunct="1">
              <a:spcBef>
                <a:spcPct val="20000"/>
              </a:spcBef>
              <a:buClr>
                <a:schemeClr val="folHlink"/>
              </a:buClr>
              <a:buSzPct val="60000"/>
              <a:buFont typeface="Wingdings" panose="05000000000000000000" pitchFamily="2" charset="2"/>
              <a:buNone/>
            </a:pPr>
            <a:r>
              <a:rPr lang="zh-CN" altLang="en-US" dirty="0" smtClean="0">
                <a:solidFill>
                  <a:schemeClr val="tx1"/>
                </a:solidFill>
                <a:latin typeface="+mn-ea"/>
                <a:ea typeface="+mn-ea"/>
              </a:rPr>
              <a:t>简单</a:t>
            </a:r>
            <a:r>
              <a:rPr lang="zh-CN" altLang="en-US" dirty="0">
                <a:solidFill>
                  <a:schemeClr val="tx1"/>
                </a:solidFill>
                <a:latin typeface="+mn-ea"/>
                <a:ea typeface="+mn-ea"/>
              </a:rPr>
              <a:t>分子的半径的数量级与组成该分子的原子的半径的数量级相同。对于单原子分子，</a:t>
            </a:r>
            <a:r>
              <a:rPr lang="en-US" altLang="zh-CN" i="1" dirty="0">
                <a:solidFill>
                  <a:schemeClr val="tx1"/>
                </a:solidFill>
                <a:latin typeface="+mn-ea"/>
                <a:ea typeface="+mn-ea"/>
              </a:rPr>
              <a:t>r</a:t>
            </a:r>
            <a:r>
              <a:rPr lang="zh-CN" altLang="en-US" dirty="0">
                <a:solidFill>
                  <a:schemeClr val="tx1"/>
                </a:solidFill>
                <a:latin typeface="+mn-ea"/>
                <a:ea typeface="+mn-ea"/>
              </a:rPr>
              <a:t>亦就是原子的半径。</a:t>
            </a:r>
          </a:p>
        </p:txBody>
      </p:sp>
      <p:sp>
        <p:nvSpPr>
          <p:cNvPr id="111623" name="AutoShape 7"/>
          <p:cNvSpPr>
            <a:spLocks noChangeArrowheads="1"/>
          </p:cNvSpPr>
          <p:nvPr/>
        </p:nvSpPr>
        <p:spPr bwMode="auto">
          <a:xfrm>
            <a:off x="538411" y="3430240"/>
            <a:ext cx="1296987" cy="720725"/>
          </a:xfrm>
          <a:prstGeom prst="wedgeRoundRectCallout">
            <a:avLst>
              <a:gd name="adj1" fmla="val 53917"/>
              <a:gd name="adj2" fmla="val -140750"/>
              <a:gd name="adj3" fmla="val 16667"/>
            </a:avLst>
          </a:prstGeom>
          <a:solidFill>
            <a:srgbClr val="99CCFF"/>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fontAlgn="base">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fontAlgn="base">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fontAlgn="base">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fontAlgn="base">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lgn="ctr" eaLnBrk="1" hangingPunct="1">
              <a:spcBef>
                <a:spcPct val="0"/>
              </a:spcBef>
              <a:buClrTx/>
              <a:buFontTx/>
              <a:buNone/>
            </a:pPr>
            <a:r>
              <a:rPr lang="zh-CN" altLang="en-US" sz="2000">
                <a:solidFill>
                  <a:schemeClr val="hlink"/>
                </a:solidFill>
                <a:latin typeface="+mn-ea"/>
                <a:ea typeface="+mn-ea"/>
              </a:rPr>
              <a:t>分子平均自由程</a:t>
            </a:r>
          </a:p>
        </p:txBody>
      </p:sp>
      <p:sp>
        <p:nvSpPr>
          <p:cNvPr id="111624" name="AutoShape 8"/>
          <p:cNvSpPr>
            <a:spLocks noChangeArrowheads="1"/>
          </p:cNvSpPr>
          <p:nvPr/>
        </p:nvSpPr>
        <p:spPr bwMode="auto">
          <a:xfrm>
            <a:off x="5291386" y="3430240"/>
            <a:ext cx="1441450" cy="863600"/>
          </a:xfrm>
          <a:prstGeom prst="wedgeRoundRectCallout">
            <a:avLst>
              <a:gd name="adj1" fmla="val -127866"/>
              <a:gd name="adj2" fmla="val -78676"/>
              <a:gd name="adj3" fmla="val 16667"/>
            </a:avLst>
          </a:prstGeom>
          <a:solidFill>
            <a:srgbClr val="CCFFFF"/>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fontAlgn="base">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fontAlgn="base">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fontAlgn="base">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fontAlgn="base">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lgn="ctr" eaLnBrk="1" hangingPunct="1">
              <a:spcBef>
                <a:spcPct val="0"/>
              </a:spcBef>
              <a:buClrTx/>
              <a:buFontTx/>
              <a:buNone/>
            </a:pPr>
            <a:r>
              <a:rPr lang="zh-CN" altLang="en-US" sz="2000">
                <a:solidFill>
                  <a:schemeClr val="tx1"/>
                </a:solidFill>
                <a:latin typeface="+mn-ea"/>
                <a:ea typeface="+mn-ea"/>
              </a:rPr>
              <a:t>单位体积中分子数</a:t>
            </a:r>
          </a:p>
        </p:txBody>
      </p:sp>
      <p:sp>
        <p:nvSpPr>
          <p:cNvPr id="111625" name="AutoShape 9"/>
          <p:cNvSpPr>
            <a:spLocks noChangeArrowheads="1"/>
          </p:cNvSpPr>
          <p:nvPr/>
        </p:nvSpPr>
        <p:spPr bwMode="auto">
          <a:xfrm>
            <a:off x="6875711" y="2277715"/>
            <a:ext cx="1800225" cy="863600"/>
          </a:xfrm>
          <a:prstGeom prst="wedgeRoundRectCallout">
            <a:avLst>
              <a:gd name="adj1" fmla="val -176630"/>
              <a:gd name="adj2" fmla="val 37500"/>
              <a:gd name="adj3" fmla="val 16667"/>
            </a:avLst>
          </a:prstGeom>
          <a:solidFill>
            <a:srgbClr val="C0C0C0"/>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fontAlgn="base">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fontAlgn="base">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fontAlgn="base">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fontAlgn="base">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lgn="ctr" eaLnBrk="1" hangingPunct="1">
              <a:spcBef>
                <a:spcPct val="0"/>
              </a:spcBef>
              <a:buClrTx/>
              <a:buFontTx/>
              <a:buNone/>
            </a:pPr>
            <a:r>
              <a:rPr lang="zh-CN" altLang="en-US" sz="2000" dirty="0">
                <a:solidFill>
                  <a:srgbClr val="0070C0"/>
                </a:solidFill>
                <a:latin typeface="+mn-ea"/>
                <a:ea typeface="+mn-ea"/>
              </a:rPr>
              <a:t>分子的半径</a:t>
            </a:r>
            <a:r>
              <a:rPr lang="en-US" altLang="zh-CN" sz="2000" dirty="0">
                <a:solidFill>
                  <a:srgbClr val="0070C0"/>
                </a:solidFill>
                <a:latin typeface="+mn-ea"/>
                <a:ea typeface="+mn-ea"/>
              </a:rPr>
              <a:t>-</a:t>
            </a:r>
            <a:r>
              <a:rPr lang="zh-CN" altLang="en-US" sz="2000" dirty="0">
                <a:solidFill>
                  <a:srgbClr val="0070C0"/>
                </a:solidFill>
                <a:latin typeface="+mn-ea"/>
                <a:ea typeface="+mn-ea"/>
              </a:rPr>
              <a:t>假定为球型</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111620"/>
                                        </p:tgtEl>
                                        <p:attrNameLst>
                                          <p:attrName>style.visibility</p:attrName>
                                        </p:attrNameLst>
                                      </p:cBhvr>
                                      <p:to>
                                        <p:strVal val="visible"/>
                                      </p:to>
                                    </p:set>
                                    <p:animEffect transition="in" filter="wipe(left)">
                                      <p:cBhvr>
                                        <p:cTn id="7" dur="500"/>
                                        <p:tgtEl>
                                          <p:spTgt spid="11162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111623"/>
                                        </p:tgtEl>
                                        <p:attrNameLst>
                                          <p:attrName>style.visibility</p:attrName>
                                        </p:attrNameLst>
                                      </p:cBhvr>
                                      <p:to>
                                        <p:strVal val="visible"/>
                                      </p:to>
                                    </p:set>
                                    <p:animEffect transition="in" filter="wipe(up)">
                                      <p:cBhvr>
                                        <p:cTn id="12" dur="500"/>
                                        <p:tgtEl>
                                          <p:spTgt spid="11162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11624"/>
                                        </p:tgtEl>
                                        <p:attrNameLst>
                                          <p:attrName>style.visibility</p:attrName>
                                        </p:attrNameLst>
                                      </p:cBhvr>
                                      <p:to>
                                        <p:strVal val="visible"/>
                                      </p:to>
                                    </p:set>
                                    <p:animEffect transition="in" filter="wipe(left)">
                                      <p:cBhvr>
                                        <p:cTn id="17" dur="500"/>
                                        <p:tgtEl>
                                          <p:spTgt spid="111624"/>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11625"/>
                                        </p:tgtEl>
                                        <p:attrNameLst>
                                          <p:attrName>style.visibility</p:attrName>
                                        </p:attrNameLst>
                                      </p:cBhvr>
                                      <p:to>
                                        <p:strVal val="visible"/>
                                      </p:to>
                                    </p:set>
                                    <p:animEffect transition="in" filter="wipe(left)">
                                      <p:cBhvr>
                                        <p:cTn id="22" dur="500"/>
                                        <p:tgtEl>
                                          <p:spTgt spid="111625"/>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111622"/>
                                        </p:tgtEl>
                                        <p:attrNameLst>
                                          <p:attrName>style.visibility</p:attrName>
                                        </p:attrNameLst>
                                      </p:cBhvr>
                                      <p:to>
                                        <p:strVal val="visible"/>
                                      </p:to>
                                    </p:set>
                                    <p:animEffect transition="in" filter="blinds(horizontal)">
                                      <p:cBhvr>
                                        <p:cTn id="27" dur="500"/>
                                        <p:tgtEl>
                                          <p:spTgt spid="1116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1622" grpId="0"/>
      <p:bldP spid="111623" grpId="0" animBg="1"/>
      <p:bldP spid="111624" grpId="0" animBg="1"/>
      <p:bldP spid="111625"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10595" name="Rectangle 3"/>
              <p:cNvSpPr>
                <a:spLocks noGrp="1" noChangeArrowheads="1"/>
              </p:cNvSpPr>
              <p:nvPr>
                <p:ph idx="1"/>
              </p:nvPr>
            </p:nvSpPr>
            <p:spPr>
              <a:xfrm>
                <a:off x="179512" y="1268760"/>
                <a:ext cx="8574088" cy="4840288"/>
              </a:xfrm>
            </p:spPr>
            <p:txBody>
              <a:bodyPr/>
              <a:lstStyle/>
              <a:p>
                <a:pPr indent="457200" algn="just">
                  <a:buFont typeface="Wingdings" panose="05000000000000000000" pitchFamily="2" charset="2"/>
                  <a:buNone/>
                </a:pPr>
                <a:r>
                  <a:rPr lang="zh-CN" altLang="en-US" sz="2400" dirty="0" smtClean="0">
                    <a:latin typeface="+mn-ea"/>
                  </a:rPr>
                  <a:t>⑶ 从范德瓦尔斯（</a:t>
                </a:r>
                <a:r>
                  <a:rPr lang="en-US" altLang="zh-CN" sz="2400" dirty="0" smtClean="0">
                    <a:latin typeface="+mn-ea"/>
                  </a:rPr>
                  <a:t>van der Waals 1837～1923）</a:t>
                </a:r>
                <a:r>
                  <a:rPr lang="zh-CN" altLang="en-US" sz="2400" dirty="0" smtClean="0">
                    <a:latin typeface="+mn-ea"/>
                  </a:rPr>
                  <a:t>方程也可以测定原子的大小。在方程</a:t>
                </a:r>
                <a:endParaRPr lang="en-US" altLang="zh-CN" sz="2400" dirty="0" smtClean="0">
                  <a:latin typeface="+mn-ea"/>
                </a:endParaRPr>
              </a:p>
              <a:p>
                <a:pPr indent="457200" algn="just">
                  <a:buFont typeface="Wingdings" panose="05000000000000000000" pitchFamily="2" charset="2"/>
                  <a:buNone/>
                </a:pPr>
                <a:endParaRPr lang="zh-CN" altLang="en-US" sz="2400" dirty="0" smtClean="0">
                  <a:latin typeface="+mn-ea"/>
                </a:endParaRPr>
              </a:p>
              <a:p>
                <a:pPr indent="457200" algn="just">
                  <a:buFont typeface="Wingdings" panose="05000000000000000000" pitchFamily="2" charset="2"/>
                  <a:buNone/>
                </a:pPr>
                <a14:m>
                  <m:oMathPara xmlns:m="http://schemas.openxmlformats.org/officeDocument/2006/math">
                    <m:oMathParaPr>
                      <m:jc m:val="centerGroup"/>
                    </m:oMathParaPr>
                    <m:oMath xmlns:m="http://schemas.openxmlformats.org/officeDocument/2006/math">
                      <m:d>
                        <m:dPr>
                          <m:ctrlPr>
                            <a:rPr lang="en-US" altLang="zh-CN" sz="2800" i="1" smtClean="0">
                              <a:ln w="0"/>
                              <a:solidFill>
                                <a:srgbClr val="C00000"/>
                              </a:solidFill>
                              <a:effectLst/>
                              <a:latin typeface="Cambria Math" panose="02040503050406030204" pitchFamily="18" charset="0"/>
                              <a:cs typeface="Arial Unicode MS" panose="020B0604020202020204" pitchFamily="34" charset="-122"/>
                            </a:rPr>
                          </m:ctrlPr>
                        </m:dPr>
                        <m:e>
                          <m:r>
                            <a:rPr lang="en-US" altLang="zh-CN" sz="2800" i="1" smtClean="0">
                              <a:ln w="0"/>
                              <a:solidFill>
                                <a:srgbClr val="C00000"/>
                              </a:solidFill>
                              <a:effectLst/>
                              <a:latin typeface="Cambria Math" panose="02040503050406030204" pitchFamily="18" charset="0"/>
                              <a:cs typeface="Arial Unicode MS" panose="020B0604020202020204" pitchFamily="34" charset="-122"/>
                            </a:rPr>
                            <m:t>𝑃</m:t>
                          </m:r>
                          <m:r>
                            <a:rPr lang="en-US" altLang="zh-CN" sz="2800" i="1" smtClean="0">
                              <a:ln w="0"/>
                              <a:solidFill>
                                <a:srgbClr val="C00000"/>
                              </a:solidFill>
                              <a:effectLst/>
                              <a:latin typeface="Cambria Math" panose="02040503050406030204" pitchFamily="18" charset="0"/>
                              <a:cs typeface="Arial Unicode MS" panose="020B0604020202020204" pitchFamily="34" charset="-122"/>
                            </a:rPr>
                            <m:t>+</m:t>
                          </m:r>
                          <m:f>
                            <m:fPr>
                              <m:ctrlPr>
                                <a:rPr lang="en-US" altLang="zh-CN" sz="2800" i="1" smtClean="0">
                                  <a:ln w="0"/>
                                  <a:solidFill>
                                    <a:srgbClr val="C00000"/>
                                  </a:solidFill>
                                  <a:effectLst/>
                                  <a:latin typeface="Cambria Math" panose="02040503050406030204" pitchFamily="18" charset="0"/>
                                  <a:cs typeface="Arial Unicode MS" panose="020B0604020202020204" pitchFamily="34" charset="-122"/>
                                </a:rPr>
                              </m:ctrlPr>
                            </m:fPr>
                            <m:num>
                              <m:r>
                                <a:rPr lang="en-US" altLang="zh-CN" sz="2800" i="1" smtClean="0">
                                  <a:ln w="0"/>
                                  <a:solidFill>
                                    <a:srgbClr val="C00000"/>
                                  </a:solidFill>
                                  <a:effectLst/>
                                  <a:latin typeface="Cambria Math" panose="02040503050406030204" pitchFamily="18" charset="0"/>
                                  <a:cs typeface="Arial Unicode MS" panose="020B0604020202020204" pitchFamily="34" charset="-122"/>
                                </a:rPr>
                                <m:t>𝑎</m:t>
                              </m:r>
                            </m:num>
                            <m:den>
                              <m:sSup>
                                <m:sSupPr>
                                  <m:ctrlPr>
                                    <a:rPr lang="en-US" altLang="zh-CN" sz="2800" i="1" smtClean="0">
                                      <a:ln w="0"/>
                                      <a:solidFill>
                                        <a:srgbClr val="C00000"/>
                                      </a:solidFill>
                                      <a:effectLst/>
                                      <a:latin typeface="Cambria Math" panose="02040503050406030204" pitchFamily="18" charset="0"/>
                                      <a:cs typeface="Arial Unicode MS" panose="020B0604020202020204" pitchFamily="34" charset="-122"/>
                                    </a:rPr>
                                  </m:ctrlPr>
                                </m:sSupPr>
                                <m:e>
                                  <m:r>
                                    <a:rPr lang="en-US" altLang="zh-CN" sz="2800" i="1" smtClean="0">
                                      <a:ln w="0"/>
                                      <a:solidFill>
                                        <a:srgbClr val="C00000"/>
                                      </a:solidFill>
                                      <a:effectLst/>
                                      <a:latin typeface="Cambria Math" panose="02040503050406030204" pitchFamily="18" charset="0"/>
                                      <a:cs typeface="Arial Unicode MS" panose="020B0604020202020204" pitchFamily="34" charset="-122"/>
                                    </a:rPr>
                                    <m:t>𝑉</m:t>
                                  </m:r>
                                </m:e>
                                <m:sup>
                                  <m:r>
                                    <a:rPr lang="en-US" altLang="zh-CN" sz="2800" i="1" smtClean="0">
                                      <a:ln w="0"/>
                                      <a:solidFill>
                                        <a:srgbClr val="C00000"/>
                                      </a:solidFill>
                                      <a:effectLst/>
                                      <a:latin typeface="Cambria Math" panose="02040503050406030204" pitchFamily="18" charset="0"/>
                                      <a:cs typeface="Arial Unicode MS" panose="020B0604020202020204" pitchFamily="34" charset="-122"/>
                                    </a:rPr>
                                    <m:t>2</m:t>
                                  </m:r>
                                </m:sup>
                              </m:sSup>
                            </m:den>
                          </m:f>
                        </m:e>
                      </m:d>
                      <m:d>
                        <m:dPr>
                          <m:ctrlPr>
                            <a:rPr lang="en-US" altLang="zh-CN" sz="2800" i="1" smtClean="0">
                              <a:ln w="0"/>
                              <a:solidFill>
                                <a:srgbClr val="C00000"/>
                              </a:solidFill>
                              <a:effectLst/>
                              <a:latin typeface="Cambria Math" panose="02040503050406030204" pitchFamily="18" charset="0"/>
                              <a:cs typeface="Arial Unicode MS" panose="020B0604020202020204" pitchFamily="34" charset="-122"/>
                            </a:rPr>
                          </m:ctrlPr>
                        </m:dPr>
                        <m:e>
                          <m:r>
                            <a:rPr lang="en-US" altLang="zh-CN" sz="2800" i="1" smtClean="0">
                              <a:ln w="0"/>
                              <a:solidFill>
                                <a:srgbClr val="C00000"/>
                              </a:solidFill>
                              <a:effectLst/>
                              <a:latin typeface="Cambria Math" panose="02040503050406030204" pitchFamily="18" charset="0"/>
                              <a:cs typeface="Arial Unicode MS" panose="020B0604020202020204" pitchFamily="34" charset="-122"/>
                            </a:rPr>
                            <m:t>𝑉</m:t>
                          </m:r>
                          <m:r>
                            <a:rPr lang="en-US" altLang="zh-CN" sz="2800" i="1" smtClean="0">
                              <a:ln w="0"/>
                              <a:solidFill>
                                <a:srgbClr val="C00000"/>
                              </a:solidFill>
                              <a:effectLst/>
                              <a:latin typeface="Cambria Math" panose="02040503050406030204" pitchFamily="18" charset="0"/>
                              <a:cs typeface="Arial Unicode MS" panose="020B0604020202020204" pitchFamily="34" charset="-122"/>
                            </a:rPr>
                            <m:t>−</m:t>
                          </m:r>
                          <m:r>
                            <a:rPr lang="en-US" altLang="zh-CN" sz="2800" i="1" smtClean="0">
                              <a:ln w="0"/>
                              <a:solidFill>
                                <a:srgbClr val="C00000"/>
                              </a:solidFill>
                              <a:effectLst/>
                              <a:latin typeface="Cambria Math" panose="02040503050406030204" pitchFamily="18" charset="0"/>
                              <a:cs typeface="Arial Unicode MS" panose="020B0604020202020204" pitchFamily="34" charset="-122"/>
                            </a:rPr>
                            <m:t>𝑏</m:t>
                          </m:r>
                        </m:e>
                      </m:d>
                      <m:r>
                        <a:rPr lang="en-US" altLang="zh-CN" sz="2800" i="1" smtClean="0">
                          <a:ln w="0"/>
                          <a:solidFill>
                            <a:srgbClr val="C00000"/>
                          </a:solidFill>
                          <a:effectLst/>
                          <a:latin typeface="Cambria Math" panose="02040503050406030204" pitchFamily="18" charset="0"/>
                          <a:cs typeface="Arial Unicode MS" panose="020B0604020202020204" pitchFamily="34" charset="-122"/>
                        </a:rPr>
                        <m:t>=</m:t>
                      </m:r>
                      <m:r>
                        <a:rPr lang="en-US" altLang="zh-CN" sz="2800" i="1" smtClean="0">
                          <a:ln w="0"/>
                          <a:solidFill>
                            <a:srgbClr val="C00000"/>
                          </a:solidFill>
                          <a:effectLst/>
                          <a:latin typeface="Cambria Math" panose="02040503050406030204" pitchFamily="18" charset="0"/>
                          <a:cs typeface="Arial Unicode MS" panose="020B0604020202020204" pitchFamily="34" charset="-122"/>
                        </a:rPr>
                        <m:t>𝑅𝑇</m:t>
                      </m:r>
                    </m:oMath>
                  </m:oMathPara>
                </a14:m>
                <a:endParaRPr lang="en-US" altLang="zh-CN" sz="2400" dirty="0" smtClean="0">
                  <a:ln w="0"/>
                  <a:solidFill>
                    <a:srgbClr val="C00000"/>
                  </a:solidFill>
                  <a:effectLst/>
                  <a:latin typeface="+mn-ea"/>
                </a:endParaRPr>
              </a:p>
              <a:p>
                <a:pPr indent="457200" algn="just">
                  <a:buFont typeface="Wingdings" panose="05000000000000000000" pitchFamily="2" charset="2"/>
                  <a:buNone/>
                </a:pPr>
                <a:endParaRPr lang="zh-CN" altLang="en-US" sz="2400" dirty="0" smtClean="0">
                  <a:latin typeface="+mn-ea"/>
                </a:endParaRPr>
              </a:p>
              <a:p>
                <a:pPr indent="457200" algn="just">
                  <a:buFont typeface="Wingdings" panose="05000000000000000000" pitchFamily="2" charset="2"/>
                  <a:buNone/>
                </a:pPr>
                <a:r>
                  <a:rPr lang="zh-CN" altLang="en-US" sz="2400" dirty="0" smtClean="0">
                    <a:latin typeface="+mn-ea"/>
                  </a:rPr>
                  <a:t>中，</a:t>
                </a:r>
                <a:r>
                  <a:rPr lang="zh-CN" altLang="en-US" sz="2400" i="1" dirty="0" smtClean="0">
                    <a:latin typeface="+mn-ea"/>
                  </a:rPr>
                  <a:t>ｂ</a:t>
                </a:r>
                <a:r>
                  <a:rPr lang="zh-CN" altLang="en-US" sz="2400" dirty="0" smtClean="0">
                    <a:latin typeface="+mn-ea"/>
                  </a:rPr>
                  <a:t>值按理论应等于分子所占体积的四倍。由实验定出</a:t>
                </a:r>
                <a:r>
                  <a:rPr lang="zh-CN" altLang="en-US" sz="2400" i="1" dirty="0" smtClean="0">
                    <a:latin typeface="+mn-ea"/>
                  </a:rPr>
                  <a:t>ｂ</a:t>
                </a:r>
                <a:r>
                  <a:rPr lang="zh-CN" altLang="en-US" sz="2400" dirty="0" smtClean="0">
                    <a:latin typeface="+mn-ea"/>
                  </a:rPr>
                  <a:t>，就可以算出分子的半径，其数量级和原子相同。</a:t>
                </a:r>
              </a:p>
            </p:txBody>
          </p:sp>
        </mc:Choice>
        <mc:Fallback xmlns="">
          <p:sp>
            <p:nvSpPr>
              <p:cNvPr id="110595" name="Rectangle 3"/>
              <p:cNvSpPr>
                <a:spLocks noGrp="1" noRot="1" noChangeAspect="1" noMove="1" noResize="1" noEditPoints="1" noAdjustHandles="1" noChangeArrowheads="1" noChangeShapeType="1" noTextEdit="1"/>
              </p:cNvSpPr>
              <p:nvPr>
                <p:ph idx="1"/>
              </p:nvPr>
            </p:nvSpPr>
            <p:spPr>
              <a:xfrm>
                <a:off x="179512" y="1268760"/>
                <a:ext cx="8574088" cy="4840288"/>
              </a:xfrm>
              <a:blipFill rotWithShape="0">
                <a:blip r:embed="rId2"/>
                <a:stretch>
                  <a:fillRect t="-1008" r="-1066"/>
                </a:stretch>
              </a:blipFill>
            </p:spPr>
            <p:txBody>
              <a:bodyPr/>
              <a:lstStyle/>
              <a:p>
                <a:r>
                  <a:rPr lang="zh-CN" altLang="en-US">
                    <a:noFill/>
                  </a:rPr>
                  <a:t> </a:t>
                </a:r>
              </a:p>
            </p:txBody>
          </p:sp>
        </mc:Fallback>
      </mc:AlternateContent>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3" name="Rectangle 3"/>
          <p:cNvSpPr>
            <a:spLocks noGrp="1" noChangeArrowheads="1"/>
          </p:cNvSpPr>
          <p:nvPr>
            <p:ph idx="1"/>
          </p:nvPr>
        </p:nvSpPr>
        <p:spPr/>
        <p:txBody>
          <a:bodyPr/>
          <a:lstStyle/>
          <a:p>
            <a:pPr indent="457200" algn="just">
              <a:buFont typeface="Wingdings" panose="05000000000000000000" pitchFamily="2" charset="2"/>
              <a:buNone/>
            </a:pPr>
            <a:r>
              <a:rPr lang="zh-CN" altLang="en-US" sz="2400" dirty="0" smtClean="0">
                <a:latin typeface="+mn-ea"/>
              </a:rPr>
              <a:t>在1898年汤姆孙根据上述资料，最早提出了一种原子结构模型，后来在1903、1907年又进一步被完善。汤姆孙认为，</a:t>
            </a:r>
            <a:r>
              <a:rPr lang="zh-CN" altLang="en-US" sz="2400" dirty="0" smtClean="0">
                <a:solidFill>
                  <a:schemeClr val="folHlink"/>
                </a:solidFill>
                <a:latin typeface="+mn-ea"/>
              </a:rPr>
              <a:t>原子中的正电荷均匀分布在整个原子球体内，而电子则嵌在其中。这些电子能在其平衡位置附近作简谐振动，观察到的原子所发光谱的各种频率认为就相当于这些振动频率。</a:t>
            </a:r>
            <a:r>
              <a:rPr lang="zh-CN" altLang="en-US" sz="2400" dirty="0" smtClean="0">
                <a:latin typeface="+mn-ea"/>
              </a:rPr>
              <a:t>为了解释元素周期表，汤姆孙还假设，电子分布在一个个环上，环上只能安置有限个电子。汤姆孙的原子结构模型似乎能够把当时知道的实验结果和理论考虑都归纳进去。</a:t>
            </a:r>
          </a:p>
        </p:txBody>
      </p:sp>
      <p:sp>
        <p:nvSpPr>
          <p:cNvPr id="35842" name="Rectangle 2"/>
          <p:cNvSpPr>
            <a:spLocks noGrp="1" noChangeArrowheads="1"/>
          </p:cNvSpPr>
          <p:nvPr>
            <p:ph type="title"/>
          </p:nvPr>
        </p:nvSpPr>
        <p:spPr/>
        <p:txBody>
          <a:bodyPr>
            <a:normAutofit/>
          </a:bodyPr>
          <a:lstStyle/>
          <a:p>
            <a:r>
              <a:rPr lang="zh-CN" altLang="en-US" sz="2800" b="1" dirty="0" smtClean="0">
                <a:solidFill>
                  <a:schemeClr val="tx1"/>
                </a:solidFill>
                <a:latin typeface="+mj-ea"/>
              </a:rPr>
              <a:t>§1.3原子的卢瑟福核式结构模型</a:t>
            </a:r>
            <a:r>
              <a:rPr lang="zh-CN" altLang="en-US" sz="2800" dirty="0" smtClean="0">
                <a:solidFill>
                  <a:schemeClr val="tx1"/>
                </a:solidFill>
                <a:latin typeface="+mj-ea"/>
              </a:rPr>
              <a:t> </a:t>
            </a:r>
          </a:p>
        </p:txBody>
      </p:sp>
      <p:pic>
        <p:nvPicPr>
          <p:cNvPr id="5" name="Picture 2" descr="D:\T2\009.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67744" y="1574453"/>
            <a:ext cx="5105400" cy="46450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endParaRPr lang="zh-CN" altLang="en-US"/>
          </a:p>
        </p:txBody>
      </p:sp>
      <p:sp>
        <p:nvSpPr>
          <p:cNvPr id="2" name="标题 1"/>
          <p:cNvSpPr>
            <a:spLocks noGrp="1"/>
          </p:cNvSpPr>
          <p:nvPr>
            <p:ph type="title"/>
          </p:nvPr>
        </p:nvSpPr>
        <p:spPr/>
        <p:txBody>
          <a:bodyPr/>
          <a:lstStyle/>
          <a:p>
            <a:endParaRPr lang="zh-CN" altLang="en-US" dirty="0"/>
          </a:p>
        </p:txBody>
      </p:sp>
      <p:sp>
        <p:nvSpPr>
          <p:cNvPr id="4" name="任意多边形 3"/>
          <p:cNvSpPr/>
          <p:nvPr/>
        </p:nvSpPr>
        <p:spPr>
          <a:xfrm>
            <a:off x="5022651" y="4135349"/>
            <a:ext cx="2104429" cy="1052214"/>
          </a:xfrm>
          <a:custGeom>
            <a:avLst/>
            <a:gdLst>
              <a:gd name="connsiteX0" fmla="*/ 0 w 2104429"/>
              <a:gd name="connsiteY0" fmla="*/ 105221 h 1052214"/>
              <a:gd name="connsiteX1" fmla="*/ 105221 w 2104429"/>
              <a:gd name="connsiteY1" fmla="*/ 0 h 1052214"/>
              <a:gd name="connsiteX2" fmla="*/ 1999208 w 2104429"/>
              <a:gd name="connsiteY2" fmla="*/ 0 h 1052214"/>
              <a:gd name="connsiteX3" fmla="*/ 2104429 w 2104429"/>
              <a:gd name="connsiteY3" fmla="*/ 105221 h 1052214"/>
              <a:gd name="connsiteX4" fmla="*/ 2104429 w 2104429"/>
              <a:gd name="connsiteY4" fmla="*/ 946993 h 1052214"/>
              <a:gd name="connsiteX5" fmla="*/ 1999208 w 2104429"/>
              <a:gd name="connsiteY5" fmla="*/ 1052214 h 1052214"/>
              <a:gd name="connsiteX6" fmla="*/ 105221 w 2104429"/>
              <a:gd name="connsiteY6" fmla="*/ 1052214 h 1052214"/>
              <a:gd name="connsiteX7" fmla="*/ 0 w 2104429"/>
              <a:gd name="connsiteY7" fmla="*/ 946993 h 1052214"/>
              <a:gd name="connsiteX8" fmla="*/ 0 w 2104429"/>
              <a:gd name="connsiteY8" fmla="*/ 105221 h 105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04429" h="1052214">
                <a:moveTo>
                  <a:pt x="0" y="105221"/>
                </a:moveTo>
                <a:cubicBezTo>
                  <a:pt x="0" y="47109"/>
                  <a:pt x="47109" y="0"/>
                  <a:pt x="105221" y="0"/>
                </a:cubicBezTo>
                <a:lnTo>
                  <a:pt x="1999208" y="0"/>
                </a:lnTo>
                <a:cubicBezTo>
                  <a:pt x="2057320" y="0"/>
                  <a:pt x="2104429" y="47109"/>
                  <a:pt x="2104429" y="105221"/>
                </a:cubicBezTo>
                <a:lnTo>
                  <a:pt x="2104429" y="946993"/>
                </a:lnTo>
                <a:cubicBezTo>
                  <a:pt x="2104429" y="1005105"/>
                  <a:pt x="2057320" y="1052214"/>
                  <a:pt x="1999208" y="1052214"/>
                </a:cubicBezTo>
                <a:lnTo>
                  <a:pt x="105221" y="1052214"/>
                </a:lnTo>
                <a:cubicBezTo>
                  <a:pt x="47109" y="1052214"/>
                  <a:pt x="0" y="1005105"/>
                  <a:pt x="0" y="946993"/>
                </a:cubicBezTo>
                <a:lnTo>
                  <a:pt x="0" y="105221"/>
                </a:lnTo>
                <a:close/>
              </a:path>
            </a:pathLst>
          </a:custGeom>
          <a:scene3d>
            <a:camera prst="orthographicFront"/>
            <a:lightRig rig="flat" dir="t"/>
          </a:scene3d>
          <a:sp3d prstMaterial="plastic">
            <a:bevelT w="120900" h="88900"/>
            <a:bevelB w="88900" h="31750" prst="angle"/>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110828" tIns="110828" rIns="110828" bIns="110828" numCol="1" spcCol="1270" anchor="ctr" anchorCtr="0">
            <a:noAutofit/>
          </a:bodyPr>
          <a:lstStyle/>
          <a:p>
            <a:pPr lvl="0" algn="ctr" defTabSz="933450">
              <a:lnSpc>
                <a:spcPct val="90000"/>
              </a:lnSpc>
              <a:spcBef>
                <a:spcPct val="0"/>
              </a:spcBef>
              <a:spcAft>
                <a:spcPct val="35000"/>
              </a:spcAft>
            </a:pPr>
            <a:r>
              <a:rPr lang="zh-CN" altLang="en-US" sz="2100" kern="1200" dirty="0" smtClean="0"/>
              <a:t>阿伏加德罗常数</a:t>
            </a:r>
            <a:endParaRPr lang="en-US" altLang="zh-CN" sz="2100" kern="1200" dirty="0" smtClean="0"/>
          </a:p>
          <a:p>
            <a:pPr lvl="0" algn="ctr" defTabSz="933450">
              <a:lnSpc>
                <a:spcPct val="90000"/>
              </a:lnSpc>
              <a:spcBef>
                <a:spcPct val="0"/>
              </a:spcBef>
              <a:spcAft>
                <a:spcPct val="35000"/>
              </a:spcAft>
            </a:pPr>
            <a:r>
              <a:rPr lang="zh-CN" altLang="en-US" sz="2100" kern="1200" dirty="0" smtClean="0"/>
              <a:t>法拉第常数</a:t>
            </a:r>
            <a:endParaRPr lang="zh-CN" altLang="en-US" sz="2100" kern="1200" dirty="0"/>
          </a:p>
        </p:txBody>
      </p:sp>
      <p:sp>
        <p:nvSpPr>
          <p:cNvPr id="5" name="任意多边形 4"/>
          <p:cNvSpPr/>
          <p:nvPr/>
        </p:nvSpPr>
        <p:spPr>
          <a:xfrm>
            <a:off x="3789150" y="4477318"/>
            <a:ext cx="1096446" cy="368276"/>
          </a:xfrm>
          <a:custGeom>
            <a:avLst/>
            <a:gdLst>
              <a:gd name="connsiteX0" fmla="*/ 0 w 1096445"/>
              <a:gd name="connsiteY0" fmla="*/ 184138 h 368275"/>
              <a:gd name="connsiteX1" fmla="*/ 184138 w 1096445"/>
              <a:gd name="connsiteY1" fmla="*/ 0 h 368275"/>
              <a:gd name="connsiteX2" fmla="*/ 184138 w 1096445"/>
              <a:gd name="connsiteY2" fmla="*/ 73655 h 368275"/>
              <a:gd name="connsiteX3" fmla="*/ 912308 w 1096445"/>
              <a:gd name="connsiteY3" fmla="*/ 73655 h 368275"/>
              <a:gd name="connsiteX4" fmla="*/ 912308 w 1096445"/>
              <a:gd name="connsiteY4" fmla="*/ 0 h 368275"/>
              <a:gd name="connsiteX5" fmla="*/ 1096445 w 1096445"/>
              <a:gd name="connsiteY5" fmla="*/ 184138 h 368275"/>
              <a:gd name="connsiteX6" fmla="*/ 912308 w 1096445"/>
              <a:gd name="connsiteY6" fmla="*/ 368275 h 368275"/>
              <a:gd name="connsiteX7" fmla="*/ 912308 w 1096445"/>
              <a:gd name="connsiteY7" fmla="*/ 294620 h 368275"/>
              <a:gd name="connsiteX8" fmla="*/ 184138 w 1096445"/>
              <a:gd name="connsiteY8" fmla="*/ 294620 h 368275"/>
              <a:gd name="connsiteX9" fmla="*/ 184138 w 1096445"/>
              <a:gd name="connsiteY9" fmla="*/ 368275 h 368275"/>
              <a:gd name="connsiteX10" fmla="*/ 0 w 1096445"/>
              <a:gd name="connsiteY10" fmla="*/ 184138 h 368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96445" h="368275">
                <a:moveTo>
                  <a:pt x="1096445" y="184137"/>
                </a:moveTo>
                <a:lnTo>
                  <a:pt x="912307" y="368274"/>
                </a:lnTo>
                <a:lnTo>
                  <a:pt x="912307" y="294619"/>
                </a:lnTo>
                <a:lnTo>
                  <a:pt x="184137" y="294619"/>
                </a:lnTo>
                <a:lnTo>
                  <a:pt x="184137" y="368274"/>
                </a:lnTo>
                <a:lnTo>
                  <a:pt x="0" y="184137"/>
                </a:lnTo>
                <a:lnTo>
                  <a:pt x="184137" y="1"/>
                </a:lnTo>
                <a:lnTo>
                  <a:pt x="184137" y="73656"/>
                </a:lnTo>
                <a:lnTo>
                  <a:pt x="912307" y="73656"/>
                </a:lnTo>
                <a:lnTo>
                  <a:pt x="912307" y="1"/>
                </a:lnTo>
                <a:lnTo>
                  <a:pt x="1096445" y="184137"/>
                </a:lnTo>
                <a:close/>
              </a:path>
            </a:pathLst>
          </a:custGeom>
          <a:scene3d>
            <a:camera prst="orthographicFront"/>
            <a:lightRig rig="flat" dir="t"/>
          </a:scene3d>
          <a:sp3d z="-80000" prstMaterial="plastic">
            <a:bevelT w="50800" h="50800"/>
            <a:bevelB w="25400" h="25400" prst="angle"/>
          </a:sp3d>
        </p:spPr>
        <p:style>
          <a:lnRef idx="0">
            <a:schemeClr val="accent1">
              <a:tint val="60000"/>
              <a:hueOff val="0"/>
              <a:satOff val="0"/>
              <a:lumOff val="0"/>
              <a:alphaOff val="0"/>
            </a:schemeClr>
          </a:lnRef>
          <a:fillRef idx="3">
            <a:schemeClr val="accent1">
              <a:tint val="60000"/>
              <a:hueOff val="0"/>
              <a:satOff val="0"/>
              <a:lumOff val="0"/>
              <a:alphaOff val="0"/>
            </a:schemeClr>
          </a:fillRef>
          <a:effectRef idx="2">
            <a:schemeClr val="accent1">
              <a:tint val="60000"/>
              <a:hueOff val="0"/>
              <a:satOff val="0"/>
              <a:lumOff val="0"/>
              <a:alphaOff val="0"/>
            </a:schemeClr>
          </a:effectRef>
          <a:fontRef idx="minor">
            <a:schemeClr val="lt1"/>
          </a:fontRef>
        </p:style>
        <p:txBody>
          <a:bodyPr spcFirstLastPara="0" vert="horz" wrap="square" lIns="110482" tIns="73656" rIns="110484" bIns="73655" numCol="1" spcCol="1270" anchor="ctr" anchorCtr="0">
            <a:noAutofit/>
          </a:bodyPr>
          <a:lstStyle/>
          <a:p>
            <a:pPr lvl="0" algn="ctr" defTabSz="666750">
              <a:lnSpc>
                <a:spcPct val="90000"/>
              </a:lnSpc>
              <a:spcBef>
                <a:spcPct val="0"/>
              </a:spcBef>
              <a:spcAft>
                <a:spcPct val="35000"/>
              </a:spcAft>
            </a:pPr>
            <a:endParaRPr lang="zh-CN" altLang="en-US" sz="1500" kern="1200"/>
          </a:p>
        </p:txBody>
      </p:sp>
      <p:sp>
        <p:nvSpPr>
          <p:cNvPr id="6" name="任意多边形 5"/>
          <p:cNvSpPr/>
          <p:nvPr/>
        </p:nvSpPr>
        <p:spPr>
          <a:xfrm>
            <a:off x="1547664" y="4135349"/>
            <a:ext cx="2104429" cy="1052214"/>
          </a:xfrm>
          <a:custGeom>
            <a:avLst/>
            <a:gdLst>
              <a:gd name="connsiteX0" fmla="*/ 0 w 2104429"/>
              <a:gd name="connsiteY0" fmla="*/ 105221 h 1052214"/>
              <a:gd name="connsiteX1" fmla="*/ 105221 w 2104429"/>
              <a:gd name="connsiteY1" fmla="*/ 0 h 1052214"/>
              <a:gd name="connsiteX2" fmla="*/ 1999208 w 2104429"/>
              <a:gd name="connsiteY2" fmla="*/ 0 h 1052214"/>
              <a:gd name="connsiteX3" fmla="*/ 2104429 w 2104429"/>
              <a:gd name="connsiteY3" fmla="*/ 105221 h 1052214"/>
              <a:gd name="connsiteX4" fmla="*/ 2104429 w 2104429"/>
              <a:gd name="connsiteY4" fmla="*/ 946993 h 1052214"/>
              <a:gd name="connsiteX5" fmla="*/ 1999208 w 2104429"/>
              <a:gd name="connsiteY5" fmla="*/ 1052214 h 1052214"/>
              <a:gd name="connsiteX6" fmla="*/ 105221 w 2104429"/>
              <a:gd name="connsiteY6" fmla="*/ 1052214 h 1052214"/>
              <a:gd name="connsiteX7" fmla="*/ 0 w 2104429"/>
              <a:gd name="connsiteY7" fmla="*/ 946993 h 1052214"/>
              <a:gd name="connsiteX8" fmla="*/ 0 w 2104429"/>
              <a:gd name="connsiteY8" fmla="*/ 105221 h 105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04429" h="1052214">
                <a:moveTo>
                  <a:pt x="0" y="105221"/>
                </a:moveTo>
                <a:cubicBezTo>
                  <a:pt x="0" y="47109"/>
                  <a:pt x="47109" y="0"/>
                  <a:pt x="105221" y="0"/>
                </a:cubicBezTo>
                <a:lnTo>
                  <a:pt x="1999208" y="0"/>
                </a:lnTo>
                <a:cubicBezTo>
                  <a:pt x="2057320" y="0"/>
                  <a:pt x="2104429" y="47109"/>
                  <a:pt x="2104429" y="105221"/>
                </a:cubicBezTo>
                <a:lnTo>
                  <a:pt x="2104429" y="946993"/>
                </a:lnTo>
                <a:cubicBezTo>
                  <a:pt x="2104429" y="1005105"/>
                  <a:pt x="2057320" y="1052214"/>
                  <a:pt x="1999208" y="1052214"/>
                </a:cubicBezTo>
                <a:lnTo>
                  <a:pt x="105221" y="1052214"/>
                </a:lnTo>
                <a:cubicBezTo>
                  <a:pt x="47109" y="1052214"/>
                  <a:pt x="0" y="1005105"/>
                  <a:pt x="0" y="946993"/>
                </a:cubicBezTo>
                <a:lnTo>
                  <a:pt x="0" y="105221"/>
                </a:lnTo>
                <a:close/>
              </a:path>
            </a:pathLst>
          </a:custGeom>
          <a:scene3d>
            <a:camera prst="orthographicFront"/>
            <a:lightRig rig="flat" dir="t"/>
          </a:scene3d>
          <a:sp3d prstMaterial="plastic">
            <a:bevelT w="120900" h="88900"/>
            <a:bevelB w="88900" h="31750" prst="angle"/>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110828" tIns="110828" rIns="110828" bIns="110828" numCol="1" spcCol="1270" anchor="ctr" anchorCtr="0">
            <a:noAutofit/>
          </a:bodyPr>
          <a:lstStyle/>
          <a:p>
            <a:pPr lvl="0" algn="ctr" defTabSz="933450">
              <a:lnSpc>
                <a:spcPct val="90000"/>
              </a:lnSpc>
              <a:spcBef>
                <a:spcPct val="0"/>
              </a:spcBef>
              <a:spcAft>
                <a:spcPct val="35000"/>
              </a:spcAft>
            </a:pPr>
            <a:r>
              <a:rPr lang="zh-CN" altLang="en-US" sz="2100" kern="1200" dirty="0" smtClean="0"/>
              <a:t>斯通尼的电子理论</a:t>
            </a:r>
            <a:endParaRPr lang="zh-CN" altLang="en-US" sz="2100" kern="1200" dirty="0"/>
          </a:p>
        </p:txBody>
      </p:sp>
      <p:sp>
        <p:nvSpPr>
          <p:cNvPr id="7" name="任意多边形 6"/>
          <p:cNvSpPr/>
          <p:nvPr/>
        </p:nvSpPr>
        <p:spPr>
          <a:xfrm>
            <a:off x="3285158" y="1125923"/>
            <a:ext cx="2104429" cy="1052214"/>
          </a:xfrm>
          <a:custGeom>
            <a:avLst/>
            <a:gdLst>
              <a:gd name="connsiteX0" fmla="*/ 0 w 2104429"/>
              <a:gd name="connsiteY0" fmla="*/ 105221 h 1052214"/>
              <a:gd name="connsiteX1" fmla="*/ 105221 w 2104429"/>
              <a:gd name="connsiteY1" fmla="*/ 0 h 1052214"/>
              <a:gd name="connsiteX2" fmla="*/ 1999208 w 2104429"/>
              <a:gd name="connsiteY2" fmla="*/ 0 h 1052214"/>
              <a:gd name="connsiteX3" fmla="*/ 2104429 w 2104429"/>
              <a:gd name="connsiteY3" fmla="*/ 105221 h 1052214"/>
              <a:gd name="connsiteX4" fmla="*/ 2104429 w 2104429"/>
              <a:gd name="connsiteY4" fmla="*/ 946993 h 1052214"/>
              <a:gd name="connsiteX5" fmla="*/ 1999208 w 2104429"/>
              <a:gd name="connsiteY5" fmla="*/ 1052214 h 1052214"/>
              <a:gd name="connsiteX6" fmla="*/ 105221 w 2104429"/>
              <a:gd name="connsiteY6" fmla="*/ 1052214 h 1052214"/>
              <a:gd name="connsiteX7" fmla="*/ 0 w 2104429"/>
              <a:gd name="connsiteY7" fmla="*/ 946993 h 1052214"/>
              <a:gd name="connsiteX8" fmla="*/ 0 w 2104429"/>
              <a:gd name="connsiteY8" fmla="*/ 105221 h 105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04429" h="1052214">
                <a:moveTo>
                  <a:pt x="0" y="105221"/>
                </a:moveTo>
                <a:cubicBezTo>
                  <a:pt x="0" y="47109"/>
                  <a:pt x="47109" y="0"/>
                  <a:pt x="105221" y="0"/>
                </a:cubicBezTo>
                <a:lnTo>
                  <a:pt x="1999208" y="0"/>
                </a:lnTo>
                <a:cubicBezTo>
                  <a:pt x="2057320" y="0"/>
                  <a:pt x="2104429" y="47109"/>
                  <a:pt x="2104429" y="105221"/>
                </a:cubicBezTo>
                <a:lnTo>
                  <a:pt x="2104429" y="946993"/>
                </a:lnTo>
                <a:cubicBezTo>
                  <a:pt x="2104429" y="1005105"/>
                  <a:pt x="2057320" y="1052214"/>
                  <a:pt x="1999208" y="1052214"/>
                </a:cubicBezTo>
                <a:lnTo>
                  <a:pt x="105221" y="1052214"/>
                </a:lnTo>
                <a:cubicBezTo>
                  <a:pt x="47109" y="1052214"/>
                  <a:pt x="0" y="1005105"/>
                  <a:pt x="0" y="946993"/>
                </a:cubicBezTo>
                <a:lnTo>
                  <a:pt x="0" y="105221"/>
                </a:lnTo>
                <a:close/>
              </a:path>
            </a:pathLst>
          </a:custGeom>
          <a:scene3d>
            <a:camera prst="orthographicFront"/>
            <a:lightRig rig="flat" dir="t"/>
          </a:scene3d>
          <a:sp3d prstMaterial="plastic">
            <a:bevelT w="120900" h="88900"/>
            <a:bevelB w="88900" h="31750" prst="angle"/>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110828" tIns="110828" rIns="110828" bIns="110828" numCol="1" spcCol="1270" anchor="ctr" anchorCtr="0">
            <a:noAutofit/>
          </a:bodyPr>
          <a:lstStyle/>
          <a:p>
            <a:pPr lvl="0" algn="ctr" defTabSz="933450">
              <a:lnSpc>
                <a:spcPct val="90000"/>
              </a:lnSpc>
              <a:spcBef>
                <a:spcPct val="0"/>
              </a:spcBef>
              <a:spcAft>
                <a:spcPct val="35000"/>
              </a:spcAft>
            </a:pPr>
            <a:r>
              <a:rPr lang="zh-CN" altLang="en-US" sz="2100" kern="1200" dirty="0" smtClean="0"/>
              <a:t>电子的发现</a:t>
            </a:r>
            <a:endParaRPr lang="zh-CN" altLang="en-US" sz="2100" kern="1200" dirty="0"/>
          </a:p>
        </p:txBody>
      </p:sp>
      <p:sp>
        <p:nvSpPr>
          <p:cNvPr id="8" name="任意多边形 7"/>
          <p:cNvSpPr/>
          <p:nvPr/>
        </p:nvSpPr>
        <p:spPr>
          <a:xfrm rot="3600000">
            <a:off x="4657896" y="2972606"/>
            <a:ext cx="1096445" cy="368275"/>
          </a:xfrm>
          <a:custGeom>
            <a:avLst/>
            <a:gdLst>
              <a:gd name="connsiteX0" fmla="*/ 0 w 1096445"/>
              <a:gd name="connsiteY0" fmla="*/ 184138 h 368275"/>
              <a:gd name="connsiteX1" fmla="*/ 184138 w 1096445"/>
              <a:gd name="connsiteY1" fmla="*/ 0 h 368275"/>
              <a:gd name="connsiteX2" fmla="*/ 184138 w 1096445"/>
              <a:gd name="connsiteY2" fmla="*/ 73655 h 368275"/>
              <a:gd name="connsiteX3" fmla="*/ 912308 w 1096445"/>
              <a:gd name="connsiteY3" fmla="*/ 73655 h 368275"/>
              <a:gd name="connsiteX4" fmla="*/ 912308 w 1096445"/>
              <a:gd name="connsiteY4" fmla="*/ 0 h 368275"/>
              <a:gd name="connsiteX5" fmla="*/ 1096445 w 1096445"/>
              <a:gd name="connsiteY5" fmla="*/ 184138 h 368275"/>
              <a:gd name="connsiteX6" fmla="*/ 912308 w 1096445"/>
              <a:gd name="connsiteY6" fmla="*/ 368275 h 368275"/>
              <a:gd name="connsiteX7" fmla="*/ 912308 w 1096445"/>
              <a:gd name="connsiteY7" fmla="*/ 294620 h 368275"/>
              <a:gd name="connsiteX8" fmla="*/ 184138 w 1096445"/>
              <a:gd name="connsiteY8" fmla="*/ 294620 h 368275"/>
              <a:gd name="connsiteX9" fmla="*/ 184138 w 1096445"/>
              <a:gd name="connsiteY9" fmla="*/ 368275 h 368275"/>
              <a:gd name="connsiteX10" fmla="*/ 0 w 1096445"/>
              <a:gd name="connsiteY10" fmla="*/ 184138 h 368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96445" h="368275">
                <a:moveTo>
                  <a:pt x="0" y="184138"/>
                </a:moveTo>
                <a:lnTo>
                  <a:pt x="184138" y="0"/>
                </a:lnTo>
                <a:lnTo>
                  <a:pt x="184138" y="73655"/>
                </a:lnTo>
                <a:lnTo>
                  <a:pt x="912308" y="73655"/>
                </a:lnTo>
                <a:lnTo>
                  <a:pt x="912308" y="0"/>
                </a:lnTo>
                <a:lnTo>
                  <a:pt x="1096445" y="184138"/>
                </a:lnTo>
                <a:lnTo>
                  <a:pt x="912308" y="368275"/>
                </a:lnTo>
                <a:lnTo>
                  <a:pt x="912308" y="294620"/>
                </a:lnTo>
                <a:lnTo>
                  <a:pt x="184138" y="294620"/>
                </a:lnTo>
                <a:lnTo>
                  <a:pt x="184138" y="368275"/>
                </a:lnTo>
                <a:lnTo>
                  <a:pt x="0" y="184138"/>
                </a:lnTo>
                <a:close/>
              </a:path>
            </a:pathLst>
          </a:custGeom>
          <a:scene3d>
            <a:camera prst="orthographicFront"/>
            <a:lightRig rig="flat" dir="t"/>
          </a:scene3d>
          <a:sp3d z="-80000" prstMaterial="plastic">
            <a:bevelT w="50800" h="50800"/>
            <a:bevelB w="25400" h="25400" prst="angle"/>
          </a:sp3d>
        </p:spPr>
        <p:style>
          <a:lnRef idx="0">
            <a:schemeClr val="accent1">
              <a:tint val="60000"/>
              <a:hueOff val="0"/>
              <a:satOff val="0"/>
              <a:lumOff val="0"/>
              <a:alphaOff val="0"/>
            </a:schemeClr>
          </a:lnRef>
          <a:fillRef idx="3">
            <a:schemeClr val="accent1">
              <a:tint val="60000"/>
              <a:hueOff val="0"/>
              <a:satOff val="0"/>
              <a:lumOff val="0"/>
              <a:alphaOff val="0"/>
            </a:schemeClr>
          </a:fillRef>
          <a:effectRef idx="2">
            <a:schemeClr val="accent1">
              <a:tint val="60000"/>
              <a:hueOff val="0"/>
              <a:satOff val="0"/>
              <a:lumOff val="0"/>
              <a:alphaOff val="0"/>
            </a:schemeClr>
          </a:effectRef>
          <a:fontRef idx="minor">
            <a:schemeClr val="lt1"/>
          </a:fontRef>
        </p:style>
        <p:txBody>
          <a:bodyPr spcFirstLastPara="0" vert="horz" wrap="square" lIns="110482" tIns="73653" rIns="110482" bIns="73656" numCol="1" spcCol="1270" anchor="ctr" anchorCtr="0">
            <a:noAutofit/>
          </a:bodyPr>
          <a:lstStyle/>
          <a:p>
            <a:pPr lvl="0" algn="ctr" defTabSz="666750">
              <a:lnSpc>
                <a:spcPct val="90000"/>
              </a:lnSpc>
              <a:spcBef>
                <a:spcPct val="0"/>
              </a:spcBef>
              <a:spcAft>
                <a:spcPct val="35000"/>
              </a:spcAft>
            </a:pPr>
            <a:endParaRPr lang="zh-CN" altLang="en-US" sz="1500" kern="1200"/>
          </a:p>
        </p:txBody>
      </p:sp>
      <p:sp>
        <p:nvSpPr>
          <p:cNvPr id="9" name="任意多边形 8"/>
          <p:cNvSpPr/>
          <p:nvPr/>
        </p:nvSpPr>
        <p:spPr>
          <a:xfrm rot="18000000">
            <a:off x="2920403" y="2972606"/>
            <a:ext cx="1096445" cy="368275"/>
          </a:xfrm>
          <a:custGeom>
            <a:avLst/>
            <a:gdLst>
              <a:gd name="connsiteX0" fmla="*/ 0 w 1096445"/>
              <a:gd name="connsiteY0" fmla="*/ 184138 h 368275"/>
              <a:gd name="connsiteX1" fmla="*/ 184138 w 1096445"/>
              <a:gd name="connsiteY1" fmla="*/ 0 h 368275"/>
              <a:gd name="connsiteX2" fmla="*/ 184138 w 1096445"/>
              <a:gd name="connsiteY2" fmla="*/ 73655 h 368275"/>
              <a:gd name="connsiteX3" fmla="*/ 912308 w 1096445"/>
              <a:gd name="connsiteY3" fmla="*/ 73655 h 368275"/>
              <a:gd name="connsiteX4" fmla="*/ 912308 w 1096445"/>
              <a:gd name="connsiteY4" fmla="*/ 0 h 368275"/>
              <a:gd name="connsiteX5" fmla="*/ 1096445 w 1096445"/>
              <a:gd name="connsiteY5" fmla="*/ 184138 h 368275"/>
              <a:gd name="connsiteX6" fmla="*/ 912308 w 1096445"/>
              <a:gd name="connsiteY6" fmla="*/ 368275 h 368275"/>
              <a:gd name="connsiteX7" fmla="*/ 912308 w 1096445"/>
              <a:gd name="connsiteY7" fmla="*/ 294620 h 368275"/>
              <a:gd name="connsiteX8" fmla="*/ 184138 w 1096445"/>
              <a:gd name="connsiteY8" fmla="*/ 294620 h 368275"/>
              <a:gd name="connsiteX9" fmla="*/ 184138 w 1096445"/>
              <a:gd name="connsiteY9" fmla="*/ 368275 h 368275"/>
              <a:gd name="connsiteX10" fmla="*/ 0 w 1096445"/>
              <a:gd name="connsiteY10" fmla="*/ 184138 h 368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96445" h="368275">
                <a:moveTo>
                  <a:pt x="0" y="184138"/>
                </a:moveTo>
                <a:lnTo>
                  <a:pt x="184138" y="0"/>
                </a:lnTo>
                <a:lnTo>
                  <a:pt x="184138" y="73655"/>
                </a:lnTo>
                <a:lnTo>
                  <a:pt x="912308" y="73655"/>
                </a:lnTo>
                <a:lnTo>
                  <a:pt x="912308" y="0"/>
                </a:lnTo>
                <a:lnTo>
                  <a:pt x="1096445" y="184138"/>
                </a:lnTo>
                <a:lnTo>
                  <a:pt x="912308" y="368275"/>
                </a:lnTo>
                <a:lnTo>
                  <a:pt x="912308" y="294620"/>
                </a:lnTo>
                <a:lnTo>
                  <a:pt x="184138" y="294620"/>
                </a:lnTo>
                <a:lnTo>
                  <a:pt x="184138" y="368275"/>
                </a:lnTo>
                <a:lnTo>
                  <a:pt x="0" y="184138"/>
                </a:lnTo>
                <a:close/>
              </a:path>
            </a:pathLst>
          </a:custGeom>
          <a:scene3d>
            <a:camera prst="orthographicFront"/>
            <a:lightRig rig="flat" dir="t"/>
          </a:scene3d>
          <a:sp3d z="-80000" prstMaterial="plastic">
            <a:bevelT w="50800" h="50800"/>
            <a:bevelB w="25400" h="25400" prst="angle"/>
          </a:sp3d>
        </p:spPr>
        <p:style>
          <a:lnRef idx="0">
            <a:schemeClr val="accent1">
              <a:tint val="60000"/>
              <a:hueOff val="0"/>
              <a:satOff val="0"/>
              <a:lumOff val="0"/>
              <a:alphaOff val="0"/>
            </a:schemeClr>
          </a:lnRef>
          <a:fillRef idx="3">
            <a:schemeClr val="accent1">
              <a:tint val="60000"/>
              <a:hueOff val="0"/>
              <a:satOff val="0"/>
              <a:lumOff val="0"/>
              <a:alphaOff val="0"/>
            </a:schemeClr>
          </a:fillRef>
          <a:effectRef idx="2">
            <a:schemeClr val="accent1">
              <a:tint val="60000"/>
              <a:hueOff val="0"/>
              <a:satOff val="0"/>
              <a:lumOff val="0"/>
              <a:alphaOff val="0"/>
            </a:schemeClr>
          </a:effectRef>
          <a:fontRef idx="minor">
            <a:schemeClr val="lt1"/>
          </a:fontRef>
        </p:style>
        <p:txBody>
          <a:bodyPr spcFirstLastPara="0" vert="horz" wrap="square" lIns="110482" tIns="73655" rIns="110482" bIns="73654" numCol="1" spcCol="1270" anchor="ctr" anchorCtr="0">
            <a:noAutofit/>
          </a:bodyPr>
          <a:lstStyle/>
          <a:p>
            <a:pPr lvl="0" algn="ctr" defTabSz="666750">
              <a:lnSpc>
                <a:spcPct val="90000"/>
              </a:lnSpc>
              <a:spcBef>
                <a:spcPct val="0"/>
              </a:spcBef>
              <a:spcAft>
                <a:spcPct val="35000"/>
              </a:spcAft>
            </a:pPr>
            <a:endParaRPr lang="zh-CN" altLang="en-US" sz="1500" kern="1200"/>
          </a:p>
        </p:txBody>
      </p:sp>
    </p:spTree>
    <p:extLst>
      <p:ext uri="{BB962C8B-B14F-4D97-AF65-F5344CB8AC3E}">
        <p14:creationId xmlns:p14="http://schemas.microsoft.com/office/powerpoint/2010/main" val="39535095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任意多边形 6"/>
          <p:cNvSpPr/>
          <p:nvPr/>
        </p:nvSpPr>
        <p:spPr>
          <a:xfrm>
            <a:off x="4226471" y="934867"/>
            <a:ext cx="2104429" cy="1052214"/>
          </a:xfrm>
          <a:custGeom>
            <a:avLst/>
            <a:gdLst>
              <a:gd name="connsiteX0" fmla="*/ 0 w 2104429"/>
              <a:gd name="connsiteY0" fmla="*/ 105221 h 1052214"/>
              <a:gd name="connsiteX1" fmla="*/ 105221 w 2104429"/>
              <a:gd name="connsiteY1" fmla="*/ 0 h 1052214"/>
              <a:gd name="connsiteX2" fmla="*/ 1999208 w 2104429"/>
              <a:gd name="connsiteY2" fmla="*/ 0 h 1052214"/>
              <a:gd name="connsiteX3" fmla="*/ 2104429 w 2104429"/>
              <a:gd name="connsiteY3" fmla="*/ 105221 h 1052214"/>
              <a:gd name="connsiteX4" fmla="*/ 2104429 w 2104429"/>
              <a:gd name="connsiteY4" fmla="*/ 946993 h 1052214"/>
              <a:gd name="connsiteX5" fmla="*/ 1999208 w 2104429"/>
              <a:gd name="connsiteY5" fmla="*/ 1052214 h 1052214"/>
              <a:gd name="connsiteX6" fmla="*/ 105221 w 2104429"/>
              <a:gd name="connsiteY6" fmla="*/ 1052214 h 1052214"/>
              <a:gd name="connsiteX7" fmla="*/ 0 w 2104429"/>
              <a:gd name="connsiteY7" fmla="*/ 946993 h 1052214"/>
              <a:gd name="connsiteX8" fmla="*/ 0 w 2104429"/>
              <a:gd name="connsiteY8" fmla="*/ 105221 h 105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04429" h="1052214">
                <a:moveTo>
                  <a:pt x="0" y="105221"/>
                </a:moveTo>
                <a:cubicBezTo>
                  <a:pt x="0" y="47109"/>
                  <a:pt x="47109" y="0"/>
                  <a:pt x="105221" y="0"/>
                </a:cubicBezTo>
                <a:lnTo>
                  <a:pt x="1999208" y="0"/>
                </a:lnTo>
                <a:cubicBezTo>
                  <a:pt x="2057320" y="0"/>
                  <a:pt x="2104429" y="47109"/>
                  <a:pt x="2104429" y="105221"/>
                </a:cubicBezTo>
                <a:lnTo>
                  <a:pt x="2104429" y="946993"/>
                </a:lnTo>
                <a:cubicBezTo>
                  <a:pt x="2104429" y="1005105"/>
                  <a:pt x="2057320" y="1052214"/>
                  <a:pt x="1999208" y="1052214"/>
                </a:cubicBezTo>
                <a:lnTo>
                  <a:pt x="105221" y="1052214"/>
                </a:lnTo>
                <a:cubicBezTo>
                  <a:pt x="47109" y="1052214"/>
                  <a:pt x="0" y="1005105"/>
                  <a:pt x="0" y="946993"/>
                </a:cubicBezTo>
                <a:lnTo>
                  <a:pt x="0" y="105221"/>
                </a:lnTo>
                <a:close/>
              </a:path>
            </a:pathLst>
          </a:custGeom>
          <a:scene3d>
            <a:camera prst="orthographicFront"/>
            <a:lightRig rig="flat" dir="t"/>
          </a:scene3d>
          <a:sp3d prstMaterial="plastic">
            <a:bevelT w="120900" h="88900"/>
            <a:bevelB w="88900" h="31750" prst="angle"/>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110828" tIns="110828" rIns="110828" bIns="110828" numCol="1" spcCol="1270" anchor="ctr" anchorCtr="0">
            <a:noAutofit/>
          </a:bodyPr>
          <a:lstStyle/>
          <a:p>
            <a:pPr lvl="0" algn="ctr" defTabSz="933450">
              <a:lnSpc>
                <a:spcPct val="90000"/>
              </a:lnSpc>
              <a:spcBef>
                <a:spcPct val="0"/>
              </a:spcBef>
              <a:spcAft>
                <a:spcPct val="35000"/>
              </a:spcAft>
            </a:pPr>
            <a:r>
              <a:rPr lang="zh-CN" altLang="en-US" sz="2100" kern="1200" dirty="0" smtClean="0"/>
              <a:t>电子的发现</a:t>
            </a:r>
            <a:endParaRPr lang="zh-CN" altLang="en-US" sz="2100" kern="1200" dirty="0"/>
          </a:p>
        </p:txBody>
      </p:sp>
      <p:sp>
        <p:nvSpPr>
          <p:cNvPr id="8" name="任意多边形 7"/>
          <p:cNvSpPr/>
          <p:nvPr/>
        </p:nvSpPr>
        <p:spPr>
          <a:xfrm rot="3600000">
            <a:off x="5599209" y="2781550"/>
            <a:ext cx="1096445" cy="368275"/>
          </a:xfrm>
          <a:custGeom>
            <a:avLst/>
            <a:gdLst>
              <a:gd name="connsiteX0" fmla="*/ 0 w 1096445"/>
              <a:gd name="connsiteY0" fmla="*/ 184138 h 368275"/>
              <a:gd name="connsiteX1" fmla="*/ 184138 w 1096445"/>
              <a:gd name="connsiteY1" fmla="*/ 0 h 368275"/>
              <a:gd name="connsiteX2" fmla="*/ 184138 w 1096445"/>
              <a:gd name="connsiteY2" fmla="*/ 73655 h 368275"/>
              <a:gd name="connsiteX3" fmla="*/ 912308 w 1096445"/>
              <a:gd name="connsiteY3" fmla="*/ 73655 h 368275"/>
              <a:gd name="connsiteX4" fmla="*/ 912308 w 1096445"/>
              <a:gd name="connsiteY4" fmla="*/ 0 h 368275"/>
              <a:gd name="connsiteX5" fmla="*/ 1096445 w 1096445"/>
              <a:gd name="connsiteY5" fmla="*/ 184138 h 368275"/>
              <a:gd name="connsiteX6" fmla="*/ 912308 w 1096445"/>
              <a:gd name="connsiteY6" fmla="*/ 368275 h 368275"/>
              <a:gd name="connsiteX7" fmla="*/ 912308 w 1096445"/>
              <a:gd name="connsiteY7" fmla="*/ 294620 h 368275"/>
              <a:gd name="connsiteX8" fmla="*/ 184138 w 1096445"/>
              <a:gd name="connsiteY8" fmla="*/ 294620 h 368275"/>
              <a:gd name="connsiteX9" fmla="*/ 184138 w 1096445"/>
              <a:gd name="connsiteY9" fmla="*/ 368275 h 368275"/>
              <a:gd name="connsiteX10" fmla="*/ 0 w 1096445"/>
              <a:gd name="connsiteY10" fmla="*/ 184138 h 368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96445" h="368275">
                <a:moveTo>
                  <a:pt x="0" y="184138"/>
                </a:moveTo>
                <a:lnTo>
                  <a:pt x="184138" y="0"/>
                </a:lnTo>
                <a:lnTo>
                  <a:pt x="184138" y="73655"/>
                </a:lnTo>
                <a:lnTo>
                  <a:pt x="912308" y="73655"/>
                </a:lnTo>
                <a:lnTo>
                  <a:pt x="912308" y="0"/>
                </a:lnTo>
                <a:lnTo>
                  <a:pt x="1096445" y="184138"/>
                </a:lnTo>
                <a:lnTo>
                  <a:pt x="912308" y="368275"/>
                </a:lnTo>
                <a:lnTo>
                  <a:pt x="912308" y="294620"/>
                </a:lnTo>
                <a:lnTo>
                  <a:pt x="184138" y="294620"/>
                </a:lnTo>
                <a:lnTo>
                  <a:pt x="184138" y="368275"/>
                </a:lnTo>
                <a:lnTo>
                  <a:pt x="0" y="184138"/>
                </a:lnTo>
                <a:close/>
              </a:path>
            </a:pathLst>
          </a:custGeom>
          <a:scene3d>
            <a:camera prst="orthographicFront"/>
            <a:lightRig rig="flat" dir="t"/>
          </a:scene3d>
          <a:sp3d z="-80000" prstMaterial="plastic">
            <a:bevelT w="50800" h="50800"/>
            <a:bevelB w="25400" h="25400" prst="angle"/>
          </a:sp3d>
        </p:spPr>
        <p:style>
          <a:lnRef idx="0">
            <a:schemeClr val="accent1">
              <a:tint val="60000"/>
              <a:hueOff val="0"/>
              <a:satOff val="0"/>
              <a:lumOff val="0"/>
              <a:alphaOff val="0"/>
            </a:schemeClr>
          </a:lnRef>
          <a:fillRef idx="3">
            <a:schemeClr val="accent1">
              <a:tint val="60000"/>
              <a:hueOff val="0"/>
              <a:satOff val="0"/>
              <a:lumOff val="0"/>
              <a:alphaOff val="0"/>
            </a:schemeClr>
          </a:fillRef>
          <a:effectRef idx="2">
            <a:schemeClr val="accent1">
              <a:tint val="60000"/>
              <a:hueOff val="0"/>
              <a:satOff val="0"/>
              <a:lumOff val="0"/>
              <a:alphaOff val="0"/>
            </a:schemeClr>
          </a:effectRef>
          <a:fontRef idx="minor">
            <a:schemeClr val="lt1"/>
          </a:fontRef>
        </p:style>
        <p:txBody>
          <a:bodyPr spcFirstLastPara="0" vert="horz" wrap="square" lIns="110482" tIns="73653" rIns="110482" bIns="73656" numCol="1" spcCol="1270" anchor="ctr" anchorCtr="0">
            <a:noAutofit/>
          </a:bodyPr>
          <a:lstStyle/>
          <a:p>
            <a:pPr lvl="0" algn="ctr" defTabSz="666750">
              <a:lnSpc>
                <a:spcPct val="90000"/>
              </a:lnSpc>
              <a:spcBef>
                <a:spcPct val="0"/>
              </a:spcBef>
              <a:spcAft>
                <a:spcPct val="35000"/>
              </a:spcAft>
            </a:pPr>
            <a:endParaRPr lang="zh-CN" altLang="en-US" sz="1500" kern="1200"/>
          </a:p>
        </p:txBody>
      </p:sp>
      <p:sp>
        <p:nvSpPr>
          <p:cNvPr id="9" name="任意多边形 8"/>
          <p:cNvSpPr/>
          <p:nvPr/>
        </p:nvSpPr>
        <p:spPr>
          <a:xfrm>
            <a:off x="5963964" y="3944293"/>
            <a:ext cx="2104429" cy="1052214"/>
          </a:xfrm>
          <a:custGeom>
            <a:avLst/>
            <a:gdLst>
              <a:gd name="connsiteX0" fmla="*/ 0 w 2104429"/>
              <a:gd name="connsiteY0" fmla="*/ 105221 h 1052214"/>
              <a:gd name="connsiteX1" fmla="*/ 105221 w 2104429"/>
              <a:gd name="connsiteY1" fmla="*/ 0 h 1052214"/>
              <a:gd name="connsiteX2" fmla="*/ 1999208 w 2104429"/>
              <a:gd name="connsiteY2" fmla="*/ 0 h 1052214"/>
              <a:gd name="connsiteX3" fmla="*/ 2104429 w 2104429"/>
              <a:gd name="connsiteY3" fmla="*/ 105221 h 1052214"/>
              <a:gd name="connsiteX4" fmla="*/ 2104429 w 2104429"/>
              <a:gd name="connsiteY4" fmla="*/ 946993 h 1052214"/>
              <a:gd name="connsiteX5" fmla="*/ 1999208 w 2104429"/>
              <a:gd name="connsiteY5" fmla="*/ 1052214 h 1052214"/>
              <a:gd name="connsiteX6" fmla="*/ 105221 w 2104429"/>
              <a:gd name="connsiteY6" fmla="*/ 1052214 h 1052214"/>
              <a:gd name="connsiteX7" fmla="*/ 0 w 2104429"/>
              <a:gd name="connsiteY7" fmla="*/ 946993 h 1052214"/>
              <a:gd name="connsiteX8" fmla="*/ 0 w 2104429"/>
              <a:gd name="connsiteY8" fmla="*/ 105221 h 105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04429" h="1052214">
                <a:moveTo>
                  <a:pt x="0" y="105221"/>
                </a:moveTo>
                <a:cubicBezTo>
                  <a:pt x="0" y="47109"/>
                  <a:pt x="47109" y="0"/>
                  <a:pt x="105221" y="0"/>
                </a:cubicBezTo>
                <a:lnTo>
                  <a:pt x="1999208" y="0"/>
                </a:lnTo>
                <a:cubicBezTo>
                  <a:pt x="2057320" y="0"/>
                  <a:pt x="2104429" y="47109"/>
                  <a:pt x="2104429" y="105221"/>
                </a:cubicBezTo>
                <a:lnTo>
                  <a:pt x="2104429" y="946993"/>
                </a:lnTo>
                <a:cubicBezTo>
                  <a:pt x="2104429" y="1005105"/>
                  <a:pt x="2057320" y="1052214"/>
                  <a:pt x="1999208" y="1052214"/>
                </a:cubicBezTo>
                <a:lnTo>
                  <a:pt x="105221" y="1052214"/>
                </a:lnTo>
                <a:cubicBezTo>
                  <a:pt x="47109" y="1052214"/>
                  <a:pt x="0" y="1005105"/>
                  <a:pt x="0" y="946993"/>
                </a:cubicBezTo>
                <a:lnTo>
                  <a:pt x="0" y="105221"/>
                </a:lnTo>
                <a:close/>
              </a:path>
            </a:pathLst>
          </a:custGeom>
          <a:scene3d>
            <a:camera prst="orthographicFront"/>
            <a:lightRig rig="flat" dir="t"/>
          </a:scene3d>
          <a:sp3d prstMaterial="plastic">
            <a:bevelT w="120900" h="88900"/>
            <a:bevelB w="88900" h="31750" prst="angle"/>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110828" tIns="110828" rIns="110828" bIns="110828" numCol="1" spcCol="1270" anchor="ctr" anchorCtr="0">
            <a:noAutofit/>
          </a:bodyPr>
          <a:lstStyle/>
          <a:p>
            <a:pPr lvl="0" algn="ctr" defTabSz="933450">
              <a:lnSpc>
                <a:spcPct val="90000"/>
              </a:lnSpc>
              <a:spcBef>
                <a:spcPct val="0"/>
              </a:spcBef>
              <a:spcAft>
                <a:spcPct val="35000"/>
              </a:spcAft>
            </a:pPr>
            <a:r>
              <a:rPr lang="zh-CN" altLang="en-US" sz="2100" kern="1200" dirty="0" smtClean="0"/>
              <a:t>阿伏加德罗常数</a:t>
            </a:r>
            <a:endParaRPr lang="en-US" altLang="zh-CN" sz="2100" kern="1200" dirty="0" smtClean="0"/>
          </a:p>
          <a:p>
            <a:pPr lvl="0" algn="ctr" defTabSz="933450">
              <a:lnSpc>
                <a:spcPct val="90000"/>
              </a:lnSpc>
              <a:spcBef>
                <a:spcPct val="0"/>
              </a:spcBef>
              <a:spcAft>
                <a:spcPct val="35000"/>
              </a:spcAft>
            </a:pPr>
            <a:r>
              <a:rPr lang="zh-CN" altLang="en-US" sz="2100" kern="1200" dirty="0" smtClean="0"/>
              <a:t>法拉第常数</a:t>
            </a:r>
            <a:endParaRPr lang="zh-CN" altLang="en-US" sz="2100" kern="1200" dirty="0"/>
          </a:p>
        </p:txBody>
      </p:sp>
      <p:sp>
        <p:nvSpPr>
          <p:cNvPr id="10" name="任意多边形 9"/>
          <p:cNvSpPr/>
          <p:nvPr/>
        </p:nvSpPr>
        <p:spPr>
          <a:xfrm>
            <a:off x="4730463" y="4286262"/>
            <a:ext cx="1096446" cy="368276"/>
          </a:xfrm>
          <a:custGeom>
            <a:avLst/>
            <a:gdLst>
              <a:gd name="connsiteX0" fmla="*/ 0 w 1096445"/>
              <a:gd name="connsiteY0" fmla="*/ 184138 h 368275"/>
              <a:gd name="connsiteX1" fmla="*/ 184138 w 1096445"/>
              <a:gd name="connsiteY1" fmla="*/ 0 h 368275"/>
              <a:gd name="connsiteX2" fmla="*/ 184138 w 1096445"/>
              <a:gd name="connsiteY2" fmla="*/ 73655 h 368275"/>
              <a:gd name="connsiteX3" fmla="*/ 912308 w 1096445"/>
              <a:gd name="connsiteY3" fmla="*/ 73655 h 368275"/>
              <a:gd name="connsiteX4" fmla="*/ 912308 w 1096445"/>
              <a:gd name="connsiteY4" fmla="*/ 0 h 368275"/>
              <a:gd name="connsiteX5" fmla="*/ 1096445 w 1096445"/>
              <a:gd name="connsiteY5" fmla="*/ 184138 h 368275"/>
              <a:gd name="connsiteX6" fmla="*/ 912308 w 1096445"/>
              <a:gd name="connsiteY6" fmla="*/ 368275 h 368275"/>
              <a:gd name="connsiteX7" fmla="*/ 912308 w 1096445"/>
              <a:gd name="connsiteY7" fmla="*/ 294620 h 368275"/>
              <a:gd name="connsiteX8" fmla="*/ 184138 w 1096445"/>
              <a:gd name="connsiteY8" fmla="*/ 294620 h 368275"/>
              <a:gd name="connsiteX9" fmla="*/ 184138 w 1096445"/>
              <a:gd name="connsiteY9" fmla="*/ 368275 h 368275"/>
              <a:gd name="connsiteX10" fmla="*/ 0 w 1096445"/>
              <a:gd name="connsiteY10" fmla="*/ 184138 h 368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96445" h="368275">
                <a:moveTo>
                  <a:pt x="1096445" y="184137"/>
                </a:moveTo>
                <a:lnTo>
                  <a:pt x="912307" y="368274"/>
                </a:lnTo>
                <a:lnTo>
                  <a:pt x="912307" y="294619"/>
                </a:lnTo>
                <a:lnTo>
                  <a:pt x="184137" y="294619"/>
                </a:lnTo>
                <a:lnTo>
                  <a:pt x="184137" y="368274"/>
                </a:lnTo>
                <a:lnTo>
                  <a:pt x="0" y="184137"/>
                </a:lnTo>
                <a:lnTo>
                  <a:pt x="184137" y="1"/>
                </a:lnTo>
                <a:lnTo>
                  <a:pt x="184137" y="73656"/>
                </a:lnTo>
                <a:lnTo>
                  <a:pt x="912307" y="73656"/>
                </a:lnTo>
                <a:lnTo>
                  <a:pt x="912307" y="1"/>
                </a:lnTo>
                <a:lnTo>
                  <a:pt x="1096445" y="184137"/>
                </a:lnTo>
                <a:close/>
              </a:path>
            </a:pathLst>
          </a:custGeom>
          <a:scene3d>
            <a:camera prst="orthographicFront"/>
            <a:lightRig rig="flat" dir="t"/>
          </a:scene3d>
          <a:sp3d z="-80000" prstMaterial="plastic">
            <a:bevelT w="50800" h="50800"/>
            <a:bevelB w="25400" h="25400" prst="angle"/>
          </a:sp3d>
        </p:spPr>
        <p:style>
          <a:lnRef idx="0">
            <a:schemeClr val="accent1">
              <a:tint val="60000"/>
              <a:hueOff val="0"/>
              <a:satOff val="0"/>
              <a:lumOff val="0"/>
              <a:alphaOff val="0"/>
            </a:schemeClr>
          </a:lnRef>
          <a:fillRef idx="3">
            <a:schemeClr val="accent1">
              <a:tint val="60000"/>
              <a:hueOff val="0"/>
              <a:satOff val="0"/>
              <a:lumOff val="0"/>
              <a:alphaOff val="0"/>
            </a:schemeClr>
          </a:fillRef>
          <a:effectRef idx="2">
            <a:schemeClr val="accent1">
              <a:tint val="60000"/>
              <a:hueOff val="0"/>
              <a:satOff val="0"/>
              <a:lumOff val="0"/>
              <a:alphaOff val="0"/>
            </a:schemeClr>
          </a:effectRef>
          <a:fontRef idx="minor">
            <a:schemeClr val="lt1"/>
          </a:fontRef>
        </p:style>
        <p:txBody>
          <a:bodyPr spcFirstLastPara="0" vert="horz" wrap="square" lIns="110482" tIns="73656" rIns="110484" bIns="73655" numCol="1" spcCol="1270" anchor="ctr" anchorCtr="0">
            <a:noAutofit/>
          </a:bodyPr>
          <a:lstStyle/>
          <a:p>
            <a:pPr lvl="0" algn="ctr" defTabSz="666750">
              <a:lnSpc>
                <a:spcPct val="90000"/>
              </a:lnSpc>
              <a:spcBef>
                <a:spcPct val="0"/>
              </a:spcBef>
              <a:spcAft>
                <a:spcPct val="35000"/>
              </a:spcAft>
            </a:pPr>
            <a:endParaRPr lang="zh-CN" altLang="en-US" sz="1500" kern="1200"/>
          </a:p>
        </p:txBody>
      </p:sp>
      <p:sp>
        <p:nvSpPr>
          <p:cNvPr id="11" name="任意多边形 10"/>
          <p:cNvSpPr/>
          <p:nvPr/>
        </p:nvSpPr>
        <p:spPr>
          <a:xfrm>
            <a:off x="2488977" y="3944293"/>
            <a:ext cx="2104429" cy="1052214"/>
          </a:xfrm>
          <a:custGeom>
            <a:avLst/>
            <a:gdLst>
              <a:gd name="connsiteX0" fmla="*/ 0 w 2104429"/>
              <a:gd name="connsiteY0" fmla="*/ 105221 h 1052214"/>
              <a:gd name="connsiteX1" fmla="*/ 105221 w 2104429"/>
              <a:gd name="connsiteY1" fmla="*/ 0 h 1052214"/>
              <a:gd name="connsiteX2" fmla="*/ 1999208 w 2104429"/>
              <a:gd name="connsiteY2" fmla="*/ 0 h 1052214"/>
              <a:gd name="connsiteX3" fmla="*/ 2104429 w 2104429"/>
              <a:gd name="connsiteY3" fmla="*/ 105221 h 1052214"/>
              <a:gd name="connsiteX4" fmla="*/ 2104429 w 2104429"/>
              <a:gd name="connsiteY4" fmla="*/ 946993 h 1052214"/>
              <a:gd name="connsiteX5" fmla="*/ 1999208 w 2104429"/>
              <a:gd name="connsiteY5" fmla="*/ 1052214 h 1052214"/>
              <a:gd name="connsiteX6" fmla="*/ 105221 w 2104429"/>
              <a:gd name="connsiteY6" fmla="*/ 1052214 h 1052214"/>
              <a:gd name="connsiteX7" fmla="*/ 0 w 2104429"/>
              <a:gd name="connsiteY7" fmla="*/ 946993 h 1052214"/>
              <a:gd name="connsiteX8" fmla="*/ 0 w 2104429"/>
              <a:gd name="connsiteY8" fmla="*/ 105221 h 105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04429" h="1052214">
                <a:moveTo>
                  <a:pt x="0" y="105221"/>
                </a:moveTo>
                <a:cubicBezTo>
                  <a:pt x="0" y="47109"/>
                  <a:pt x="47109" y="0"/>
                  <a:pt x="105221" y="0"/>
                </a:cubicBezTo>
                <a:lnTo>
                  <a:pt x="1999208" y="0"/>
                </a:lnTo>
                <a:cubicBezTo>
                  <a:pt x="2057320" y="0"/>
                  <a:pt x="2104429" y="47109"/>
                  <a:pt x="2104429" y="105221"/>
                </a:cubicBezTo>
                <a:lnTo>
                  <a:pt x="2104429" y="946993"/>
                </a:lnTo>
                <a:cubicBezTo>
                  <a:pt x="2104429" y="1005105"/>
                  <a:pt x="2057320" y="1052214"/>
                  <a:pt x="1999208" y="1052214"/>
                </a:cubicBezTo>
                <a:lnTo>
                  <a:pt x="105221" y="1052214"/>
                </a:lnTo>
                <a:cubicBezTo>
                  <a:pt x="47109" y="1052214"/>
                  <a:pt x="0" y="1005105"/>
                  <a:pt x="0" y="946993"/>
                </a:cubicBezTo>
                <a:lnTo>
                  <a:pt x="0" y="105221"/>
                </a:lnTo>
                <a:close/>
              </a:path>
            </a:pathLst>
          </a:custGeom>
          <a:scene3d>
            <a:camera prst="orthographicFront"/>
            <a:lightRig rig="flat" dir="t"/>
          </a:scene3d>
          <a:sp3d prstMaterial="plastic">
            <a:bevelT w="120900" h="88900"/>
            <a:bevelB w="88900" h="31750" prst="angle"/>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110828" tIns="110828" rIns="110828" bIns="110828" numCol="1" spcCol="1270" anchor="ctr" anchorCtr="0">
            <a:noAutofit/>
          </a:bodyPr>
          <a:lstStyle/>
          <a:p>
            <a:pPr lvl="0" algn="ctr" defTabSz="933450">
              <a:lnSpc>
                <a:spcPct val="90000"/>
              </a:lnSpc>
              <a:spcBef>
                <a:spcPct val="0"/>
              </a:spcBef>
              <a:spcAft>
                <a:spcPct val="35000"/>
              </a:spcAft>
            </a:pPr>
            <a:r>
              <a:rPr lang="zh-CN" altLang="en-US" sz="2100" kern="1200" dirty="0" smtClean="0"/>
              <a:t>斯通尼的电子理论</a:t>
            </a:r>
            <a:endParaRPr lang="zh-CN" altLang="en-US" sz="2100" kern="1200" dirty="0"/>
          </a:p>
        </p:txBody>
      </p:sp>
      <p:sp>
        <p:nvSpPr>
          <p:cNvPr id="12" name="任意多边形 11"/>
          <p:cNvSpPr/>
          <p:nvPr/>
        </p:nvSpPr>
        <p:spPr>
          <a:xfrm rot="18000000">
            <a:off x="3861716" y="2781550"/>
            <a:ext cx="1096445" cy="368275"/>
          </a:xfrm>
          <a:custGeom>
            <a:avLst/>
            <a:gdLst>
              <a:gd name="connsiteX0" fmla="*/ 0 w 1096445"/>
              <a:gd name="connsiteY0" fmla="*/ 184138 h 368275"/>
              <a:gd name="connsiteX1" fmla="*/ 184138 w 1096445"/>
              <a:gd name="connsiteY1" fmla="*/ 0 h 368275"/>
              <a:gd name="connsiteX2" fmla="*/ 184138 w 1096445"/>
              <a:gd name="connsiteY2" fmla="*/ 73655 h 368275"/>
              <a:gd name="connsiteX3" fmla="*/ 912308 w 1096445"/>
              <a:gd name="connsiteY3" fmla="*/ 73655 h 368275"/>
              <a:gd name="connsiteX4" fmla="*/ 912308 w 1096445"/>
              <a:gd name="connsiteY4" fmla="*/ 0 h 368275"/>
              <a:gd name="connsiteX5" fmla="*/ 1096445 w 1096445"/>
              <a:gd name="connsiteY5" fmla="*/ 184138 h 368275"/>
              <a:gd name="connsiteX6" fmla="*/ 912308 w 1096445"/>
              <a:gd name="connsiteY6" fmla="*/ 368275 h 368275"/>
              <a:gd name="connsiteX7" fmla="*/ 912308 w 1096445"/>
              <a:gd name="connsiteY7" fmla="*/ 294620 h 368275"/>
              <a:gd name="connsiteX8" fmla="*/ 184138 w 1096445"/>
              <a:gd name="connsiteY8" fmla="*/ 294620 h 368275"/>
              <a:gd name="connsiteX9" fmla="*/ 184138 w 1096445"/>
              <a:gd name="connsiteY9" fmla="*/ 368275 h 368275"/>
              <a:gd name="connsiteX10" fmla="*/ 0 w 1096445"/>
              <a:gd name="connsiteY10" fmla="*/ 184138 h 368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96445" h="368275">
                <a:moveTo>
                  <a:pt x="0" y="184138"/>
                </a:moveTo>
                <a:lnTo>
                  <a:pt x="184138" y="0"/>
                </a:lnTo>
                <a:lnTo>
                  <a:pt x="184138" y="73655"/>
                </a:lnTo>
                <a:lnTo>
                  <a:pt x="912308" y="73655"/>
                </a:lnTo>
                <a:lnTo>
                  <a:pt x="912308" y="0"/>
                </a:lnTo>
                <a:lnTo>
                  <a:pt x="1096445" y="184138"/>
                </a:lnTo>
                <a:lnTo>
                  <a:pt x="912308" y="368275"/>
                </a:lnTo>
                <a:lnTo>
                  <a:pt x="912308" y="294620"/>
                </a:lnTo>
                <a:lnTo>
                  <a:pt x="184138" y="294620"/>
                </a:lnTo>
                <a:lnTo>
                  <a:pt x="184138" y="368275"/>
                </a:lnTo>
                <a:lnTo>
                  <a:pt x="0" y="184138"/>
                </a:lnTo>
                <a:close/>
              </a:path>
            </a:pathLst>
          </a:custGeom>
          <a:scene3d>
            <a:camera prst="orthographicFront"/>
            <a:lightRig rig="flat" dir="t"/>
          </a:scene3d>
          <a:sp3d z="-80000" prstMaterial="plastic">
            <a:bevelT w="50800" h="50800"/>
            <a:bevelB w="25400" h="25400" prst="angle"/>
          </a:sp3d>
        </p:spPr>
        <p:style>
          <a:lnRef idx="0">
            <a:schemeClr val="accent1">
              <a:tint val="60000"/>
              <a:hueOff val="0"/>
              <a:satOff val="0"/>
              <a:lumOff val="0"/>
              <a:alphaOff val="0"/>
            </a:schemeClr>
          </a:lnRef>
          <a:fillRef idx="3">
            <a:schemeClr val="accent1">
              <a:tint val="60000"/>
              <a:hueOff val="0"/>
              <a:satOff val="0"/>
              <a:lumOff val="0"/>
              <a:alphaOff val="0"/>
            </a:schemeClr>
          </a:fillRef>
          <a:effectRef idx="2">
            <a:schemeClr val="accent1">
              <a:tint val="60000"/>
              <a:hueOff val="0"/>
              <a:satOff val="0"/>
              <a:lumOff val="0"/>
              <a:alphaOff val="0"/>
            </a:schemeClr>
          </a:effectRef>
          <a:fontRef idx="minor">
            <a:schemeClr val="lt1"/>
          </a:fontRef>
        </p:style>
        <p:txBody>
          <a:bodyPr spcFirstLastPara="0" vert="horz" wrap="square" lIns="110482" tIns="73655" rIns="110482" bIns="73654" numCol="1" spcCol="1270" anchor="ctr" anchorCtr="0">
            <a:noAutofit/>
          </a:bodyPr>
          <a:lstStyle/>
          <a:p>
            <a:pPr lvl="0" algn="ctr" defTabSz="666750">
              <a:lnSpc>
                <a:spcPct val="90000"/>
              </a:lnSpc>
              <a:spcBef>
                <a:spcPct val="0"/>
              </a:spcBef>
              <a:spcAft>
                <a:spcPct val="35000"/>
              </a:spcAft>
            </a:pPr>
            <a:endParaRPr lang="zh-CN" altLang="en-US" sz="1500" kern="1200"/>
          </a:p>
        </p:txBody>
      </p:sp>
      <p:sp>
        <p:nvSpPr>
          <p:cNvPr id="5" name="矩形 4"/>
          <p:cNvSpPr/>
          <p:nvPr/>
        </p:nvSpPr>
        <p:spPr>
          <a:xfrm>
            <a:off x="611560" y="4966136"/>
            <a:ext cx="8352928" cy="1631216"/>
          </a:xfrm>
          <a:prstGeom prst="rect">
            <a:avLst/>
          </a:prstGeom>
        </p:spPr>
        <p:txBody>
          <a:bodyPr wrap="square">
            <a:spAutoFit/>
          </a:bodyPr>
          <a:lstStyle/>
          <a:p>
            <a:pPr algn="just" eaLnBrk="1" fontAlgn="auto" hangingPunct="1">
              <a:spcAft>
                <a:spcPts val="0"/>
              </a:spcAft>
              <a:defRPr/>
            </a:pPr>
            <a:r>
              <a:rPr kumimoji="0" lang="zh-CN" altLang="en-US" sz="2800" b="1" dirty="0">
                <a:solidFill>
                  <a:schemeClr val="tx1">
                    <a:lumMod val="75000"/>
                    <a:lumOff val="25000"/>
                  </a:schemeClr>
                </a:solidFill>
                <a:latin typeface="Arial Unicode MS" panose="020B0604020202020204" pitchFamily="34" charset="-122"/>
                <a:ea typeface="楷体_GB2312" pitchFamily="49" charset="-122"/>
              </a:rPr>
              <a:t> </a:t>
            </a:r>
            <a:r>
              <a:rPr kumimoji="0" lang="en-US" altLang="zh-CN" b="1" dirty="0">
                <a:solidFill>
                  <a:schemeClr val="tx1">
                    <a:lumMod val="75000"/>
                    <a:lumOff val="25000"/>
                  </a:schemeClr>
                </a:solidFill>
                <a:latin typeface="Times New Roman" panose="02020603050405020304" pitchFamily="18" charset="0"/>
                <a:ea typeface="楷体_GB2312" pitchFamily="49" charset="-122"/>
              </a:rPr>
              <a:t>1811</a:t>
            </a:r>
            <a:r>
              <a:rPr kumimoji="0" lang="zh-CN" altLang="en-US" b="1" dirty="0">
                <a:solidFill>
                  <a:schemeClr val="tx1">
                    <a:lumMod val="75000"/>
                    <a:lumOff val="25000"/>
                  </a:schemeClr>
                </a:solidFill>
                <a:latin typeface="Times New Roman" panose="02020603050405020304" pitchFamily="18" charset="0"/>
                <a:ea typeface="楷体_GB2312" pitchFamily="49" charset="-122"/>
              </a:rPr>
              <a:t>年阿伏伽德罗（</a:t>
            </a:r>
            <a:r>
              <a:rPr kumimoji="0" lang="en-US" altLang="zh-CN" b="1" dirty="0" err="1">
                <a:solidFill>
                  <a:schemeClr val="tx1">
                    <a:lumMod val="75000"/>
                    <a:lumOff val="25000"/>
                  </a:schemeClr>
                </a:solidFill>
                <a:latin typeface="Times New Roman" panose="02020603050405020304" pitchFamily="18" charset="0"/>
                <a:ea typeface="楷体_GB2312" pitchFamily="49" charset="-122"/>
              </a:rPr>
              <a:t>A.Avogadro</a:t>
            </a:r>
            <a:r>
              <a:rPr kumimoji="0" lang="en-US" altLang="zh-CN" b="1" dirty="0">
                <a:solidFill>
                  <a:schemeClr val="tx1">
                    <a:lumMod val="75000"/>
                    <a:lumOff val="25000"/>
                  </a:schemeClr>
                </a:solidFill>
                <a:latin typeface="Times New Roman" panose="02020603050405020304" pitchFamily="18" charset="0"/>
                <a:ea typeface="楷体_GB2312" pitchFamily="49" charset="-122"/>
              </a:rPr>
              <a:t> 1776～1856）</a:t>
            </a:r>
            <a:r>
              <a:rPr kumimoji="0" lang="zh-CN" altLang="en-US" b="1" dirty="0">
                <a:solidFill>
                  <a:schemeClr val="tx1">
                    <a:lumMod val="75000"/>
                    <a:lumOff val="25000"/>
                  </a:schemeClr>
                </a:solidFill>
                <a:latin typeface="Times New Roman" panose="02020603050405020304" pitchFamily="18" charset="0"/>
                <a:ea typeface="楷体_GB2312" pitchFamily="49" charset="-122"/>
              </a:rPr>
              <a:t>一摩尔任何原子的数目都为Ｎ</a:t>
            </a:r>
            <a:r>
              <a:rPr kumimoji="0" lang="zh-CN" altLang="en-US" b="1" baseline="-30000" dirty="0">
                <a:solidFill>
                  <a:schemeClr val="tx1">
                    <a:lumMod val="75000"/>
                    <a:lumOff val="25000"/>
                  </a:schemeClr>
                </a:solidFill>
                <a:latin typeface="Times New Roman" panose="02020603050405020304" pitchFamily="18" charset="0"/>
                <a:ea typeface="楷体_GB2312" pitchFamily="49" charset="-122"/>
              </a:rPr>
              <a:t>0 </a:t>
            </a:r>
            <a:r>
              <a:rPr kumimoji="0" lang="zh-CN" altLang="en-US" b="1" dirty="0">
                <a:solidFill>
                  <a:schemeClr val="tx1">
                    <a:lumMod val="75000"/>
                    <a:lumOff val="25000"/>
                  </a:schemeClr>
                </a:solidFill>
                <a:latin typeface="Times New Roman" panose="02020603050405020304" pitchFamily="18" charset="0"/>
                <a:ea typeface="楷体_GB2312" pitchFamily="49" charset="-122"/>
              </a:rPr>
              <a:t>——</a:t>
            </a:r>
            <a:r>
              <a:rPr kumimoji="0" lang="zh-CN" altLang="en-US" b="1" baseline="-30000" dirty="0">
                <a:solidFill>
                  <a:schemeClr val="tx1">
                    <a:lumMod val="75000"/>
                    <a:lumOff val="25000"/>
                  </a:schemeClr>
                </a:solidFill>
                <a:latin typeface="Times New Roman" panose="02020603050405020304" pitchFamily="18" charset="0"/>
                <a:ea typeface="楷体_GB2312" pitchFamily="49" charset="-122"/>
              </a:rPr>
              <a:t> </a:t>
            </a:r>
            <a:r>
              <a:rPr kumimoji="0" lang="zh-CN" altLang="en-US" b="1" dirty="0">
                <a:solidFill>
                  <a:schemeClr val="folHlink"/>
                </a:solidFill>
                <a:latin typeface="Times New Roman" panose="02020603050405020304" pitchFamily="18" charset="0"/>
                <a:ea typeface="楷体_GB2312" pitchFamily="49" charset="-122"/>
              </a:rPr>
              <a:t>阿伏伽德罗常数</a:t>
            </a:r>
            <a:r>
              <a:rPr kumimoji="0" lang="zh-CN" altLang="en-US" b="1" dirty="0">
                <a:solidFill>
                  <a:schemeClr val="tx1">
                    <a:lumMod val="75000"/>
                    <a:lumOff val="25000"/>
                  </a:schemeClr>
                </a:solidFill>
                <a:latin typeface="Times New Roman" panose="02020603050405020304" pitchFamily="18" charset="0"/>
                <a:ea typeface="楷体_GB2312" pitchFamily="49" charset="-122"/>
              </a:rPr>
              <a:t>。</a:t>
            </a:r>
          </a:p>
          <a:p>
            <a:pPr algn="just" eaLnBrk="1" fontAlgn="auto" hangingPunct="1">
              <a:spcAft>
                <a:spcPts val="0"/>
              </a:spcAft>
              <a:defRPr/>
            </a:pPr>
            <a:r>
              <a:rPr kumimoji="0" lang="zh-CN" altLang="en-US" b="1" dirty="0" smtClean="0">
                <a:solidFill>
                  <a:schemeClr val="tx1">
                    <a:lumMod val="75000"/>
                    <a:lumOff val="25000"/>
                  </a:schemeClr>
                </a:solidFill>
                <a:latin typeface="Times New Roman" panose="02020603050405020304" pitchFamily="18" charset="0"/>
                <a:ea typeface="楷体_GB2312" pitchFamily="49" charset="-122"/>
              </a:rPr>
              <a:t>1833年</a:t>
            </a:r>
            <a:r>
              <a:rPr kumimoji="0" lang="zh-CN" altLang="en-US" b="1" dirty="0">
                <a:solidFill>
                  <a:schemeClr val="tx1">
                    <a:lumMod val="75000"/>
                    <a:lumOff val="25000"/>
                  </a:schemeClr>
                </a:solidFill>
                <a:latin typeface="Times New Roman" panose="02020603050405020304" pitchFamily="18" charset="0"/>
                <a:ea typeface="楷体_GB2312" pitchFamily="49" charset="-122"/>
              </a:rPr>
              <a:t>法拉第（</a:t>
            </a:r>
            <a:r>
              <a:rPr kumimoji="0" lang="en-US" altLang="zh-CN" b="1" dirty="0" err="1">
                <a:solidFill>
                  <a:schemeClr val="tx1">
                    <a:lumMod val="75000"/>
                    <a:lumOff val="25000"/>
                  </a:schemeClr>
                </a:solidFill>
                <a:latin typeface="Times New Roman" panose="02020603050405020304" pitchFamily="18" charset="0"/>
                <a:ea typeface="楷体_GB2312" pitchFamily="49" charset="-122"/>
              </a:rPr>
              <a:t>M.Faraday</a:t>
            </a:r>
            <a:r>
              <a:rPr kumimoji="0" lang="en-US" altLang="zh-CN" b="1" dirty="0">
                <a:solidFill>
                  <a:schemeClr val="tx1">
                    <a:lumMod val="75000"/>
                    <a:lumOff val="25000"/>
                  </a:schemeClr>
                </a:solidFill>
                <a:latin typeface="Times New Roman" panose="02020603050405020304" pitchFamily="18" charset="0"/>
                <a:ea typeface="楷体_GB2312" pitchFamily="49" charset="-122"/>
              </a:rPr>
              <a:t> 1791～1867）</a:t>
            </a:r>
            <a:r>
              <a:rPr kumimoji="0" lang="zh-CN" altLang="en-US" b="1" dirty="0">
                <a:solidFill>
                  <a:schemeClr val="tx1">
                    <a:lumMod val="75000"/>
                    <a:lumOff val="25000"/>
                  </a:schemeClr>
                </a:solidFill>
                <a:latin typeface="Times New Roman" panose="02020603050405020304" pitchFamily="18" charset="0"/>
                <a:ea typeface="楷体_GB2312" pitchFamily="49" charset="-122"/>
              </a:rPr>
              <a:t>提出电解定律：一摩尔任何原子的单价离子永远带相同的电量</a:t>
            </a:r>
            <a:r>
              <a:rPr kumimoji="0" lang="en-US" altLang="zh-CN" b="1" dirty="0">
                <a:solidFill>
                  <a:schemeClr val="tx1">
                    <a:lumMod val="75000"/>
                    <a:lumOff val="25000"/>
                  </a:schemeClr>
                </a:solidFill>
                <a:latin typeface="Times New Roman" panose="02020603050405020304" pitchFamily="18" charset="0"/>
                <a:ea typeface="楷体_GB2312" pitchFamily="49" charset="-122"/>
              </a:rPr>
              <a:t>F</a:t>
            </a:r>
            <a:r>
              <a:rPr kumimoji="0" lang="zh-CN" altLang="en-US" b="1" dirty="0">
                <a:solidFill>
                  <a:schemeClr val="tx1">
                    <a:lumMod val="75000"/>
                    <a:lumOff val="25000"/>
                  </a:schemeClr>
                </a:solidFill>
                <a:latin typeface="Times New Roman" panose="02020603050405020304" pitchFamily="18" charset="0"/>
                <a:ea typeface="楷体_GB2312" pitchFamily="49" charset="-122"/>
              </a:rPr>
              <a:t>——</a:t>
            </a:r>
            <a:r>
              <a:rPr kumimoji="0" lang="zh-CN" altLang="en-US" b="1" dirty="0">
                <a:solidFill>
                  <a:schemeClr val="folHlink"/>
                </a:solidFill>
                <a:latin typeface="Times New Roman" panose="02020603050405020304" pitchFamily="18" charset="0"/>
                <a:ea typeface="楷体_GB2312" pitchFamily="49" charset="-122"/>
              </a:rPr>
              <a:t>法拉第常数</a:t>
            </a:r>
            <a:r>
              <a:rPr kumimoji="0" lang="en-US" altLang="zh-CN" b="1" dirty="0">
                <a:solidFill>
                  <a:schemeClr val="tx1">
                    <a:lumMod val="75000"/>
                    <a:lumOff val="25000"/>
                  </a:schemeClr>
                </a:solidFill>
                <a:latin typeface="Times New Roman" panose="02020603050405020304" pitchFamily="18" charset="0"/>
                <a:ea typeface="楷体_GB2312" pitchFamily="49" charset="-122"/>
              </a:rPr>
              <a:t>。</a:t>
            </a:r>
            <a:endParaRPr lang="zh-CN" altLang="en-US" dirty="0"/>
          </a:p>
        </p:txBody>
      </p:sp>
      <p:sp>
        <p:nvSpPr>
          <p:cNvPr id="3" name="Rectangle 3"/>
          <p:cNvSpPr txBox="1">
            <a:spLocks noChangeArrowheads="1"/>
          </p:cNvSpPr>
          <p:nvPr/>
        </p:nvSpPr>
        <p:spPr>
          <a:xfrm>
            <a:off x="323528" y="2121349"/>
            <a:ext cx="7931150" cy="2351511"/>
          </a:xfrm>
          <a:prstGeom prst="rect">
            <a:avLst/>
          </a:prstGeom>
        </p:spPr>
        <p:txBody>
          <a:bodyPr rtlCol="0">
            <a:normAutofit/>
          </a:bodyPr>
          <a:lstStyle>
            <a:lvl1pPr marL="342900" indent="-342900" algn="l" defTabSz="457200" rtl="0" fontAlgn="base">
              <a:spcBef>
                <a:spcPts val="1000"/>
              </a:spcBef>
              <a:spcAft>
                <a:spcPct val="0"/>
              </a:spcAft>
              <a:buClr>
                <a:schemeClr val="accent1"/>
              </a:buClr>
              <a:buFont typeface="Wingdings 3" panose="05040102010807070707" pitchFamily="18" charset="2"/>
              <a:buChar char=""/>
              <a:defRPr kern="1200">
                <a:solidFill>
                  <a:srgbClr val="404040"/>
                </a:solidFill>
                <a:latin typeface="+mn-lt"/>
                <a:ea typeface="+mn-ea"/>
                <a:cs typeface="+mn-cs"/>
              </a:defRPr>
            </a:lvl1pPr>
            <a:lvl2pPr marL="742950" indent="-285750" algn="l" defTabSz="457200" rtl="0" fontAlgn="base">
              <a:spcBef>
                <a:spcPts val="1000"/>
              </a:spcBef>
              <a:spcAft>
                <a:spcPct val="0"/>
              </a:spcAft>
              <a:buClr>
                <a:schemeClr val="accent1"/>
              </a:buClr>
              <a:buFont typeface="Wingdings 3" panose="05040102010807070707" pitchFamily="18" charset="2"/>
              <a:buChar char=""/>
              <a:defRPr sz="1600" kern="1200">
                <a:solidFill>
                  <a:srgbClr val="404040"/>
                </a:solidFill>
                <a:latin typeface="+mn-lt"/>
                <a:ea typeface="+mn-ea"/>
                <a:cs typeface="+mn-cs"/>
              </a:defRPr>
            </a:lvl2pPr>
            <a:lvl3pPr marL="1143000" indent="-228600" algn="l" defTabSz="457200" rtl="0" fontAlgn="base">
              <a:spcBef>
                <a:spcPts val="1000"/>
              </a:spcBef>
              <a:spcAft>
                <a:spcPct val="0"/>
              </a:spcAft>
              <a:buClr>
                <a:schemeClr val="accent1"/>
              </a:buClr>
              <a:buFont typeface="Wingdings 3" panose="05040102010807070707" pitchFamily="18" charset="2"/>
              <a:buChar char=""/>
              <a:defRPr sz="1400" kern="1200">
                <a:solidFill>
                  <a:srgbClr val="404040"/>
                </a:solidFill>
                <a:latin typeface="+mn-lt"/>
                <a:ea typeface="+mn-ea"/>
                <a:cs typeface="+mn-cs"/>
              </a:defRPr>
            </a:lvl3pPr>
            <a:lvl4pPr marL="1600200" indent="-228600" algn="l" defTabSz="457200" rtl="0" fontAlgn="base">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mn-ea"/>
                <a:cs typeface="+mn-cs"/>
              </a:defRPr>
            </a:lvl4pPr>
            <a:lvl5pPr marL="2057400" indent="-228600" algn="l" defTabSz="457200" rtl="0" fontAlgn="base">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algn="just" eaLnBrk="1" fontAlgn="auto" hangingPunct="1">
              <a:spcBef>
                <a:spcPct val="0"/>
              </a:spcBef>
              <a:spcAft>
                <a:spcPts val="0"/>
              </a:spcAft>
              <a:buClrTx/>
              <a:buFontTx/>
              <a:buNone/>
              <a:defRPr/>
            </a:pPr>
            <a:r>
              <a:rPr kumimoji="0" lang="en-US" altLang="zh-CN" b="1" dirty="0" smtClean="0">
                <a:solidFill>
                  <a:schemeClr val="tx1">
                    <a:lumMod val="75000"/>
                    <a:lumOff val="25000"/>
                  </a:schemeClr>
                </a:solidFill>
                <a:latin typeface="Times New Roman" panose="02020603050405020304" pitchFamily="18" charset="0"/>
                <a:ea typeface="楷体_GB2312" pitchFamily="49" charset="-122"/>
              </a:rPr>
              <a:t>　     1874</a:t>
            </a:r>
            <a:r>
              <a:rPr kumimoji="0" lang="zh-CN" altLang="en-US" b="1" dirty="0" smtClean="0">
                <a:solidFill>
                  <a:schemeClr val="tx1">
                    <a:lumMod val="75000"/>
                    <a:lumOff val="25000"/>
                  </a:schemeClr>
                </a:solidFill>
                <a:latin typeface="Times New Roman" panose="02020603050405020304" pitchFamily="18" charset="0"/>
                <a:ea typeface="楷体_GB2312" pitchFamily="49" charset="-122"/>
              </a:rPr>
              <a:t>年斯通尼（</a:t>
            </a:r>
            <a:r>
              <a:rPr kumimoji="0" lang="en-US" altLang="zh-CN" b="1" dirty="0" err="1" smtClean="0">
                <a:solidFill>
                  <a:schemeClr val="tx1">
                    <a:lumMod val="75000"/>
                    <a:lumOff val="25000"/>
                  </a:schemeClr>
                </a:solidFill>
                <a:latin typeface="Times New Roman" panose="02020603050405020304" pitchFamily="18" charset="0"/>
                <a:ea typeface="楷体_GB2312" pitchFamily="49" charset="-122"/>
              </a:rPr>
              <a:t>G.J.Stoney</a:t>
            </a:r>
            <a:r>
              <a:rPr kumimoji="0" lang="en-US" altLang="zh-CN" b="1" dirty="0" smtClean="0">
                <a:solidFill>
                  <a:schemeClr val="tx1">
                    <a:lumMod val="75000"/>
                    <a:lumOff val="25000"/>
                  </a:schemeClr>
                </a:solidFill>
                <a:latin typeface="Times New Roman" panose="02020603050405020304" pitchFamily="18" charset="0"/>
                <a:ea typeface="楷体_GB2312" pitchFamily="49" charset="-122"/>
              </a:rPr>
              <a:t>）</a:t>
            </a:r>
            <a:r>
              <a:rPr kumimoji="0" lang="zh-CN" altLang="en-US" b="1" dirty="0" smtClean="0">
                <a:solidFill>
                  <a:schemeClr val="tx1">
                    <a:lumMod val="75000"/>
                    <a:lumOff val="25000"/>
                  </a:schemeClr>
                </a:solidFill>
                <a:latin typeface="Times New Roman" panose="02020603050405020304" pitchFamily="18" charset="0"/>
                <a:ea typeface="楷体_GB2312" pitchFamily="49" charset="-122"/>
              </a:rPr>
              <a:t>根据上述两个定律作出了如下推论和联想：原子所带的电荷为一基本电荷的整数倍,并用Ｎ</a:t>
            </a:r>
            <a:r>
              <a:rPr kumimoji="0" lang="zh-CN" altLang="en-US" b="1" baseline="-30000" dirty="0" smtClean="0">
                <a:solidFill>
                  <a:schemeClr val="tx1">
                    <a:lumMod val="75000"/>
                    <a:lumOff val="25000"/>
                  </a:schemeClr>
                </a:solidFill>
                <a:latin typeface="Times New Roman" panose="02020603050405020304" pitchFamily="18" charset="0"/>
                <a:ea typeface="楷体_GB2312" pitchFamily="49" charset="-122"/>
              </a:rPr>
              <a:t>0</a:t>
            </a:r>
            <a:r>
              <a:rPr kumimoji="0" lang="zh-CN" altLang="en-US" b="1" dirty="0" smtClean="0">
                <a:solidFill>
                  <a:schemeClr val="tx1">
                    <a:lumMod val="75000"/>
                    <a:lumOff val="25000"/>
                  </a:schemeClr>
                </a:solidFill>
                <a:latin typeface="Times New Roman" panose="02020603050405020304" pitchFamily="18" charset="0"/>
                <a:ea typeface="楷体_GB2312" pitchFamily="49" charset="-122"/>
              </a:rPr>
              <a:t>推算出这一基本电荷的近似值。在1881年他提出用“</a:t>
            </a:r>
            <a:r>
              <a:rPr kumimoji="0" lang="zh-CN" altLang="en-US" b="1" dirty="0" smtClean="0">
                <a:solidFill>
                  <a:schemeClr val="hlink"/>
                </a:solidFill>
                <a:effectLst>
                  <a:outerShdw blurRad="38100" dist="38100" dir="2700000" algn="tl">
                    <a:srgbClr val="C0C0C0"/>
                  </a:outerShdw>
                </a:effectLst>
                <a:latin typeface="Times New Roman" panose="02020603050405020304" pitchFamily="18" charset="0"/>
                <a:ea typeface="楷体_GB2312" pitchFamily="49" charset="-122"/>
              </a:rPr>
              <a:t>电子</a:t>
            </a:r>
            <a:r>
              <a:rPr kumimoji="0" lang="zh-CN" altLang="en-US" b="1" dirty="0" smtClean="0">
                <a:solidFill>
                  <a:schemeClr val="tx1">
                    <a:lumMod val="75000"/>
                    <a:lumOff val="25000"/>
                  </a:schemeClr>
                </a:solidFill>
                <a:latin typeface="Times New Roman" panose="02020603050405020304" pitchFamily="18" charset="0"/>
                <a:ea typeface="楷体_GB2312" pitchFamily="49" charset="-122"/>
              </a:rPr>
              <a:t>”这一名字来命名这些电荷的最小单位。</a:t>
            </a:r>
          </a:p>
        </p:txBody>
      </p:sp>
      <p:sp>
        <p:nvSpPr>
          <p:cNvPr id="13" name="标题 12"/>
          <p:cNvSpPr>
            <a:spLocks noGrp="1"/>
          </p:cNvSpPr>
          <p:nvPr>
            <p:ph type="title"/>
          </p:nvPr>
        </p:nvSpPr>
        <p:spPr>
          <a:xfrm>
            <a:off x="478606" y="64667"/>
            <a:ext cx="8229600" cy="994122"/>
          </a:xfrm>
        </p:spPr>
        <p:txBody>
          <a:bodyPr>
            <a:normAutofit/>
          </a:bodyPr>
          <a:lstStyle/>
          <a:p>
            <a:r>
              <a:rPr lang="en-US" altLang="zh-CN" sz="2800" dirty="0"/>
              <a:t>§1.1 </a:t>
            </a:r>
            <a:r>
              <a:rPr lang="zh-CN" altLang="en-US" sz="2800" dirty="0"/>
              <a:t>电子的发现与荷质</a:t>
            </a:r>
            <a:r>
              <a:rPr lang="zh-CN" altLang="en-US" sz="2800" dirty="0" smtClean="0"/>
              <a:t>比</a:t>
            </a:r>
            <a:endParaRPr lang="zh-CN" altLang="en-US" sz="2800" dirty="0"/>
          </a:p>
        </p:txBody>
      </p:sp>
    </p:spTree>
    <p:extLst>
      <p:ext uri="{BB962C8B-B14F-4D97-AF65-F5344CB8AC3E}">
        <p14:creationId xmlns:p14="http://schemas.microsoft.com/office/powerpoint/2010/main" val="10263255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5" grpId="0"/>
      <p:bldP spid="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endParaRPr lang="zh-CN" altLang="en-US" dirty="0"/>
          </a:p>
        </p:txBody>
      </p:sp>
      <p:sp>
        <p:nvSpPr>
          <p:cNvPr id="2" name="标题 1"/>
          <p:cNvSpPr>
            <a:spLocks noGrp="1"/>
          </p:cNvSpPr>
          <p:nvPr>
            <p:ph type="title"/>
          </p:nvPr>
        </p:nvSpPr>
        <p:spPr/>
        <p:txBody>
          <a:bodyPr/>
          <a:lstStyle/>
          <a:p>
            <a:endParaRPr lang="zh-CN" altLang="en-US"/>
          </a:p>
        </p:txBody>
      </p:sp>
      <p:sp>
        <p:nvSpPr>
          <p:cNvPr id="4" name="任意多边形 3"/>
          <p:cNvSpPr/>
          <p:nvPr/>
        </p:nvSpPr>
        <p:spPr>
          <a:xfrm>
            <a:off x="5963964" y="4135349"/>
            <a:ext cx="2104429" cy="1052214"/>
          </a:xfrm>
          <a:custGeom>
            <a:avLst/>
            <a:gdLst>
              <a:gd name="connsiteX0" fmla="*/ 0 w 2104429"/>
              <a:gd name="connsiteY0" fmla="*/ 105221 h 1052214"/>
              <a:gd name="connsiteX1" fmla="*/ 105221 w 2104429"/>
              <a:gd name="connsiteY1" fmla="*/ 0 h 1052214"/>
              <a:gd name="connsiteX2" fmla="*/ 1999208 w 2104429"/>
              <a:gd name="connsiteY2" fmla="*/ 0 h 1052214"/>
              <a:gd name="connsiteX3" fmla="*/ 2104429 w 2104429"/>
              <a:gd name="connsiteY3" fmla="*/ 105221 h 1052214"/>
              <a:gd name="connsiteX4" fmla="*/ 2104429 w 2104429"/>
              <a:gd name="connsiteY4" fmla="*/ 946993 h 1052214"/>
              <a:gd name="connsiteX5" fmla="*/ 1999208 w 2104429"/>
              <a:gd name="connsiteY5" fmla="*/ 1052214 h 1052214"/>
              <a:gd name="connsiteX6" fmla="*/ 105221 w 2104429"/>
              <a:gd name="connsiteY6" fmla="*/ 1052214 h 1052214"/>
              <a:gd name="connsiteX7" fmla="*/ 0 w 2104429"/>
              <a:gd name="connsiteY7" fmla="*/ 946993 h 1052214"/>
              <a:gd name="connsiteX8" fmla="*/ 0 w 2104429"/>
              <a:gd name="connsiteY8" fmla="*/ 105221 h 105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04429" h="1052214">
                <a:moveTo>
                  <a:pt x="0" y="105221"/>
                </a:moveTo>
                <a:cubicBezTo>
                  <a:pt x="0" y="47109"/>
                  <a:pt x="47109" y="0"/>
                  <a:pt x="105221" y="0"/>
                </a:cubicBezTo>
                <a:lnTo>
                  <a:pt x="1999208" y="0"/>
                </a:lnTo>
                <a:cubicBezTo>
                  <a:pt x="2057320" y="0"/>
                  <a:pt x="2104429" y="47109"/>
                  <a:pt x="2104429" y="105221"/>
                </a:cubicBezTo>
                <a:lnTo>
                  <a:pt x="2104429" y="946993"/>
                </a:lnTo>
                <a:cubicBezTo>
                  <a:pt x="2104429" y="1005105"/>
                  <a:pt x="2057320" y="1052214"/>
                  <a:pt x="1999208" y="1052214"/>
                </a:cubicBezTo>
                <a:lnTo>
                  <a:pt x="105221" y="1052214"/>
                </a:lnTo>
                <a:cubicBezTo>
                  <a:pt x="47109" y="1052214"/>
                  <a:pt x="0" y="1005105"/>
                  <a:pt x="0" y="946993"/>
                </a:cubicBezTo>
                <a:lnTo>
                  <a:pt x="0" y="105221"/>
                </a:lnTo>
                <a:close/>
              </a:path>
            </a:pathLst>
          </a:custGeom>
          <a:scene3d>
            <a:camera prst="orthographicFront"/>
            <a:lightRig rig="flat" dir="t"/>
          </a:scene3d>
          <a:sp3d prstMaterial="plastic">
            <a:bevelT w="120900" h="88900"/>
            <a:bevelB w="88900" h="31750" prst="angle"/>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110828" tIns="110828" rIns="110828" bIns="110828" numCol="1" spcCol="1270" anchor="ctr" anchorCtr="0">
            <a:noAutofit/>
          </a:bodyPr>
          <a:lstStyle/>
          <a:p>
            <a:pPr lvl="0" algn="ctr" defTabSz="933450">
              <a:lnSpc>
                <a:spcPct val="90000"/>
              </a:lnSpc>
              <a:spcBef>
                <a:spcPct val="0"/>
              </a:spcBef>
              <a:spcAft>
                <a:spcPct val="35000"/>
              </a:spcAft>
            </a:pPr>
            <a:r>
              <a:rPr lang="zh-CN" altLang="en-US" sz="2100" dirty="0"/>
              <a:t>电子的发现</a:t>
            </a:r>
            <a:endParaRPr lang="zh-CN" altLang="en-US" sz="2100" kern="1200" dirty="0"/>
          </a:p>
        </p:txBody>
      </p:sp>
      <p:sp>
        <p:nvSpPr>
          <p:cNvPr id="5" name="任意多边形 4"/>
          <p:cNvSpPr/>
          <p:nvPr/>
        </p:nvSpPr>
        <p:spPr>
          <a:xfrm>
            <a:off x="4730463" y="4477318"/>
            <a:ext cx="1096446" cy="368276"/>
          </a:xfrm>
          <a:custGeom>
            <a:avLst/>
            <a:gdLst>
              <a:gd name="connsiteX0" fmla="*/ 0 w 1096445"/>
              <a:gd name="connsiteY0" fmla="*/ 184138 h 368275"/>
              <a:gd name="connsiteX1" fmla="*/ 184138 w 1096445"/>
              <a:gd name="connsiteY1" fmla="*/ 0 h 368275"/>
              <a:gd name="connsiteX2" fmla="*/ 184138 w 1096445"/>
              <a:gd name="connsiteY2" fmla="*/ 73655 h 368275"/>
              <a:gd name="connsiteX3" fmla="*/ 912308 w 1096445"/>
              <a:gd name="connsiteY3" fmla="*/ 73655 h 368275"/>
              <a:gd name="connsiteX4" fmla="*/ 912308 w 1096445"/>
              <a:gd name="connsiteY4" fmla="*/ 0 h 368275"/>
              <a:gd name="connsiteX5" fmla="*/ 1096445 w 1096445"/>
              <a:gd name="connsiteY5" fmla="*/ 184138 h 368275"/>
              <a:gd name="connsiteX6" fmla="*/ 912308 w 1096445"/>
              <a:gd name="connsiteY6" fmla="*/ 368275 h 368275"/>
              <a:gd name="connsiteX7" fmla="*/ 912308 w 1096445"/>
              <a:gd name="connsiteY7" fmla="*/ 294620 h 368275"/>
              <a:gd name="connsiteX8" fmla="*/ 184138 w 1096445"/>
              <a:gd name="connsiteY8" fmla="*/ 294620 h 368275"/>
              <a:gd name="connsiteX9" fmla="*/ 184138 w 1096445"/>
              <a:gd name="connsiteY9" fmla="*/ 368275 h 368275"/>
              <a:gd name="connsiteX10" fmla="*/ 0 w 1096445"/>
              <a:gd name="connsiteY10" fmla="*/ 184138 h 368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96445" h="368275">
                <a:moveTo>
                  <a:pt x="1096445" y="184137"/>
                </a:moveTo>
                <a:lnTo>
                  <a:pt x="912307" y="368274"/>
                </a:lnTo>
                <a:lnTo>
                  <a:pt x="912307" y="294619"/>
                </a:lnTo>
                <a:lnTo>
                  <a:pt x="184137" y="294619"/>
                </a:lnTo>
                <a:lnTo>
                  <a:pt x="184137" y="368274"/>
                </a:lnTo>
                <a:lnTo>
                  <a:pt x="0" y="184137"/>
                </a:lnTo>
                <a:lnTo>
                  <a:pt x="184137" y="1"/>
                </a:lnTo>
                <a:lnTo>
                  <a:pt x="184137" y="73656"/>
                </a:lnTo>
                <a:lnTo>
                  <a:pt x="912307" y="73656"/>
                </a:lnTo>
                <a:lnTo>
                  <a:pt x="912307" y="1"/>
                </a:lnTo>
                <a:lnTo>
                  <a:pt x="1096445" y="184137"/>
                </a:lnTo>
                <a:close/>
              </a:path>
            </a:pathLst>
          </a:custGeom>
          <a:scene3d>
            <a:camera prst="orthographicFront"/>
            <a:lightRig rig="flat" dir="t"/>
          </a:scene3d>
          <a:sp3d z="-80000" prstMaterial="plastic">
            <a:bevelT w="50800" h="50800"/>
            <a:bevelB w="25400" h="25400" prst="angle"/>
          </a:sp3d>
        </p:spPr>
        <p:style>
          <a:lnRef idx="0">
            <a:schemeClr val="accent1">
              <a:tint val="60000"/>
              <a:hueOff val="0"/>
              <a:satOff val="0"/>
              <a:lumOff val="0"/>
              <a:alphaOff val="0"/>
            </a:schemeClr>
          </a:lnRef>
          <a:fillRef idx="3">
            <a:schemeClr val="accent1">
              <a:tint val="60000"/>
              <a:hueOff val="0"/>
              <a:satOff val="0"/>
              <a:lumOff val="0"/>
              <a:alphaOff val="0"/>
            </a:schemeClr>
          </a:fillRef>
          <a:effectRef idx="2">
            <a:schemeClr val="accent1">
              <a:tint val="60000"/>
              <a:hueOff val="0"/>
              <a:satOff val="0"/>
              <a:lumOff val="0"/>
              <a:alphaOff val="0"/>
            </a:schemeClr>
          </a:effectRef>
          <a:fontRef idx="minor">
            <a:schemeClr val="lt1"/>
          </a:fontRef>
        </p:style>
        <p:txBody>
          <a:bodyPr spcFirstLastPara="0" vert="horz" wrap="square" lIns="110482" tIns="73656" rIns="110484" bIns="73655" numCol="1" spcCol="1270" anchor="ctr" anchorCtr="0">
            <a:noAutofit/>
          </a:bodyPr>
          <a:lstStyle/>
          <a:p>
            <a:pPr lvl="0" algn="ctr" defTabSz="666750">
              <a:lnSpc>
                <a:spcPct val="90000"/>
              </a:lnSpc>
              <a:spcBef>
                <a:spcPct val="0"/>
              </a:spcBef>
              <a:spcAft>
                <a:spcPct val="35000"/>
              </a:spcAft>
            </a:pPr>
            <a:endParaRPr lang="zh-CN" altLang="en-US" sz="1500" kern="1200"/>
          </a:p>
        </p:txBody>
      </p:sp>
      <p:sp>
        <p:nvSpPr>
          <p:cNvPr id="6" name="任意多边形 5"/>
          <p:cNvSpPr/>
          <p:nvPr/>
        </p:nvSpPr>
        <p:spPr>
          <a:xfrm>
            <a:off x="2488977" y="4135349"/>
            <a:ext cx="2104429" cy="1052214"/>
          </a:xfrm>
          <a:custGeom>
            <a:avLst/>
            <a:gdLst>
              <a:gd name="connsiteX0" fmla="*/ 0 w 2104429"/>
              <a:gd name="connsiteY0" fmla="*/ 105221 h 1052214"/>
              <a:gd name="connsiteX1" fmla="*/ 105221 w 2104429"/>
              <a:gd name="connsiteY1" fmla="*/ 0 h 1052214"/>
              <a:gd name="connsiteX2" fmla="*/ 1999208 w 2104429"/>
              <a:gd name="connsiteY2" fmla="*/ 0 h 1052214"/>
              <a:gd name="connsiteX3" fmla="*/ 2104429 w 2104429"/>
              <a:gd name="connsiteY3" fmla="*/ 105221 h 1052214"/>
              <a:gd name="connsiteX4" fmla="*/ 2104429 w 2104429"/>
              <a:gd name="connsiteY4" fmla="*/ 946993 h 1052214"/>
              <a:gd name="connsiteX5" fmla="*/ 1999208 w 2104429"/>
              <a:gd name="connsiteY5" fmla="*/ 1052214 h 1052214"/>
              <a:gd name="connsiteX6" fmla="*/ 105221 w 2104429"/>
              <a:gd name="connsiteY6" fmla="*/ 1052214 h 1052214"/>
              <a:gd name="connsiteX7" fmla="*/ 0 w 2104429"/>
              <a:gd name="connsiteY7" fmla="*/ 946993 h 1052214"/>
              <a:gd name="connsiteX8" fmla="*/ 0 w 2104429"/>
              <a:gd name="connsiteY8" fmla="*/ 105221 h 105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04429" h="1052214">
                <a:moveTo>
                  <a:pt x="0" y="105221"/>
                </a:moveTo>
                <a:cubicBezTo>
                  <a:pt x="0" y="47109"/>
                  <a:pt x="47109" y="0"/>
                  <a:pt x="105221" y="0"/>
                </a:cubicBezTo>
                <a:lnTo>
                  <a:pt x="1999208" y="0"/>
                </a:lnTo>
                <a:cubicBezTo>
                  <a:pt x="2057320" y="0"/>
                  <a:pt x="2104429" y="47109"/>
                  <a:pt x="2104429" y="105221"/>
                </a:cubicBezTo>
                <a:lnTo>
                  <a:pt x="2104429" y="946993"/>
                </a:lnTo>
                <a:cubicBezTo>
                  <a:pt x="2104429" y="1005105"/>
                  <a:pt x="2057320" y="1052214"/>
                  <a:pt x="1999208" y="1052214"/>
                </a:cubicBezTo>
                <a:lnTo>
                  <a:pt x="105221" y="1052214"/>
                </a:lnTo>
                <a:cubicBezTo>
                  <a:pt x="47109" y="1052214"/>
                  <a:pt x="0" y="1005105"/>
                  <a:pt x="0" y="946993"/>
                </a:cubicBezTo>
                <a:lnTo>
                  <a:pt x="0" y="105221"/>
                </a:lnTo>
                <a:close/>
              </a:path>
            </a:pathLst>
          </a:custGeom>
          <a:scene3d>
            <a:camera prst="orthographicFront"/>
            <a:lightRig rig="flat" dir="t"/>
          </a:scene3d>
          <a:sp3d prstMaterial="plastic">
            <a:bevelT w="120900" h="88900"/>
            <a:bevelB w="88900" h="31750" prst="angle"/>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110828" tIns="110828" rIns="110828" bIns="110828" numCol="1" spcCol="1270" anchor="ctr" anchorCtr="0">
            <a:noAutofit/>
          </a:bodyPr>
          <a:lstStyle/>
          <a:p>
            <a:pPr lvl="0" algn="ctr" defTabSz="933450">
              <a:lnSpc>
                <a:spcPct val="90000"/>
              </a:lnSpc>
              <a:spcBef>
                <a:spcPct val="0"/>
              </a:spcBef>
              <a:spcAft>
                <a:spcPct val="35000"/>
              </a:spcAft>
            </a:pPr>
            <a:r>
              <a:rPr lang="zh-CN" altLang="en-US" sz="2100" kern="1200" dirty="0" smtClean="0"/>
              <a:t>葡萄干布丁模型</a:t>
            </a:r>
            <a:endParaRPr lang="zh-CN" altLang="en-US" sz="2100" kern="1200" dirty="0"/>
          </a:p>
        </p:txBody>
      </p:sp>
      <mc:AlternateContent xmlns:mc="http://schemas.openxmlformats.org/markup-compatibility/2006" xmlns:a14="http://schemas.microsoft.com/office/drawing/2010/main">
        <mc:Choice Requires="a14">
          <p:sp>
            <p:nvSpPr>
              <p:cNvPr id="7" name="任意多边形 6"/>
              <p:cNvSpPr/>
              <p:nvPr/>
            </p:nvSpPr>
            <p:spPr>
              <a:xfrm>
                <a:off x="4226471" y="1125923"/>
                <a:ext cx="2104429" cy="1052214"/>
              </a:xfrm>
              <a:custGeom>
                <a:avLst/>
                <a:gdLst>
                  <a:gd name="connsiteX0" fmla="*/ 0 w 2104429"/>
                  <a:gd name="connsiteY0" fmla="*/ 105221 h 1052214"/>
                  <a:gd name="connsiteX1" fmla="*/ 105221 w 2104429"/>
                  <a:gd name="connsiteY1" fmla="*/ 0 h 1052214"/>
                  <a:gd name="connsiteX2" fmla="*/ 1999208 w 2104429"/>
                  <a:gd name="connsiteY2" fmla="*/ 0 h 1052214"/>
                  <a:gd name="connsiteX3" fmla="*/ 2104429 w 2104429"/>
                  <a:gd name="connsiteY3" fmla="*/ 105221 h 1052214"/>
                  <a:gd name="connsiteX4" fmla="*/ 2104429 w 2104429"/>
                  <a:gd name="connsiteY4" fmla="*/ 946993 h 1052214"/>
                  <a:gd name="connsiteX5" fmla="*/ 1999208 w 2104429"/>
                  <a:gd name="connsiteY5" fmla="*/ 1052214 h 1052214"/>
                  <a:gd name="connsiteX6" fmla="*/ 105221 w 2104429"/>
                  <a:gd name="connsiteY6" fmla="*/ 1052214 h 1052214"/>
                  <a:gd name="connsiteX7" fmla="*/ 0 w 2104429"/>
                  <a:gd name="connsiteY7" fmla="*/ 946993 h 1052214"/>
                  <a:gd name="connsiteX8" fmla="*/ 0 w 2104429"/>
                  <a:gd name="connsiteY8" fmla="*/ 105221 h 105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04429" h="1052214">
                    <a:moveTo>
                      <a:pt x="0" y="105221"/>
                    </a:moveTo>
                    <a:cubicBezTo>
                      <a:pt x="0" y="47109"/>
                      <a:pt x="47109" y="0"/>
                      <a:pt x="105221" y="0"/>
                    </a:cubicBezTo>
                    <a:lnTo>
                      <a:pt x="1999208" y="0"/>
                    </a:lnTo>
                    <a:cubicBezTo>
                      <a:pt x="2057320" y="0"/>
                      <a:pt x="2104429" y="47109"/>
                      <a:pt x="2104429" y="105221"/>
                    </a:cubicBezTo>
                    <a:lnTo>
                      <a:pt x="2104429" y="946993"/>
                    </a:lnTo>
                    <a:cubicBezTo>
                      <a:pt x="2104429" y="1005105"/>
                      <a:pt x="2057320" y="1052214"/>
                      <a:pt x="1999208" y="1052214"/>
                    </a:cubicBezTo>
                    <a:lnTo>
                      <a:pt x="105221" y="1052214"/>
                    </a:lnTo>
                    <a:cubicBezTo>
                      <a:pt x="47109" y="1052214"/>
                      <a:pt x="0" y="1005105"/>
                      <a:pt x="0" y="946993"/>
                    </a:cubicBezTo>
                    <a:lnTo>
                      <a:pt x="0" y="105221"/>
                    </a:lnTo>
                    <a:close/>
                  </a:path>
                </a:pathLst>
              </a:custGeom>
              <a:scene3d>
                <a:camera prst="orthographicFront"/>
                <a:lightRig rig="flat" dir="t"/>
              </a:scene3d>
              <a:sp3d prstMaterial="plastic">
                <a:bevelT w="120900" h="88900"/>
                <a:bevelB w="88900" h="31750" prst="angle"/>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110828" tIns="110828" rIns="110828" bIns="110828" numCol="1" spcCol="1270" anchor="ctr" anchorCtr="0">
                <a:noAutofit/>
              </a:bodyPr>
              <a:lstStyle/>
              <a:p>
                <a:pPr lvl="0" algn="ctr" defTabSz="933450">
                  <a:lnSpc>
                    <a:spcPct val="90000"/>
                  </a:lnSpc>
                  <a:spcBef>
                    <a:spcPct val="0"/>
                  </a:spcBef>
                  <a:spcAft>
                    <a:spcPct val="35000"/>
                  </a:spcAft>
                </a:pPr>
                <a14:m>
                  <m:oMath xmlns:m="http://schemas.openxmlformats.org/officeDocument/2006/math">
                    <m:r>
                      <a:rPr lang="en-US" altLang="zh-CN" sz="2100" b="0" i="1" kern="1200" smtClean="0">
                        <a:latin typeface="Cambria Math" panose="02040503050406030204" pitchFamily="18" charset="0"/>
                      </a:rPr>
                      <m:t>𝛼</m:t>
                    </m:r>
                  </m:oMath>
                </a14:m>
                <a:r>
                  <a:rPr lang="zh-CN" altLang="en-US" sz="2100" kern="1200" dirty="0" smtClean="0"/>
                  <a:t>粒子散射实验 </a:t>
                </a:r>
                <a:endParaRPr lang="zh-CN" altLang="en-US" sz="2100" kern="1200" dirty="0"/>
              </a:p>
            </p:txBody>
          </p:sp>
        </mc:Choice>
        <mc:Fallback xmlns="">
          <p:sp>
            <p:nvSpPr>
              <p:cNvPr id="7" name="任意多边形 6"/>
              <p:cNvSpPr>
                <a:spLocks noRot="1" noChangeAspect="1" noMove="1" noResize="1" noEditPoints="1" noAdjustHandles="1" noChangeArrowheads="1" noChangeShapeType="1" noTextEdit="1"/>
              </p:cNvSpPr>
              <p:nvPr/>
            </p:nvSpPr>
            <p:spPr>
              <a:xfrm>
                <a:off x="4226471" y="1125923"/>
                <a:ext cx="2104429" cy="1052214"/>
              </a:xfrm>
              <a:custGeom>
                <a:avLst/>
                <a:gdLst>
                  <a:gd name="connsiteX0" fmla="*/ 0 w 2104429"/>
                  <a:gd name="connsiteY0" fmla="*/ 105221 h 1052214"/>
                  <a:gd name="connsiteX1" fmla="*/ 105221 w 2104429"/>
                  <a:gd name="connsiteY1" fmla="*/ 0 h 1052214"/>
                  <a:gd name="connsiteX2" fmla="*/ 1999208 w 2104429"/>
                  <a:gd name="connsiteY2" fmla="*/ 0 h 1052214"/>
                  <a:gd name="connsiteX3" fmla="*/ 2104429 w 2104429"/>
                  <a:gd name="connsiteY3" fmla="*/ 105221 h 1052214"/>
                  <a:gd name="connsiteX4" fmla="*/ 2104429 w 2104429"/>
                  <a:gd name="connsiteY4" fmla="*/ 946993 h 1052214"/>
                  <a:gd name="connsiteX5" fmla="*/ 1999208 w 2104429"/>
                  <a:gd name="connsiteY5" fmla="*/ 1052214 h 1052214"/>
                  <a:gd name="connsiteX6" fmla="*/ 105221 w 2104429"/>
                  <a:gd name="connsiteY6" fmla="*/ 1052214 h 1052214"/>
                  <a:gd name="connsiteX7" fmla="*/ 0 w 2104429"/>
                  <a:gd name="connsiteY7" fmla="*/ 946993 h 1052214"/>
                  <a:gd name="connsiteX8" fmla="*/ 0 w 2104429"/>
                  <a:gd name="connsiteY8" fmla="*/ 105221 h 105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04429" h="1052214">
                    <a:moveTo>
                      <a:pt x="0" y="105221"/>
                    </a:moveTo>
                    <a:cubicBezTo>
                      <a:pt x="0" y="47109"/>
                      <a:pt x="47109" y="0"/>
                      <a:pt x="105221" y="0"/>
                    </a:cubicBezTo>
                    <a:lnTo>
                      <a:pt x="1999208" y="0"/>
                    </a:lnTo>
                    <a:cubicBezTo>
                      <a:pt x="2057320" y="0"/>
                      <a:pt x="2104429" y="47109"/>
                      <a:pt x="2104429" y="105221"/>
                    </a:cubicBezTo>
                    <a:lnTo>
                      <a:pt x="2104429" y="946993"/>
                    </a:lnTo>
                    <a:cubicBezTo>
                      <a:pt x="2104429" y="1005105"/>
                      <a:pt x="2057320" y="1052214"/>
                      <a:pt x="1999208" y="1052214"/>
                    </a:cubicBezTo>
                    <a:lnTo>
                      <a:pt x="105221" y="1052214"/>
                    </a:lnTo>
                    <a:cubicBezTo>
                      <a:pt x="47109" y="1052214"/>
                      <a:pt x="0" y="1005105"/>
                      <a:pt x="0" y="946993"/>
                    </a:cubicBezTo>
                    <a:lnTo>
                      <a:pt x="0" y="105221"/>
                    </a:lnTo>
                    <a:close/>
                  </a:path>
                </a:pathLst>
              </a:custGeom>
              <a:blipFill rotWithShape="0">
                <a:blip r:embed="rId2"/>
                <a:stretch>
                  <a:fillRect/>
                </a:stretch>
              </a:blipFill>
            </p:spPr>
            <p:txBody>
              <a:bodyPr/>
              <a:lstStyle/>
              <a:p>
                <a:r>
                  <a:rPr lang="zh-CN" altLang="en-US">
                    <a:noFill/>
                  </a:rPr>
                  <a:t> </a:t>
                </a:r>
              </a:p>
            </p:txBody>
          </p:sp>
        </mc:Fallback>
      </mc:AlternateContent>
      <p:sp>
        <p:nvSpPr>
          <p:cNvPr id="8" name="任意多边形 7"/>
          <p:cNvSpPr/>
          <p:nvPr/>
        </p:nvSpPr>
        <p:spPr>
          <a:xfrm rot="3600000">
            <a:off x="5599209" y="2972606"/>
            <a:ext cx="1096445" cy="368275"/>
          </a:xfrm>
          <a:custGeom>
            <a:avLst/>
            <a:gdLst>
              <a:gd name="connsiteX0" fmla="*/ 0 w 1096445"/>
              <a:gd name="connsiteY0" fmla="*/ 184138 h 368275"/>
              <a:gd name="connsiteX1" fmla="*/ 184138 w 1096445"/>
              <a:gd name="connsiteY1" fmla="*/ 0 h 368275"/>
              <a:gd name="connsiteX2" fmla="*/ 184138 w 1096445"/>
              <a:gd name="connsiteY2" fmla="*/ 73655 h 368275"/>
              <a:gd name="connsiteX3" fmla="*/ 912308 w 1096445"/>
              <a:gd name="connsiteY3" fmla="*/ 73655 h 368275"/>
              <a:gd name="connsiteX4" fmla="*/ 912308 w 1096445"/>
              <a:gd name="connsiteY4" fmla="*/ 0 h 368275"/>
              <a:gd name="connsiteX5" fmla="*/ 1096445 w 1096445"/>
              <a:gd name="connsiteY5" fmla="*/ 184138 h 368275"/>
              <a:gd name="connsiteX6" fmla="*/ 912308 w 1096445"/>
              <a:gd name="connsiteY6" fmla="*/ 368275 h 368275"/>
              <a:gd name="connsiteX7" fmla="*/ 912308 w 1096445"/>
              <a:gd name="connsiteY7" fmla="*/ 294620 h 368275"/>
              <a:gd name="connsiteX8" fmla="*/ 184138 w 1096445"/>
              <a:gd name="connsiteY8" fmla="*/ 294620 h 368275"/>
              <a:gd name="connsiteX9" fmla="*/ 184138 w 1096445"/>
              <a:gd name="connsiteY9" fmla="*/ 368275 h 368275"/>
              <a:gd name="connsiteX10" fmla="*/ 0 w 1096445"/>
              <a:gd name="connsiteY10" fmla="*/ 184138 h 368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96445" h="368275">
                <a:moveTo>
                  <a:pt x="0" y="184138"/>
                </a:moveTo>
                <a:lnTo>
                  <a:pt x="184138" y="0"/>
                </a:lnTo>
                <a:lnTo>
                  <a:pt x="184138" y="73655"/>
                </a:lnTo>
                <a:lnTo>
                  <a:pt x="912308" y="73655"/>
                </a:lnTo>
                <a:lnTo>
                  <a:pt x="912308" y="0"/>
                </a:lnTo>
                <a:lnTo>
                  <a:pt x="1096445" y="184138"/>
                </a:lnTo>
                <a:lnTo>
                  <a:pt x="912308" y="368275"/>
                </a:lnTo>
                <a:lnTo>
                  <a:pt x="912308" y="294620"/>
                </a:lnTo>
                <a:lnTo>
                  <a:pt x="184138" y="294620"/>
                </a:lnTo>
                <a:lnTo>
                  <a:pt x="184138" y="368275"/>
                </a:lnTo>
                <a:lnTo>
                  <a:pt x="0" y="184138"/>
                </a:lnTo>
                <a:close/>
              </a:path>
            </a:pathLst>
          </a:custGeom>
          <a:scene3d>
            <a:camera prst="orthographicFront"/>
            <a:lightRig rig="flat" dir="t"/>
          </a:scene3d>
          <a:sp3d z="-80000" prstMaterial="plastic">
            <a:bevelT w="50800" h="50800"/>
            <a:bevelB w="25400" h="25400" prst="angle"/>
          </a:sp3d>
        </p:spPr>
        <p:style>
          <a:lnRef idx="0">
            <a:schemeClr val="accent1">
              <a:tint val="60000"/>
              <a:hueOff val="0"/>
              <a:satOff val="0"/>
              <a:lumOff val="0"/>
              <a:alphaOff val="0"/>
            </a:schemeClr>
          </a:lnRef>
          <a:fillRef idx="3">
            <a:schemeClr val="accent1">
              <a:tint val="60000"/>
              <a:hueOff val="0"/>
              <a:satOff val="0"/>
              <a:lumOff val="0"/>
              <a:alphaOff val="0"/>
            </a:schemeClr>
          </a:fillRef>
          <a:effectRef idx="2">
            <a:schemeClr val="accent1">
              <a:tint val="60000"/>
              <a:hueOff val="0"/>
              <a:satOff val="0"/>
              <a:lumOff val="0"/>
              <a:alphaOff val="0"/>
            </a:schemeClr>
          </a:effectRef>
          <a:fontRef idx="minor">
            <a:schemeClr val="lt1"/>
          </a:fontRef>
        </p:style>
        <p:txBody>
          <a:bodyPr spcFirstLastPara="0" vert="horz" wrap="square" lIns="110482" tIns="73653" rIns="110482" bIns="73656" numCol="1" spcCol="1270" anchor="ctr" anchorCtr="0">
            <a:noAutofit/>
          </a:bodyPr>
          <a:lstStyle/>
          <a:p>
            <a:pPr lvl="0" algn="ctr" defTabSz="666750">
              <a:lnSpc>
                <a:spcPct val="90000"/>
              </a:lnSpc>
              <a:spcBef>
                <a:spcPct val="0"/>
              </a:spcBef>
              <a:spcAft>
                <a:spcPct val="35000"/>
              </a:spcAft>
            </a:pPr>
            <a:endParaRPr lang="zh-CN" altLang="en-US" sz="1500" kern="1200"/>
          </a:p>
        </p:txBody>
      </p:sp>
      <p:sp>
        <p:nvSpPr>
          <p:cNvPr id="9" name="任意多边形 8"/>
          <p:cNvSpPr/>
          <p:nvPr/>
        </p:nvSpPr>
        <p:spPr>
          <a:xfrm rot="18000000">
            <a:off x="3861716" y="2972606"/>
            <a:ext cx="1096445" cy="368275"/>
          </a:xfrm>
          <a:custGeom>
            <a:avLst/>
            <a:gdLst>
              <a:gd name="connsiteX0" fmla="*/ 0 w 1096445"/>
              <a:gd name="connsiteY0" fmla="*/ 184138 h 368275"/>
              <a:gd name="connsiteX1" fmla="*/ 184138 w 1096445"/>
              <a:gd name="connsiteY1" fmla="*/ 0 h 368275"/>
              <a:gd name="connsiteX2" fmla="*/ 184138 w 1096445"/>
              <a:gd name="connsiteY2" fmla="*/ 73655 h 368275"/>
              <a:gd name="connsiteX3" fmla="*/ 912308 w 1096445"/>
              <a:gd name="connsiteY3" fmla="*/ 73655 h 368275"/>
              <a:gd name="connsiteX4" fmla="*/ 912308 w 1096445"/>
              <a:gd name="connsiteY4" fmla="*/ 0 h 368275"/>
              <a:gd name="connsiteX5" fmla="*/ 1096445 w 1096445"/>
              <a:gd name="connsiteY5" fmla="*/ 184138 h 368275"/>
              <a:gd name="connsiteX6" fmla="*/ 912308 w 1096445"/>
              <a:gd name="connsiteY6" fmla="*/ 368275 h 368275"/>
              <a:gd name="connsiteX7" fmla="*/ 912308 w 1096445"/>
              <a:gd name="connsiteY7" fmla="*/ 294620 h 368275"/>
              <a:gd name="connsiteX8" fmla="*/ 184138 w 1096445"/>
              <a:gd name="connsiteY8" fmla="*/ 294620 h 368275"/>
              <a:gd name="connsiteX9" fmla="*/ 184138 w 1096445"/>
              <a:gd name="connsiteY9" fmla="*/ 368275 h 368275"/>
              <a:gd name="connsiteX10" fmla="*/ 0 w 1096445"/>
              <a:gd name="connsiteY10" fmla="*/ 184138 h 368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96445" h="368275">
                <a:moveTo>
                  <a:pt x="0" y="184138"/>
                </a:moveTo>
                <a:lnTo>
                  <a:pt x="184138" y="0"/>
                </a:lnTo>
                <a:lnTo>
                  <a:pt x="184138" y="73655"/>
                </a:lnTo>
                <a:lnTo>
                  <a:pt x="912308" y="73655"/>
                </a:lnTo>
                <a:lnTo>
                  <a:pt x="912308" y="0"/>
                </a:lnTo>
                <a:lnTo>
                  <a:pt x="1096445" y="184138"/>
                </a:lnTo>
                <a:lnTo>
                  <a:pt x="912308" y="368275"/>
                </a:lnTo>
                <a:lnTo>
                  <a:pt x="912308" y="294620"/>
                </a:lnTo>
                <a:lnTo>
                  <a:pt x="184138" y="294620"/>
                </a:lnTo>
                <a:lnTo>
                  <a:pt x="184138" y="368275"/>
                </a:lnTo>
                <a:lnTo>
                  <a:pt x="0" y="184138"/>
                </a:lnTo>
                <a:close/>
              </a:path>
            </a:pathLst>
          </a:custGeom>
          <a:scene3d>
            <a:camera prst="orthographicFront"/>
            <a:lightRig rig="flat" dir="t"/>
          </a:scene3d>
          <a:sp3d z="-80000" prstMaterial="plastic">
            <a:bevelT w="50800" h="50800"/>
            <a:bevelB w="25400" h="25400" prst="angle"/>
          </a:sp3d>
        </p:spPr>
        <p:style>
          <a:lnRef idx="0">
            <a:schemeClr val="accent1">
              <a:tint val="60000"/>
              <a:hueOff val="0"/>
              <a:satOff val="0"/>
              <a:lumOff val="0"/>
              <a:alphaOff val="0"/>
            </a:schemeClr>
          </a:lnRef>
          <a:fillRef idx="3">
            <a:schemeClr val="accent1">
              <a:tint val="60000"/>
              <a:hueOff val="0"/>
              <a:satOff val="0"/>
              <a:lumOff val="0"/>
              <a:alphaOff val="0"/>
            </a:schemeClr>
          </a:fillRef>
          <a:effectRef idx="2">
            <a:schemeClr val="accent1">
              <a:tint val="60000"/>
              <a:hueOff val="0"/>
              <a:satOff val="0"/>
              <a:lumOff val="0"/>
              <a:alphaOff val="0"/>
            </a:schemeClr>
          </a:effectRef>
          <a:fontRef idx="minor">
            <a:schemeClr val="lt1"/>
          </a:fontRef>
        </p:style>
        <p:txBody>
          <a:bodyPr spcFirstLastPara="0" vert="horz" wrap="square" lIns="110482" tIns="73655" rIns="110482" bIns="73654" numCol="1" spcCol="1270" anchor="ctr" anchorCtr="0">
            <a:noAutofit/>
          </a:bodyPr>
          <a:lstStyle/>
          <a:p>
            <a:pPr lvl="0" algn="ctr" defTabSz="666750">
              <a:lnSpc>
                <a:spcPct val="90000"/>
              </a:lnSpc>
              <a:spcBef>
                <a:spcPct val="0"/>
              </a:spcBef>
              <a:spcAft>
                <a:spcPct val="35000"/>
              </a:spcAft>
            </a:pPr>
            <a:endParaRPr lang="zh-CN" altLang="en-US" sz="1500" kern="1200"/>
          </a:p>
        </p:txBody>
      </p:sp>
      <p:sp>
        <p:nvSpPr>
          <p:cNvPr id="11" name="禁止符 10"/>
          <p:cNvSpPr/>
          <p:nvPr/>
        </p:nvSpPr>
        <p:spPr>
          <a:xfrm>
            <a:off x="4123438" y="2835626"/>
            <a:ext cx="720080" cy="576064"/>
          </a:xfrm>
          <a:prstGeom prst="noSmoking">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 name="文本框 12"/>
          <p:cNvSpPr txBox="1"/>
          <p:nvPr/>
        </p:nvSpPr>
        <p:spPr>
          <a:xfrm>
            <a:off x="6581012" y="2708920"/>
            <a:ext cx="1487382" cy="461665"/>
          </a:xfrm>
          <a:prstGeom prst="rect">
            <a:avLst/>
          </a:prstGeom>
        </p:spPr>
        <p:style>
          <a:lnRef idx="1">
            <a:schemeClr val="accent2"/>
          </a:lnRef>
          <a:fillRef idx="3">
            <a:schemeClr val="accent2"/>
          </a:fillRef>
          <a:effectRef idx="2">
            <a:schemeClr val="accent2"/>
          </a:effectRef>
          <a:fontRef idx="minor">
            <a:schemeClr val="lt1"/>
          </a:fontRef>
        </p:style>
        <p:txBody>
          <a:bodyPr wrap="square" rtlCol="0">
            <a:spAutoFit/>
          </a:bodyPr>
          <a:lstStyle/>
          <a:p>
            <a:r>
              <a:rPr lang="zh-CN" altLang="en-US" dirty="0"/>
              <a:t>新的解释</a:t>
            </a:r>
          </a:p>
        </p:txBody>
      </p:sp>
      <p:pic>
        <p:nvPicPr>
          <p:cNvPr id="14" name="图片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1585" y="2072093"/>
            <a:ext cx="1857375" cy="1857375"/>
          </a:xfrm>
          <a:prstGeom prst="rect">
            <a:avLst/>
          </a:prstGeom>
        </p:spPr>
      </p:pic>
    </p:spTree>
    <p:extLst>
      <p:ext uri="{BB962C8B-B14F-4D97-AF65-F5344CB8AC3E}">
        <p14:creationId xmlns:p14="http://schemas.microsoft.com/office/powerpoint/2010/main" val="9529795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1" grpId="0" animBg="1"/>
      <p:bldP spid="13"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7" name="Rectangle 3"/>
          <p:cNvSpPr>
            <a:spLocks noGrp="1" noChangeArrowheads="1"/>
          </p:cNvSpPr>
          <p:nvPr>
            <p:ph idx="1"/>
          </p:nvPr>
        </p:nvSpPr>
        <p:spPr>
          <a:xfrm>
            <a:off x="395536" y="1632223"/>
            <a:ext cx="8497887" cy="4840288"/>
          </a:xfrm>
        </p:spPr>
        <p:txBody>
          <a:bodyPr/>
          <a:lstStyle/>
          <a:p>
            <a:r>
              <a:rPr lang="zh-CN" altLang="en-US" sz="2400" dirty="0" smtClean="0">
                <a:latin typeface="+mn-ea"/>
              </a:rPr>
              <a:t>林纳</a:t>
            </a:r>
            <a:r>
              <a:rPr lang="en-US" altLang="zh-CN" sz="2400" dirty="0" smtClean="0">
                <a:latin typeface="+mn-ea"/>
              </a:rPr>
              <a:t>(</a:t>
            </a:r>
            <a:r>
              <a:rPr lang="en-US" altLang="zh-CN" sz="2400" dirty="0" err="1" smtClean="0">
                <a:latin typeface="Arial Unicode MS" panose="020B0604020202020204" pitchFamily="34" charset="-122"/>
                <a:ea typeface="Arial Unicode MS" panose="020B0604020202020204" pitchFamily="34" charset="-122"/>
                <a:cs typeface="Arial Unicode MS" panose="020B0604020202020204" pitchFamily="34" charset="-122"/>
              </a:rPr>
              <a:t>P.Lenard</a:t>
            </a:r>
            <a:r>
              <a:rPr lang="en-US" altLang="zh-CN" sz="2400" dirty="0" smtClean="0">
                <a:latin typeface="+mn-ea"/>
              </a:rPr>
              <a:t> 1864～1947)</a:t>
            </a:r>
          </a:p>
          <a:p>
            <a:r>
              <a:rPr lang="zh-CN" altLang="en-US" sz="2400" dirty="0" smtClean="0">
                <a:latin typeface="+mn-ea"/>
              </a:rPr>
              <a:t>长冈半太郎 </a:t>
            </a:r>
            <a:r>
              <a:rPr lang="en-US" altLang="zh-CN" sz="2400" dirty="0" smtClean="0">
                <a:latin typeface="+mn-ea"/>
              </a:rPr>
              <a:t>(</a:t>
            </a:r>
            <a:r>
              <a:rPr lang="en-US" altLang="zh-CN" sz="2400" dirty="0" err="1" smtClean="0">
                <a:latin typeface="Arial Unicode MS" panose="020B0604020202020204" pitchFamily="34" charset="-122"/>
                <a:ea typeface="Arial Unicode MS" panose="020B0604020202020204" pitchFamily="34" charset="-122"/>
                <a:cs typeface="Arial Unicode MS" panose="020B0604020202020204" pitchFamily="34" charset="-122"/>
              </a:rPr>
              <a:t>Hantaro</a:t>
            </a:r>
            <a:r>
              <a:rPr lang="en-US" altLang="zh-CN" sz="2400" dirty="0" smtClean="0">
                <a:latin typeface="Arial Unicode MS" panose="020B0604020202020204" pitchFamily="34" charset="-122"/>
                <a:ea typeface="Arial Unicode MS" panose="020B0604020202020204" pitchFamily="34" charset="-122"/>
                <a:cs typeface="Arial Unicode MS" panose="020B0604020202020204" pitchFamily="34" charset="-122"/>
              </a:rPr>
              <a:t> Nagaoka </a:t>
            </a:r>
            <a:r>
              <a:rPr lang="en-US" altLang="zh-CN" sz="2400" dirty="0" smtClean="0">
                <a:latin typeface="+mn-ea"/>
              </a:rPr>
              <a:t>1865～1950) </a:t>
            </a:r>
          </a:p>
          <a:p>
            <a:r>
              <a:rPr lang="zh-CN" altLang="en-US" sz="2400" dirty="0" smtClean="0">
                <a:latin typeface="+mn-ea"/>
              </a:rPr>
              <a:t>盖革 </a:t>
            </a:r>
            <a:r>
              <a:rPr lang="en-US" altLang="zh-CN" sz="2400" dirty="0" smtClean="0">
                <a:latin typeface="+mn-ea"/>
              </a:rPr>
              <a:t>(</a:t>
            </a:r>
            <a:r>
              <a:rPr lang="en-US" altLang="zh-CN" sz="2400" dirty="0" err="1" smtClean="0">
                <a:latin typeface="Arial Unicode MS" panose="020B0604020202020204" pitchFamily="34" charset="-122"/>
                <a:ea typeface="Arial Unicode MS" panose="020B0604020202020204" pitchFamily="34" charset="-122"/>
                <a:cs typeface="Arial Unicode MS" panose="020B0604020202020204" pitchFamily="34" charset="-122"/>
              </a:rPr>
              <a:t>H.Geiger</a:t>
            </a:r>
            <a:r>
              <a:rPr lang="en-US" altLang="zh-CN" sz="2400" dirty="0" smtClean="0">
                <a:latin typeface="+mn-ea"/>
              </a:rPr>
              <a:t> 1882～1945) </a:t>
            </a:r>
            <a:r>
              <a:rPr lang="zh-CN" altLang="en-US" sz="2400" dirty="0" smtClean="0">
                <a:latin typeface="+mn-ea"/>
              </a:rPr>
              <a:t>和马斯顿 </a:t>
            </a:r>
            <a:r>
              <a:rPr lang="en-US" altLang="zh-CN" sz="2400" dirty="0" smtClean="0">
                <a:latin typeface="+mn-ea"/>
              </a:rPr>
              <a:t>(</a:t>
            </a:r>
            <a:r>
              <a:rPr lang="en-US" altLang="zh-CN" sz="2400" dirty="0" err="1" smtClean="0">
                <a:latin typeface="+mn-ea"/>
              </a:rPr>
              <a:t>E.Marsden</a:t>
            </a:r>
            <a:r>
              <a:rPr lang="en-US" altLang="zh-CN" sz="2400" dirty="0" smtClean="0">
                <a:latin typeface="+mn-ea"/>
              </a:rPr>
              <a:t> 1889～1970</a:t>
            </a:r>
            <a:r>
              <a:rPr lang="en-US" altLang="zh-CN" sz="2400" dirty="0">
                <a:latin typeface="+mn-ea"/>
              </a:rPr>
              <a:t>)</a:t>
            </a:r>
            <a:endParaRPr lang="en-US" altLang="zh-CN" sz="2400" dirty="0" smtClean="0">
              <a:latin typeface="+mn-ea"/>
            </a:endParaRPr>
          </a:p>
          <a:p>
            <a:r>
              <a:rPr lang="en-US" altLang="zh-CN" sz="2400" dirty="0" smtClean="0">
                <a:latin typeface="+mn-ea"/>
              </a:rPr>
              <a:t>α</a:t>
            </a:r>
            <a:r>
              <a:rPr lang="zh-CN" altLang="en-US" sz="2400" dirty="0" smtClean="0">
                <a:latin typeface="+mn-ea"/>
              </a:rPr>
              <a:t>粒子</a:t>
            </a:r>
            <a:r>
              <a:rPr lang="en-US" altLang="zh-CN" sz="2400" dirty="0" smtClean="0">
                <a:latin typeface="+mn-ea"/>
              </a:rPr>
              <a:t>(</a:t>
            </a:r>
            <a:r>
              <a:rPr lang="zh-CN" altLang="en-US" sz="2400" dirty="0" smtClean="0">
                <a:latin typeface="+mn-ea"/>
              </a:rPr>
              <a:t>带两个正电荷的氦核</a:t>
            </a:r>
            <a:r>
              <a:rPr lang="en-US" altLang="zh-CN" sz="2400" dirty="0" smtClean="0">
                <a:latin typeface="+mn-ea"/>
              </a:rPr>
              <a:t>)</a:t>
            </a:r>
            <a:r>
              <a:rPr lang="zh-CN" altLang="en-US" sz="2400" dirty="0" smtClean="0">
                <a:latin typeface="+mn-ea"/>
              </a:rPr>
              <a:t>的散射实验 </a:t>
            </a:r>
          </a:p>
          <a:p>
            <a:r>
              <a:rPr lang="zh-CN" altLang="en-US" sz="2400" dirty="0" smtClean="0">
                <a:latin typeface="+mn-ea"/>
              </a:rPr>
              <a:t>卢瑟福（</a:t>
            </a:r>
            <a:r>
              <a:rPr lang="en-US" altLang="zh-CN" sz="2400" dirty="0" smtClean="0">
                <a:latin typeface="Arial Unicode MS" panose="020B0604020202020204" pitchFamily="34" charset="-122"/>
                <a:ea typeface="Arial Unicode MS" panose="020B0604020202020204" pitchFamily="34" charset="-122"/>
                <a:cs typeface="Arial Unicode MS" panose="020B0604020202020204" pitchFamily="34" charset="-122"/>
              </a:rPr>
              <a:t>Lord E. Rutherford </a:t>
            </a:r>
            <a:r>
              <a:rPr lang="en-US" altLang="zh-CN" sz="2400" dirty="0" smtClean="0">
                <a:latin typeface="+mn-ea"/>
              </a:rPr>
              <a:t>1871～1937）</a:t>
            </a:r>
          </a:p>
          <a:p>
            <a:pPr>
              <a:buFont typeface="Wingdings" panose="05000000000000000000" pitchFamily="2" charset="2"/>
              <a:buNone/>
            </a:pPr>
            <a:r>
              <a:rPr lang="zh-CN" altLang="en-US" sz="2400" dirty="0" smtClean="0">
                <a:latin typeface="+mn-ea"/>
              </a:rPr>
              <a:t>    于1911年提出“核式结构模型” </a:t>
            </a:r>
          </a:p>
        </p:txBody>
      </p:sp>
      <p:sp>
        <p:nvSpPr>
          <p:cNvPr id="36866" name="Rectangle 2"/>
          <p:cNvSpPr>
            <a:spLocks noGrp="1" noChangeArrowheads="1"/>
          </p:cNvSpPr>
          <p:nvPr>
            <p:ph type="title"/>
          </p:nvPr>
        </p:nvSpPr>
        <p:spPr>
          <a:xfrm>
            <a:off x="755576" y="534471"/>
            <a:ext cx="4896792" cy="906463"/>
          </a:xfrm>
        </p:spPr>
        <p:txBody>
          <a:bodyPr>
            <a:normAutofit/>
          </a:bodyPr>
          <a:lstStyle/>
          <a:p>
            <a:r>
              <a:rPr lang="zh-CN" altLang="en-US" sz="2800" dirty="0" smtClean="0">
                <a:solidFill>
                  <a:schemeClr val="tx1"/>
                </a:solidFill>
                <a:latin typeface="+mj-ea"/>
              </a:rPr>
              <a:t>汤姆孙的原子结构模型的困难</a:t>
            </a:r>
            <a:r>
              <a:rPr lang="zh-CN" altLang="en-US" sz="2800" dirty="0" smtClean="0">
                <a:latin typeface="+mj-ea"/>
              </a:rPr>
              <a:t>  </a:t>
            </a:r>
            <a:endParaRPr lang="en-US" altLang="zh-CN" sz="2800" dirty="0" smtClean="0">
              <a:latin typeface="+mj-ea"/>
            </a:endParaRPr>
          </a:p>
        </p:txBody>
      </p:sp>
      <p:grpSp>
        <p:nvGrpSpPr>
          <p:cNvPr id="113668" name="Group 4"/>
          <p:cNvGrpSpPr>
            <a:grpSpLocks/>
          </p:cNvGrpSpPr>
          <p:nvPr/>
        </p:nvGrpSpPr>
        <p:grpSpPr bwMode="auto">
          <a:xfrm>
            <a:off x="7343775" y="4264025"/>
            <a:ext cx="1800225" cy="2205038"/>
            <a:chOff x="247" y="1497"/>
            <a:chExt cx="1134" cy="1389"/>
          </a:xfrm>
        </p:grpSpPr>
        <p:pic>
          <p:nvPicPr>
            <p:cNvPr id="36870" name="Picture 5" descr="rutherfor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 y="1497"/>
              <a:ext cx="644" cy="9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3670" name="Text Box 6"/>
            <p:cNvSpPr txBox="1">
              <a:spLocks noChangeArrowheads="1"/>
            </p:cNvSpPr>
            <p:nvPr/>
          </p:nvSpPr>
          <p:spPr bwMode="auto">
            <a:xfrm>
              <a:off x="247" y="2444"/>
              <a:ext cx="1134" cy="4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defRPr/>
              </a:pPr>
              <a:r>
                <a:rPr kumimoji="0" lang="en-US" altLang="zh-CN" sz="2000" b="1">
                  <a:effectLst>
                    <a:outerShdw blurRad="38100" dist="38100" dir="2700000" algn="tl">
                      <a:srgbClr val="C0C0C0"/>
                    </a:outerShdw>
                  </a:effectLst>
                  <a:latin typeface="Times New Roman" panose="02020603050405020304" pitchFamily="18" charset="0"/>
                </a:rPr>
                <a:t>E. Rutherford (1871-1937)</a:t>
              </a:r>
            </a:p>
          </p:txBody>
        </p:sp>
      </p:grpSp>
      <p:sp>
        <p:nvSpPr>
          <p:cNvPr id="113671" name="AutoShape 7"/>
          <p:cNvSpPr>
            <a:spLocks noChangeArrowheads="1"/>
          </p:cNvSpPr>
          <p:nvPr/>
        </p:nvSpPr>
        <p:spPr bwMode="auto">
          <a:xfrm>
            <a:off x="1403350" y="5516563"/>
            <a:ext cx="4570413" cy="728662"/>
          </a:xfrm>
          <a:prstGeom prst="wedgeRoundRectCallout">
            <a:avLst>
              <a:gd name="adj1" fmla="val 95954"/>
              <a:gd name="adj2" fmla="val -103815"/>
              <a:gd name="adj3" fmla="val 16667"/>
            </a:avLst>
          </a:prstGeom>
          <a:ln/>
          <a:extLst/>
        </p:spPr>
        <p:style>
          <a:lnRef idx="1">
            <a:schemeClr val="accent2"/>
          </a:lnRef>
          <a:fillRef idx="3">
            <a:schemeClr val="accent2"/>
          </a:fillRef>
          <a:effectRef idx="2">
            <a:schemeClr val="accent2"/>
          </a:effectRef>
          <a:fontRef idx="minor">
            <a:schemeClr val="lt1"/>
          </a:fontRef>
        </p:style>
        <p:txBody>
          <a:bodyPr/>
          <a:lstStyle/>
          <a:p>
            <a:pPr eaLnBrk="1" hangingPunct="1">
              <a:defRPr/>
            </a:pPr>
            <a:r>
              <a:rPr kumimoji="0" lang="zh-CN" altLang="en-US" sz="2000" b="1" dirty="0">
                <a:solidFill>
                  <a:schemeClr val="bg1"/>
                </a:solidFill>
                <a:latin typeface="+mn-ea"/>
                <a:ea typeface="+mn-ea"/>
              </a:rPr>
              <a:t>“就像一枚</a:t>
            </a:r>
            <a:r>
              <a:rPr kumimoji="0" lang="en-US" altLang="zh-CN" sz="2000" b="1" dirty="0">
                <a:solidFill>
                  <a:schemeClr val="bg1"/>
                </a:solidFill>
                <a:latin typeface="+mn-ea"/>
                <a:ea typeface="+mn-ea"/>
              </a:rPr>
              <a:t>15</a:t>
            </a:r>
            <a:r>
              <a:rPr kumimoji="0" lang="zh-CN" altLang="en-US" sz="2000" b="1" dirty="0">
                <a:solidFill>
                  <a:schemeClr val="bg1"/>
                </a:solidFill>
                <a:latin typeface="+mn-ea"/>
                <a:ea typeface="+mn-ea"/>
              </a:rPr>
              <a:t>英寸的炮弹打在一张纸上又被反射回来一样，”</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1366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2" presetClass="entr" presetSubtype="2" fill="hold" grpId="0" nodeType="clickEffect">
                                  <p:stCondLst>
                                    <p:cond delay="0"/>
                                  </p:stCondLst>
                                  <p:childTnLst>
                                    <p:set>
                                      <p:cBhvr>
                                        <p:cTn id="10" dur="1" fill="hold">
                                          <p:stCondLst>
                                            <p:cond delay="0"/>
                                          </p:stCondLst>
                                        </p:cTn>
                                        <p:tgtEl>
                                          <p:spTgt spid="113671"/>
                                        </p:tgtEl>
                                        <p:attrNameLst>
                                          <p:attrName>style.visibility</p:attrName>
                                        </p:attrNameLst>
                                      </p:cBhvr>
                                      <p:to>
                                        <p:strVal val="visible"/>
                                      </p:to>
                                    </p:set>
                                    <p:animEffect transition="in" filter="wipe(right)">
                                      <p:cBhvr>
                                        <p:cTn id="11" dur="500"/>
                                        <p:tgtEl>
                                          <p:spTgt spid="1136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671"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a:xfrm>
            <a:off x="323528" y="4876800"/>
            <a:ext cx="8591872" cy="1752600"/>
          </a:xfrm>
        </p:spPr>
        <p:txBody>
          <a:bodyPr/>
          <a:lstStyle/>
          <a:p>
            <a:pPr algn="ctr"/>
            <a:r>
              <a:rPr lang="en-US" altLang="zh-CN" dirty="0" err="1">
                <a:ea typeface="宋体" panose="02010600030101010101" pitchFamily="2" charset="-122"/>
              </a:rPr>
              <a:t>E.Rutherford</a:t>
            </a:r>
            <a:r>
              <a:rPr lang="en-US" altLang="zh-CN" dirty="0">
                <a:ea typeface="宋体" panose="02010600030101010101" pitchFamily="2" charset="-122"/>
              </a:rPr>
              <a:t>(1908 Nobel)  </a:t>
            </a:r>
            <a:r>
              <a:rPr lang="en-US" altLang="zh-CN" dirty="0" err="1">
                <a:ea typeface="宋体" panose="02010600030101010101" pitchFamily="2" charset="-122"/>
              </a:rPr>
              <a:t>J.J.Thomson</a:t>
            </a:r>
            <a:r>
              <a:rPr lang="en-US" altLang="zh-CN" dirty="0">
                <a:ea typeface="宋体" panose="02010600030101010101" pitchFamily="2" charset="-122"/>
              </a:rPr>
              <a:t>(1906 Nobel)</a:t>
            </a:r>
          </a:p>
        </p:txBody>
      </p:sp>
      <p:pic>
        <p:nvPicPr>
          <p:cNvPr id="52227" name="Picture 3" descr="A:\buchong0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23728" y="453580"/>
            <a:ext cx="4203700" cy="441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43034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043608" y="2204864"/>
            <a:ext cx="7416824" cy="1815882"/>
          </a:xfrm>
          <a:prstGeom prst="rect">
            <a:avLst/>
          </a:prstGeom>
        </p:spPr>
        <p:txBody>
          <a:bodyPr wrap="square">
            <a:spAutoFit/>
          </a:bodyPr>
          <a:lstStyle/>
          <a:p>
            <a:r>
              <a:rPr lang="en-US" altLang="zh-CN" sz="2800" dirty="0"/>
              <a:t>1908</a:t>
            </a:r>
            <a:r>
              <a:rPr lang="zh-CN" altLang="en-US" sz="2800" dirty="0"/>
              <a:t>年，卢瑟福获得该年度的诺贝尔化学奖，他对自己不是获得物理学奖感到有些意外，他风趣地说：“我竟摇身一变，成为一位化学家了。”“这是我一生中绝妙的一次玩笑！”</a:t>
            </a:r>
          </a:p>
        </p:txBody>
      </p:sp>
    </p:spTree>
    <p:extLst>
      <p:ext uri="{BB962C8B-B14F-4D97-AF65-F5344CB8AC3E}">
        <p14:creationId xmlns:p14="http://schemas.microsoft.com/office/powerpoint/2010/main" val="8092267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文本占位符 2"/>
          <p:cNvSpPr>
            <a:spLocks noGrp="1"/>
          </p:cNvSpPr>
          <p:nvPr>
            <p:ph type="body" sz="half" idx="1"/>
          </p:nvPr>
        </p:nvSpPr>
        <p:spPr/>
        <p:txBody>
          <a:bodyPr/>
          <a:lstStyle/>
          <a:p>
            <a:endParaRPr lang="zh-CN" altLang="en-US"/>
          </a:p>
        </p:txBody>
      </p:sp>
      <p:sp>
        <p:nvSpPr>
          <p:cNvPr id="4" name="内容占位符 3"/>
          <p:cNvSpPr>
            <a:spLocks noGrp="1"/>
          </p:cNvSpPr>
          <p:nvPr>
            <p:ph sz="half" idx="2"/>
          </p:nvPr>
        </p:nvSpPr>
        <p:spPr/>
        <p:txBody>
          <a:bodyPr/>
          <a:lstStyle/>
          <a:p>
            <a:endParaRPr lang="zh-CN" altLang="en-US"/>
          </a:p>
        </p:txBody>
      </p:sp>
      <p:pic>
        <p:nvPicPr>
          <p:cNvPr id="5" name="Picture 2" descr="D:\T2\037.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3648" y="836712"/>
            <a:ext cx="6629400" cy="4889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40522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5"/>
          <p:cNvSpPr>
            <a:spLocks noGrp="1" noChangeArrowheads="1"/>
          </p:cNvSpPr>
          <p:nvPr>
            <p:ph type="title"/>
          </p:nvPr>
        </p:nvSpPr>
        <p:spPr>
          <a:xfrm>
            <a:off x="467544" y="228538"/>
            <a:ext cx="7793037" cy="1143001"/>
          </a:xfrm>
        </p:spPr>
        <p:txBody>
          <a:bodyPr/>
          <a:lstStyle/>
          <a:p>
            <a:r>
              <a:rPr lang="zh-CN" altLang="en-US" sz="3200" b="1" dirty="0" smtClean="0">
                <a:solidFill>
                  <a:schemeClr val="tx1"/>
                </a:solidFill>
                <a:latin typeface="+mj-ea"/>
              </a:rPr>
              <a:t>卢瑟福模型于汤姆孙模型的主要区别</a:t>
            </a:r>
          </a:p>
        </p:txBody>
      </p:sp>
      <p:sp>
        <p:nvSpPr>
          <p:cNvPr id="37891" name="Rectangle 3"/>
          <p:cNvSpPr>
            <a:spLocks noGrp="1" noChangeArrowheads="1"/>
          </p:cNvSpPr>
          <p:nvPr>
            <p:ph type="body" sz="half" idx="1"/>
          </p:nvPr>
        </p:nvSpPr>
        <p:spPr>
          <a:xfrm>
            <a:off x="129848" y="3826258"/>
            <a:ext cx="8042552" cy="2267791"/>
          </a:xfrm>
        </p:spPr>
        <p:txBody>
          <a:bodyPr/>
          <a:lstStyle/>
          <a:p>
            <a:pPr indent="457200" algn="just">
              <a:buFont typeface="Wingdings" panose="05000000000000000000" pitchFamily="2" charset="2"/>
              <a:buNone/>
            </a:pPr>
            <a:r>
              <a:rPr lang="zh-CN" altLang="en-US" sz="2400" dirty="0" smtClean="0">
                <a:latin typeface="+mn-ea"/>
              </a:rPr>
              <a:t>汤姆孙认为正电荷均匀分布在整个原子体积内，而卢瑟福认为正电荷集中在占原子大小万分之一的小范围内，电子在正电部分的外边。从实验角度看，怎么判断哪个模型是正确的呢？</a:t>
            </a:r>
          </a:p>
        </p:txBody>
      </p:sp>
      <p:pic>
        <p:nvPicPr>
          <p:cNvPr id="32" name="内容占位符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74209" y="1373141"/>
            <a:ext cx="1857375" cy="1857375"/>
          </a:xfrm>
        </p:spPr>
      </p:pic>
      <p:pic>
        <p:nvPicPr>
          <p:cNvPr id="34" name="图片 3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60755" y="1163895"/>
            <a:ext cx="2137116" cy="2434384"/>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ontrols>
      <mc:AlternateContent xmlns:mc="http://schemas.openxmlformats.org/markup-compatibility/2006">
        <mc:Choice xmlns:v="urn:schemas-microsoft-com:vml" Requires="v">
          <p:control spid="38990" name="ShockwaveFlash1" r:id="rId2" imgW="8712360" imgH="5832360"/>
        </mc:Choice>
        <mc:Fallback>
          <p:control name="ShockwaveFlash1" r:id="rId2" imgW="8712360" imgH="5832360">
            <p:pic>
              <p:nvPicPr>
                <p:cNvPr id="38914" name="ShockwaveFlash1"/>
                <p:cNvPicPr preferRelativeResize="0">
                  <a:picLocks noGrp="1" noChangeArrowheads="1" noChangeShapeType="1"/>
                </p:cNvPicPr>
                <p:nvPr/>
              </p:nvPicPr>
              <p:blipFill>
                <a:blip r:embed="rId4"/>
                <a:srcRect/>
                <a:stretch>
                  <a:fillRect/>
                </a:stretch>
              </p:blipFill>
              <p:spPr bwMode="auto">
                <a:xfrm>
                  <a:off x="107504" y="404664"/>
                  <a:ext cx="8712968" cy="5832648"/>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a:noFill/>
                    </a14:hiddenLine>
                  </a:ext>
                  <a:ext uri="{AF507438-7753-43E0-B8FC-AC1667EBCBE1}">
                    <a14:hiddenEffects xmlns:a14="http://schemas.microsoft.com/office/drawing/2010/main">
                      <a:effectLst>
                        <a:outerShdw dist="35921" dir="2700000" algn="ctr" rotWithShape="0">
                          <a:schemeClr val="bg2"/>
                        </a:outerShdw>
                      </a:effectLst>
                    </a14:hiddenEffects>
                  </a:ext>
                </a:extLst>
              </p:spPr>
            </p:pic>
          </p:control>
        </mc:Fallback>
      </mc:AlternateContent>
    </p:controls>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endParaRPr lang="zh-CN" altLang="en-US"/>
          </a:p>
        </p:txBody>
      </p:sp>
      <p:sp>
        <p:nvSpPr>
          <p:cNvPr id="2" name="标题 1"/>
          <p:cNvSpPr>
            <a:spLocks noGrp="1"/>
          </p:cNvSpPr>
          <p:nvPr>
            <p:ph type="title"/>
          </p:nvPr>
        </p:nvSpPr>
        <p:spPr/>
        <p:txBody>
          <a:bodyPr/>
          <a:lstStyle/>
          <a:p>
            <a:endParaRPr lang="zh-CN" altLang="en-US"/>
          </a:p>
        </p:txBody>
      </p:sp>
      <p:pic>
        <p:nvPicPr>
          <p:cNvPr id="4" name="Picture 2" descr="D:\Physics\F2_06.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3688" y="854732"/>
            <a:ext cx="4475163" cy="5029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05579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5589" name="Picture 5" descr="TR模型F"/>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956366" y="1484784"/>
            <a:ext cx="3163840" cy="3517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5590" name="Text Box 6"/>
          <p:cNvSpPr txBox="1">
            <a:spLocks noChangeArrowheads="1"/>
          </p:cNvSpPr>
          <p:nvPr/>
        </p:nvSpPr>
        <p:spPr bwMode="auto">
          <a:xfrm>
            <a:off x="612775" y="2278063"/>
            <a:ext cx="10255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defRPr/>
            </a:pPr>
            <a:r>
              <a:rPr kumimoji="0" lang="en-US" altLang="zh-CN" b="1">
                <a:effectLst>
                  <a:outerShdw blurRad="38100" dist="38100" dir="2700000" algn="tl">
                    <a:srgbClr val="C0C0C0"/>
                  </a:outerShdw>
                </a:effectLst>
                <a:latin typeface="Times New Roman" panose="02020603050405020304" pitchFamily="18" charset="0"/>
                <a:ea typeface="楷体_GB2312" pitchFamily="49" charset="-122"/>
              </a:rPr>
              <a:t>T</a:t>
            </a:r>
            <a:r>
              <a:rPr kumimoji="0" lang="zh-CN" altLang="en-US" b="1">
                <a:effectLst>
                  <a:outerShdw blurRad="38100" dist="38100" dir="2700000" algn="tl">
                    <a:srgbClr val="C0C0C0"/>
                  </a:outerShdw>
                </a:effectLst>
                <a:latin typeface="Times New Roman" panose="02020603050405020304" pitchFamily="18" charset="0"/>
                <a:ea typeface="楷体_GB2312" pitchFamily="49" charset="-122"/>
              </a:rPr>
              <a:t>模型</a:t>
            </a:r>
          </a:p>
        </p:txBody>
      </p:sp>
      <p:sp>
        <p:nvSpPr>
          <p:cNvPr id="195592" name="Text Box 8"/>
          <p:cNvSpPr txBox="1">
            <a:spLocks noChangeArrowheads="1"/>
          </p:cNvSpPr>
          <p:nvPr/>
        </p:nvSpPr>
        <p:spPr bwMode="auto">
          <a:xfrm>
            <a:off x="612775" y="4365625"/>
            <a:ext cx="10572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defRPr/>
            </a:pPr>
            <a:r>
              <a:rPr kumimoji="0" lang="en-US" altLang="zh-CN" b="1">
                <a:effectLst>
                  <a:outerShdw blurRad="38100" dist="38100" dir="2700000" algn="tl">
                    <a:srgbClr val="C0C0C0"/>
                  </a:outerShdw>
                </a:effectLst>
                <a:latin typeface="Times New Roman" panose="02020603050405020304" pitchFamily="18" charset="0"/>
                <a:ea typeface="楷体_GB2312" pitchFamily="49" charset="-122"/>
              </a:rPr>
              <a:t>R</a:t>
            </a:r>
            <a:r>
              <a:rPr kumimoji="0" lang="zh-CN" altLang="en-US" b="1">
                <a:effectLst>
                  <a:outerShdw blurRad="38100" dist="38100" dir="2700000" algn="tl">
                    <a:srgbClr val="C0C0C0"/>
                  </a:outerShdw>
                </a:effectLst>
                <a:latin typeface="Times New Roman" panose="02020603050405020304" pitchFamily="18" charset="0"/>
                <a:ea typeface="楷体_GB2312" pitchFamily="49" charset="-122"/>
              </a:rPr>
              <a:t>模型</a:t>
            </a:r>
          </a:p>
        </p:txBody>
      </p:sp>
      <p:graphicFrame>
        <p:nvGraphicFramePr>
          <p:cNvPr id="195596" name="Object 12"/>
          <p:cNvGraphicFramePr>
            <a:graphicFrameLocks noGrp="1" noChangeAspect="1"/>
          </p:cNvGraphicFramePr>
          <p:nvPr>
            <p:ph sz="half" idx="1"/>
            <p:extLst>
              <p:ext uri="{D42A27DB-BD31-4B8C-83A1-F6EECF244321}">
                <p14:modId xmlns:p14="http://schemas.microsoft.com/office/powerpoint/2010/main" val="74729009"/>
              </p:ext>
            </p:extLst>
          </p:nvPr>
        </p:nvGraphicFramePr>
        <p:xfrm>
          <a:off x="2160588" y="4143375"/>
          <a:ext cx="1790700" cy="992188"/>
        </p:xfrm>
        <a:graphic>
          <a:graphicData uri="http://schemas.openxmlformats.org/presentationml/2006/ole">
            <mc:AlternateContent xmlns:mc="http://schemas.openxmlformats.org/markup-compatibility/2006">
              <mc:Choice xmlns:v="urn:schemas-microsoft-com:vml" Requires="v">
                <p:oleObj spid="_x0000_s42144" name="公式" r:id="rId4" imgW="825500" imgH="457200" progId="Equation.3">
                  <p:embed/>
                </p:oleObj>
              </mc:Choice>
              <mc:Fallback>
                <p:oleObj name="公式" r:id="rId4" imgW="825500" imgH="457200" progId="Equation.3">
                  <p:embed/>
                  <p:pic>
                    <p:nvPicPr>
                      <p:cNvPr id="0" name="Object 12"/>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60588" y="4143375"/>
                        <a:ext cx="1790700" cy="992188"/>
                      </a:xfrm>
                      <a:prstGeom prst="rect">
                        <a:avLst/>
                      </a:prstGeom>
                      <a:noFill/>
                      <a:ln>
                        <a:noFill/>
                      </a:ln>
                      <a:effectLst/>
                    </p:spPr>
                  </p:pic>
                </p:oleObj>
              </mc:Fallback>
            </mc:AlternateContent>
          </a:graphicData>
        </a:graphic>
      </p:graphicFrame>
      <p:graphicFrame>
        <p:nvGraphicFramePr>
          <p:cNvPr id="195598" name="Object 14"/>
          <p:cNvGraphicFramePr>
            <a:graphicFrameLocks noGrp="1" noChangeAspect="1"/>
          </p:cNvGraphicFramePr>
          <p:nvPr>
            <p:ph sz="half" idx="2"/>
            <p:extLst>
              <p:ext uri="{D42A27DB-BD31-4B8C-83A1-F6EECF244321}">
                <p14:modId xmlns:p14="http://schemas.microsoft.com/office/powerpoint/2010/main" val="2523352592"/>
              </p:ext>
            </p:extLst>
          </p:nvPr>
        </p:nvGraphicFramePr>
        <p:xfrm>
          <a:off x="1987550" y="1773238"/>
          <a:ext cx="2289175" cy="1546225"/>
        </p:xfrm>
        <a:graphic>
          <a:graphicData uri="http://schemas.openxmlformats.org/presentationml/2006/ole">
            <mc:AlternateContent xmlns:mc="http://schemas.openxmlformats.org/markup-compatibility/2006">
              <mc:Choice xmlns:v="urn:schemas-microsoft-com:vml" Requires="v">
                <p:oleObj spid="_x0000_s42145" name="公式" r:id="rId6" imgW="1409088" imgH="952087" progId="Equation.3">
                  <p:embed/>
                </p:oleObj>
              </mc:Choice>
              <mc:Fallback>
                <p:oleObj name="公式" r:id="rId6" imgW="1409088" imgH="952087" progId="Equation.3">
                  <p:embed/>
                  <p:pic>
                    <p:nvPicPr>
                      <p:cNvPr id="0" name="Object 14"/>
                      <p:cNvPicPr>
                        <a:picLocks noGrp="1"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87550" y="1773238"/>
                        <a:ext cx="2289175" cy="1546225"/>
                      </a:xfrm>
                      <a:prstGeom prst="rect">
                        <a:avLst/>
                      </a:prstGeom>
                      <a:noFill/>
                      <a:ln>
                        <a:noFill/>
                      </a:ln>
                      <a:effectLst/>
                    </p:spPr>
                  </p:pic>
                </p:oleObj>
              </mc:Fallback>
            </mc:AlternateContent>
          </a:graphicData>
        </a:graphic>
      </p:graphicFrame>
      <mc:AlternateContent xmlns:mc="http://schemas.openxmlformats.org/markup-compatibility/2006" xmlns:a14="http://schemas.microsoft.com/office/drawing/2010/main">
        <mc:Choice Requires="a14">
          <p:sp>
            <p:nvSpPr>
              <p:cNvPr id="195601" name="Text Box 17"/>
              <p:cNvSpPr txBox="1">
                <a:spLocks noChangeArrowheads="1"/>
              </p:cNvSpPr>
              <p:nvPr/>
            </p:nvSpPr>
            <p:spPr bwMode="auto">
              <a:xfrm>
                <a:off x="179388" y="3573463"/>
                <a:ext cx="5759450" cy="461665"/>
              </a:xfrm>
              <a:prstGeom prst="rect">
                <a:avLst/>
              </a:prstGeom>
              <a:noFill/>
              <a:ln>
                <a:noFill/>
              </a:ln>
              <a:effectLst/>
              <a:extLst>
                <a:ext uri="{909E8E84-426E-40DD-AFC4-6F175D3DCCD1}">
                  <a14:hiddenFill>
                    <a:solidFill>
                      <a:schemeClr val="accent1"/>
                    </a:solidFill>
                  </a14:hiddenFill>
                </a:ext>
                <a:ext uri="{91240B29-F687-4F45-9708-019B960494DF}">
                  <a14:hiddenLine w="9525" algn="ctr">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a:spAutoFit/>
              </a:bodyPr>
              <a:lstStyle/>
              <a:p>
                <a:pPr eaLnBrk="1" hangingPunct="1">
                  <a:defRPr/>
                </a:pPr>
                <a14:m>
                  <m:oMath xmlns:m="http://schemas.openxmlformats.org/officeDocument/2006/math">
                    <m:r>
                      <a:rPr lang="en-US" altLang="zh-CN" b="1" i="1" dirty="0">
                        <a:latin typeface="Cambria Math" panose="02040503050406030204" pitchFamily="18" charset="0"/>
                        <a:ea typeface="楷体_GB2312" pitchFamily="49" charset="-122"/>
                      </a:rPr>
                      <m:t>𝜶</m:t>
                    </m:r>
                  </m:oMath>
                </a14:m>
                <a:r>
                  <a:rPr lang="zh-CN" altLang="en-US" b="1" dirty="0" smtClean="0">
                    <a:ea typeface="楷体_GB2312" pitchFamily="49" charset="-122"/>
                  </a:rPr>
                  <a:t>粒子</a:t>
                </a:r>
                <a:r>
                  <a:rPr kumimoji="0" lang="zh-CN" altLang="en-US" b="1" dirty="0" smtClean="0">
                    <a:effectLst>
                      <a:outerShdw blurRad="38100" dist="38100" dir="2700000" algn="tl">
                        <a:srgbClr val="C0C0C0"/>
                      </a:outerShdw>
                    </a:effectLst>
                    <a:latin typeface="Times New Roman" panose="02020603050405020304" pitchFamily="18" charset="0"/>
                    <a:ea typeface="楷体_GB2312" pitchFamily="49" charset="-122"/>
                  </a:rPr>
                  <a:t>易</a:t>
                </a:r>
                <a:r>
                  <a:rPr kumimoji="0" lang="zh-CN" altLang="en-US" b="1" dirty="0">
                    <a:effectLst>
                      <a:outerShdw blurRad="38100" dist="38100" dir="2700000" algn="tl">
                        <a:srgbClr val="C0C0C0"/>
                      </a:outerShdw>
                    </a:effectLst>
                    <a:latin typeface="Times New Roman" panose="02020603050405020304" pitchFamily="18" charset="0"/>
                    <a:ea typeface="楷体_GB2312" pitchFamily="49" charset="-122"/>
                  </a:rPr>
                  <a:t>穿过原子，只能发生小角度散射。</a:t>
                </a:r>
              </a:p>
            </p:txBody>
          </p:sp>
        </mc:Choice>
        <mc:Fallback xmlns="">
          <p:sp>
            <p:nvSpPr>
              <p:cNvPr id="195601" name="Text Box 17"/>
              <p:cNvSpPr txBox="1">
                <a:spLocks noRot="1" noChangeAspect="1" noMove="1" noResize="1" noEditPoints="1" noAdjustHandles="1" noChangeArrowheads="1" noChangeShapeType="1" noTextEdit="1"/>
              </p:cNvSpPr>
              <p:nvPr/>
            </p:nvSpPr>
            <p:spPr bwMode="auto">
              <a:xfrm>
                <a:off x="179388" y="3573463"/>
                <a:ext cx="5759450" cy="461665"/>
              </a:xfrm>
              <a:prstGeom prst="rect">
                <a:avLst/>
              </a:prstGeom>
              <a:blipFill rotWithShape="0">
                <a:blip r:embed="rId9"/>
                <a:stretch>
                  <a:fillRect t="-15789" r="-7513" b="-31579"/>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5602" name="Text Box 18"/>
              <p:cNvSpPr txBox="1">
                <a:spLocks noChangeArrowheads="1"/>
              </p:cNvSpPr>
              <p:nvPr/>
            </p:nvSpPr>
            <p:spPr bwMode="auto">
              <a:xfrm>
                <a:off x="165684" y="5445855"/>
                <a:ext cx="6192838" cy="457200"/>
              </a:xfrm>
              <a:prstGeom prst="rect">
                <a:avLst/>
              </a:prstGeom>
              <a:noFill/>
              <a:ln>
                <a:noFill/>
              </a:ln>
              <a:effectLst/>
              <a:extLst>
                <a:ext uri="{909E8E84-426E-40DD-AFC4-6F175D3DCCD1}">
                  <a14:hiddenFill>
                    <a:solidFill>
                      <a:schemeClr val="accent1"/>
                    </a:solidFill>
                  </a14:hiddenFill>
                </a:ext>
                <a:ext uri="{91240B29-F687-4F45-9708-019B960494DF}">
                  <a14:hiddenLine w="9525" algn="ctr">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a:spAutoFit/>
              </a:bodyPr>
              <a:lstStyle/>
              <a:p>
                <a:pPr eaLnBrk="1" hangingPunct="1">
                  <a:defRPr/>
                </a:pPr>
                <a:r>
                  <a:rPr kumimoji="0" lang="zh-CN" altLang="en-US" b="1" dirty="0">
                    <a:effectLst>
                      <a:outerShdw blurRad="38100" dist="38100" dir="2700000" algn="tl">
                        <a:srgbClr val="C0C0C0"/>
                      </a:outerShdw>
                    </a:effectLst>
                    <a:latin typeface="Times New Roman" panose="02020603050405020304" pitchFamily="18" charset="0"/>
                    <a:ea typeface="楷体_GB2312" pitchFamily="49" charset="-122"/>
                  </a:rPr>
                  <a:t>距核愈近力愈大，</a:t>
                </a:r>
                <a14:m>
                  <m:oMath xmlns:m="http://schemas.openxmlformats.org/officeDocument/2006/math">
                    <m:r>
                      <a:rPr lang="en-US" altLang="zh-CN" b="1" i="1" dirty="0">
                        <a:latin typeface="Cambria Math" panose="02040503050406030204" pitchFamily="18" charset="0"/>
                        <a:ea typeface="楷体_GB2312" pitchFamily="49" charset="-122"/>
                      </a:rPr>
                      <m:t>𝜶</m:t>
                    </m:r>
                  </m:oMath>
                </a14:m>
                <a:r>
                  <a:rPr lang="zh-CN" altLang="en-US" b="1" dirty="0">
                    <a:ea typeface="楷体_GB2312" pitchFamily="49" charset="-122"/>
                  </a:rPr>
                  <a:t>粒子</a:t>
                </a:r>
                <a:r>
                  <a:rPr kumimoji="0" lang="zh-CN" altLang="en-US" b="1" dirty="0">
                    <a:effectLst>
                      <a:outerShdw blurRad="38100" dist="38100" dir="2700000" algn="tl">
                        <a:srgbClr val="C0C0C0"/>
                      </a:outerShdw>
                    </a:effectLst>
                    <a:latin typeface="Times New Roman" panose="02020603050405020304" pitchFamily="18" charset="0"/>
                    <a:ea typeface="楷体_GB2312" pitchFamily="49" charset="-122"/>
                  </a:rPr>
                  <a:t>可能被大角度散射。</a:t>
                </a:r>
              </a:p>
            </p:txBody>
          </p:sp>
        </mc:Choice>
        <mc:Fallback xmlns="">
          <p:sp>
            <p:nvSpPr>
              <p:cNvPr id="195602" name="Text Box 18"/>
              <p:cNvSpPr txBox="1">
                <a:spLocks noRot="1" noChangeAspect="1" noMove="1" noResize="1" noEditPoints="1" noAdjustHandles="1" noChangeArrowheads="1" noChangeShapeType="1" noTextEdit="1"/>
              </p:cNvSpPr>
              <p:nvPr/>
            </p:nvSpPr>
            <p:spPr bwMode="auto">
              <a:xfrm>
                <a:off x="165684" y="5445855"/>
                <a:ext cx="6192838" cy="457200"/>
              </a:xfrm>
              <a:prstGeom prst="rect">
                <a:avLst/>
              </a:prstGeom>
              <a:blipFill rotWithShape="0">
                <a:blip r:embed="rId10"/>
                <a:stretch>
                  <a:fillRect l="-1575" t="-16000" r="-6988" b="-34667"/>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559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2" presetClass="entr" presetSubtype="8" fill="hold" nodeType="clickEffect">
                                  <p:stCondLst>
                                    <p:cond delay="0"/>
                                  </p:stCondLst>
                                  <p:childTnLst>
                                    <p:set>
                                      <p:cBhvr>
                                        <p:cTn id="10" dur="1" fill="hold">
                                          <p:stCondLst>
                                            <p:cond delay="0"/>
                                          </p:stCondLst>
                                        </p:cTn>
                                        <p:tgtEl>
                                          <p:spTgt spid="195598"/>
                                        </p:tgtEl>
                                        <p:attrNameLst>
                                          <p:attrName>style.visibility</p:attrName>
                                        </p:attrNameLst>
                                      </p:cBhvr>
                                      <p:to>
                                        <p:strVal val="visible"/>
                                      </p:to>
                                    </p:set>
                                    <p:animEffect transition="in" filter="wipe(left)">
                                      <p:cBhvr>
                                        <p:cTn id="11" dur="500"/>
                                        <p:tgtEl>
                                          <p:spTgt spid="195598"/>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1" presetClass="entr" presetSubtype="0" fill="hold" nodeType="clickEffect">
                                  <p:stCondLst>
                                    <p:cond delay="0"/>
                                  </p:stCondLst>
                                  <p:childTnLst>
                                    <p:set>
                                      <p:cBhvr>
                                        <p:cTn id="15" dur="1" fill="hold">
                                          <p:stCondLst>
                                            <p:cond delay="0"/>
                                          </p:stCondLst>
                                        </p:cTn>
                                        <p:tgtEl>
                                          <p:spTgt spid="195589"/>
                                        </p:tgtEl>
                                        <p:attrNameLst>
                                          <p:attrName>style.visibility</p:attrName>
                                        </p:attrNameLst>
                                      </p:cBhvr>
                                      <p:to>
                                        <p:strVal val="visible"/>
                                      </p:to>
                                    </p:set>
                                  </p:childTnLst>
                                </p:cTn>
                              </p:par>
                            </p:childTnLst>
                          </p:cTn>
                        </p:par>
                      </p:childTnLst>
                    </p:cTn>
                  </p:par>
                  <p:par>
                    <p:cTn id="16" fill="hold" nodeType="clickPar">
                      <p:stCondLst>
                        <p:cond delay="indefinite"/>
                      </p:stCondLst>
                      <p:childTnLst>
                        <p:par>
                          <p:cTn id="17" fill="hold" nodeType="withGroup">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95592"/>
                                        </p:tgtEl>
                                        <p:attrNameLst>
                                          <p:attrName>style.visibility</p:attrName>
                                        </p:attrNameLst>
                                      </p:cBhvr>
                                      <p:to>
                                        <p:strVal val="visible"/>
                                      </p:to>
                                    </p:set>
                                  </p:childTnLst>
                                </p:cTn>
                              </p:par>
                            </p:childTnLst>
                          </p:cTn>
                        </p:par>
                      </p:childTnLst>
                    </p:cTn>
                  </p:par>
                  <p:par>
                    <p:cTn id="20" fill="hold" nodeType="clickPar">
                      <p:stCondLst>
                        <p:cond delay="indefinite"/>
                      </p:stCondLst>
                      <p:childTnLst>
                        <p:par>
                          <p:cTn id="21" fill="hold" nodeType="withGroup">
                            <p:stCondLst>
                              <p:cond delay="0"/>
                            </p:stCondLst>
                            <p:childTnLst>
                              <p:par>
                                <p:cTn id="22" presetID="22" presetClass="entr" presetSubtype="8" fill="hold" nodeType="clickEffect">
                                  <p:stCondLst>
                                    <p:cond delay="0"/>
                                  </p:stCondLst>
                                  <p:childTnLst>
                                    <p:set>
                                      <p:cBhvr>
                                        <p:cTn id="23" dur="1" fill="hold">
                                          <p:stCondLst>
                                            <p:cond delay="0"/>
                                          </p:stCondLst>
                                        </p:cTn>
                                        <p:tgtEl>
                                          <p:spTgt spid="195596"/>
                                        </p:tgtEl>
                                        <p:attrNameLst>
                                          <p:attrName>style.visibility</p:attrName>
                                        </p:attrNameLst>
                                      </p:cBhvr>
                                      <p:to>
                                        <p:strVal val="visible"/>
                                      </p:to>
                                    </p:set>
                                    <p:animEffect transition="in" filter="wipe(left)">
                                      <p:cBhvr>
                                        <p:cTn id="24" dur="500"/>
                                        <p:tgtEl>
                                          <p:spTgt spid="195596"/>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95601"/>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956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5590" grpId="0"/>
      <p:bldP spid="195592" grpId="0"/>
      <p:bldP spid="195601" grpId="0"/>
      <p:bldP spid="19560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a:xfrm>
            <a:off x="1346419" y="764704"/>
            <a:ext cx="7793037" cy="906462"/>
          </a:xfrm>
        </p:spPr>
        <p:txBody>
          <a:bodyPr/>
          <a:lstStyle/>
          <a:p>
            <a:r>
              <a:rPr lang="en-US" altLang="zh-CN" sz="3200" b="1" dirty="0" smtClean="0">
                <a:solidFill>
                  <a:schemeClr val="tx1"/>
                </a:solidFill>
                <a:latin typeface="Times New Roman" panose="02020603050405020304" pitchFamily="18" charset="0"/>
                <a:ea typeface="楷体_GB2312" pitchFamily="49" charset="-122"/>
              </a:rPr>
              <a:t>A、α</a:t>
            </a:r>
            <a:r>
              <a:rPr lang="zh-CN" altLang="en-US" sz="3200" b="1" dirty="0" smtClean="0">
                <a:solidFill>
                  <a:schemeClr val="tx1"/>
                </a:solidFill>
                <a:latin typeface="Times New Roman" panose="02020603050405020304" pitchFamily="18" charset="0"/>
                <a:ea typeface="楷体_GB2312" pitchFamily="49" charset="-122"/>
              </a:rPr>
              <a:t>粒子的散射实验</a:t>
            </a:r>
            <a:r>
              <a:rPr lang="zh-CN" altLang="en-US" dirty="0" smtClean="0"/>
              <a:t> </a:t>
            </a:r>
          </a:p>
        </p:txBody>
      </p:sp>
      <p:pic>
        <p:nvPicPr>
          <p:cNvPr id="43011" name="Picture 1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188" y="2133600"/>
            <a:ext cx="7921625" cy="4233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3"/>
          <p:cNvSpPr>
            <a:spLocks noGrp="1" noChangeArrowheads="1"/>
          </p:cNvSpPr>
          <p:nvPr>
            <p:ph idx="1"/>
          </p:nvPr>
        </p:nvSpPr>
        <p:spPr>
          <a:xfrm>
            <a:off x="-217203" y="2710781"/>
            <a:ext cx="4573179" cy="4114800"/>
          </a:xfrm>
        </p:spPr>
        <p:txBody>
          <a:bodyPr/>
          <a:lstStyle/>
          <a:p>
            <a:pPr algn="just">
              <a:buFont typeface="Wingdings" panose="05000000000000000000" pitchFamily="2" charset="2"/>
              <a:buNone/>
            </a:pPr>
            <a:r>
              <a:rPr lang="zh-CN" altLang="en-US" sz="2400" b="1" dirty="0" smtClean="0">
                <a:latin typeface="Arial Unicode MS" panose="020B0604020202020204" pitchFamily="34" charset="-122"/>
                <a:ea typeface="楷体_GB2312" pitchFamily="49" charset="-122"/>
              </a:rPr>
              <a:t>     </a:t>
            </a:r>
            <a:r>
              <a:rPr lang="zh-CN" altLang="en-US" sz="2400" b="1" dirty="0" smtClean="0">
                <a:latin typeface="Times New Roman" panose="02020603050405020304" pitchFamily="18" charset="0"/>
                <a:ea typeface="楷体_GB2312" pitchFamily="49" charset="-122"/>
              </a:rPr>
              <a:t>真正从实验上确认电子的存在，是1897年由汤姆孙（</a:t>
            </a:r>
            <a:r>
              <a:rPr lang="en-US" altLang="zh-CN" sz="2400" b="1" dirty="0" smtClean="0">
                <a:latin typeface="Times New Roman" panose="02020603050405020304" pitchFamily="18" charset="0"/>
                <a:ea typeface="楷体_GB2312" pitchFamily="49" charset="-122"/>
              </a:rPr>
              <a:t>J.J. Thomson 1856～1940）</a:t>
            </a:r>
            <a:r>
              <a:rPr lang="zh-CN" altLang="en-US" sz="2400" b="1" dirty="0" smtClean="0">
                <a:latin typeface="Times New Roman" panose="02020603050405020304" pitchFamily="18" charset="0"/>
                <a:ea typeface="楷体_GB2312" pitchFamily="49" charset="-122"/>
              </a:rPr>
              <a:t>根据阴极射线管实验作出的。阴极射线管内可加电场，周围可加磁场，根据经典电动力学可以算出阴极射线——电子的速度，进而给出电子的荷质比</a:t>
            </a:r>
            <a:r>
              <a:rPr lang="en-US" altLang="zh-CN" sz="2400" b="1" dirty="0" smtClean="0">
                <a:latin typeface="Times New Roman" panose="02020603050405020304" pitchFamily="18" charset="0"/>
                <a:ea typeface="楷体_GB2312" pitchFamily="49" charset="-122"/>
              </a:rPr>
              <a:t>e/m。</a:t>
            </a:r>
            <a:endParaRPr lang="zh-CN" altLang="en-US" sz="2400" b="1" dirty="0" smtClean="0">
              <a:latin typeface="Times New Roman" panose="02020603050405020304" pitchFamily="18" charset="0"/>
            </a:endParaRPr>
          </a:p>
        </p:txBody>
      </p:sp>
      <p:pic>
        <p:nvPicPr>
          <p:cNvPr id="21507" name="Picture 4" descr="J"/>
          <p:cNvPicPr>
            <a:picLocks noChangeAspect="1" noChangeArrowheads="1"/>
          </p:cNvPicPr>
          <p:nvPr/>
        </p:nvPicPr>
        <p:blipFill>
          <a:blip r:embed="rId2">
            <a:lum contrast="12000"/>
            <a:grayscl/>
            <a:extLst>
              <a:ext uri="{28A0092B-C50C-407E-A947-70E740481C1C}">
                <a14:useLocalDpi xmlns:a14="http://schemas.microsoft.com/office/drawing/2010/main" val="0"/>
              </a:ext>
            </a:extLst>
          </a:blip>
          <a:srcRect/>
          <a:stretch>
            <a:fillRect/>
          </a:stretch>
        </p:blipFill>
        <p:spPr bwMode="auto">
          <a:xfrm>
            <a:off x="4562373" y="2724723"/>
            <a:ext cx="4459003" cy="3382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09" name="Rectangle 6"/>
          <p:cNvSpPr>
            <a:spLocks noChangeArrowheads="1"/>
          </p:cNvSpPr>
          <p:nvPr/>
        </p:nvSpPr>
        <p:spPr bwMode="auto">
          <a:xfrm>
            <a:off x="6695663" y="994948"/>
            <a:ext cx="2305050" cy="1027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fontAlgn="base">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fontAlgn="base">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fontAlgn="base">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fontAlgn="base">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zh-CN" altLang="en-US" b="1" dirty="0">
                <a:solidFill>
                  <a:schemeClr val="hlink"/>
                </a:solidFill>
                <a:latin typeface="Arial Unicode MS" panose="020B0604020202020204" pitchFamily="34" charset="-122"/>
                <a:ea typeface="楷体_GB2312" pitchFamily="49" charset="-122"/>
              </a:rPr>
              <a:t>阴极射线管</a:t>
            </a:r>
          </a:p>
        </p:txBody>
      </p:sp>
      <p:pic>
        <p:nvPicPr>
          <p:cNvPr id="6" name="Picture 3" descr="D:\Physics\F2_01_b.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35696" y="620688"/>
            <a:ext cx="4648200" cy="137001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6852" name="Group 4"/>
          <p:cNvGrpSpPr>
            <a:grpSpLocks/>
          </p:cNvGrpSpPr>
          <p:nvPr/>
        </p:nvGrpSpPr>
        <p:grpSpPr bwMode="auto">
          <a:xfrm>
            <a:off x="3995738" y="3500438"/>
            <a:ext cx="2703512" cy="1373187"/>
            <a:chOff x="3016" y="1793"/>
            <a:chExt cx="1703" cy="865"/>
          </a:xfrm>
        </p:grpSpPr>
        <p:sp>
          <p:nvSpPr>
            <p:cNvPr id="44043" name="Rectangle 5"/>
            <p:cNvSpPr>
              <a:spLocks noChangeArrowheads="1"/>
            </p:cNvSpPr>
            <p:nvPr/>
          </p:nvSpPr>
          <p:spPr bwMode="auto">
            <a:xfrm>
              <a:off x="3061" y="1793"/>
              <a:ext cx="1658" cy="8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fontAlgn="base">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fontAlgn="base">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fontAlgn="base">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fontAlgn="base">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kumimoji="0" lang="zh-CN" altLang="en-US" sz="2800" b="1">
                  <a:solidFill>
                    <a:srgbClr val="000000"/>
                  </a:solidFill>
                  <a:latin typeface="Times New Roman" panose="02020603050405020304" pitchFamily="18" charset="0"/>
                  <a:ea typeface="楷体_GB2312" pitchFamily="49" charset="-122"/>
                </a:rPr>
                <a:t>负电部分</a:t>
              </a:r>
              <a:r>
                <a:rPr kumimoji="0" lang="zh-CN" altLang="zh-CN" b="1">
                  <a:solidFill>
                    <a:schemeClr val="tx1"/>
                  </a:solidFill>
                  <a:latin typeface="Times New Roman" panose="02020603050405020304" pitchFamily="18" charset="0"/>
                </a:rPr>
                <a:t>—</a:t>
              </a:r>
              <a:r>
                <a:rPr kumimoji="0" lang="zh-CN" altLang="en-US" sz="2800" b="1">
                  <a:solidFill>
                    <a:srgbClr val="000000"/>
                  </a:solidFill>
                  <a:latin typeface="Times New Roman" panose="02020603050405020304" pitchFamily="18" charset="0"/>
                  <a:ea typeface="楷体_GB2312" pitchFamily="49" charset="-122"/>
                </a:rPr>
                <a:t>电子</a:t>
              </a:r>
              <a:endParaRPr kumimoji="0" lang="en-US" altLang="zh-CN" sz="2800" b="1">
                <a:solidFill>
                  <a:srgbClr val="000000"/>
                </a:solidFill>
                <a:latin typeface="Times New Roman" panose="02020603050405020304" pitchFamily="18" charset="0"/>
                <a:ea typeface="楷体_GB2312" pitchFamily="49" charset="-122"/>
              </a:endParaRPr>
            </a:p>
            <a:p>
              <a:pPr eaLnBrk="1" hangingPunct="1">
                <a:spcBef>
                  <a:spcPct val="0"/>
                </a:spcBef>
                <a:buClrTx/>
                <a:buFontTx/>
                <a:buNone/>
              </a:pPr>
              <a:endParaRPr kumimoji="0" lang="en-US" altLang="zh-CN" sz="2800" b="1">
                <a:solidFill>
                  <a:srgbClr val="000000"/>
                </a:solidFill>
                <a:latin typeface="Times New Roman" panose="02020603050405020304" pitchFamily="18" charset="0"/>
                <a:ea typeface="楷体_GB2312" pitchFamily="49" charset="-122"/>
              </a:endParaRPr>
            </a:p>
            <a:p>
              <a:pPr eaLnBrk="1" hangingPunct="1">
                <a:spcBef>
                  <a:spcPct val="0"/>
                </a:spcBef>
                <a:buClrTx/>
                <a:buFontTx/>
                <a:buNone/>
              </a:pPr>
              <a:r>
                <a:rPr kumimoji="0" lang="zh-CN" altLang="en-US" sz="2800" b="1">
                  <a:solidFill>
                    <a:srgbClr val="000000"/>
                  </a:solidFill>
                  <a:latin typeface="Times New Roman" panose="02020603050405020304" pitchFamily="18" charset="0"/>
                  <a:ea typeface="楷体_GB2312" pitchFamily="49" charset="-122"/>
                </a:rPr>
                <a:t>正电部分</a:t>
              </a:r>
              <a:endParaRPr kumimoji="0" lang="en-US" altLang="zh-CN" sz="2800" b="1">
                <a:solidFill>
                  <a:srgbClr val="000000"/>
                </a:solidFill>
                <a:latin typeface="Times New Roman" panose="02020603050405020304" pitchFamily="18" charset="0"/>
                <a:ea typeface="楷体_GB2312" pitchFamily="49" charset="-122"/>
              </a:endParaRPr>
            </a:p>
          </p:txBody>
        </p:sp>
        <p:sp>
          <p:nvSpPr>
            <p:cNvPr id="44044" name="AutoShape 6"/>
            <p:cNvSpPr>
              <a:spLocks/>
            </p:cNvSpPr>
            <p:nvPr/>
          </p:nvSpPr>
          <p:spPr bwMode="auto">
            <a:xfrm>
              <a:off x="3016" y="2024"/>
              <a:ext cx="45" cy="453"/>
            </a:xfrm>
            <a:prstGeom prst="leftBrace">
              <a:avLst>
                <a:gd name="adj1" fmla="val 83889"/>
                <a:gd name="adj2" fmla="val 50000"/>
              </a:avLst>
            </a:prstGeom>
            <a:noFill/>
            <a:ln w="9525">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fontAlgn="base">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fontAlgn="base">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fontAlgn="base">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fontAlgn="base">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lgn="ctr" eaLnBrk="1" hangingPunct="1">
                <a:spcBef>
                  <a:spcPct val="0"/>
                </a:spcBef>
                <a:buClrTx/>
                <a:buFontTx/>
                <a:buNone/>
              </a:pPr>
              <a:endParaRPr lang="zh-CN" altLang="en-US">
                <a:solidFill>
                  <a:schemeClr val="tx1"/>
                </a:solidFill>
                <a:latin typeface="Tahoma" panose="020B0604030504040204" pitchFamily="34" charset="0"/>
              </a:endParaRPr>
            </a:p>
          </p:txBody>
        </p:sp>
      </p:grpSp>
      <p:grpSp>
        <p:nvGrpSpPr>
          <p:cNvPr id="206855" name="Group 7"/>
          <p:cNvGrpSpPr>
            <a:grpSpLocks/>
          </p:cNvGrpSpPr>
          <p:nvPr/>
        </p:nvGrpSpPr>
        <p:grpSpPr bwMode="auto">
          <a:xfrm>
            <a:off x="2122488" y="3063875"/>
            <a:ext cx="2016125" cy="1270000"/>
            <a:chOff x="793" y="2976"/>
            <a:chExt cx="1270" cy="800"/>
          </a:xfrm>
        </p:grpSpPr>
        <p:sp>
          <p:nvSpPr>
            <p:cNvPr id="44041" name="Rectangle 8"/>
            <p:cNvSpPr>
              <a:spLocks noChangeArrowheads="1"/>
            </p:cNvSpPr>
            <p:nvPr/>
          </p:nvSpPr>
          <p:spPr bwMode="auto">
            <a:xfrm>
              <a:off x="884" y="2976"/>
              <a:ext cx="1179" cy="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fontAlgn="base">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fontAlgn="base">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fontAlgn="base">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fontAlgn="base">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SzPct val="60000"/>
                <a:buFontTx/>
                <a:buNone/>
              </a:pPr>
              <a:r>
                <a:rPr lang="zh-CN" altLang="en-US" sz="2800" b="1">
                  <a:solidFill>
                    <a:srgbClr val="000000"/>
                  </a:solidFill>
                  <a:latin typeface="Times New Roman" panose="02020603050405020304" pitchFamily="18" charset="0"/>
                  <a:ea typeface="楷体_GB2312" pitchFamily="49" charset="-122"/>
                </a:rPr>
                <a:t>原子整体</a:t>
              </a:r>
            </a:p>
            <a:p>
              <a:pPr eaLnBrk="1" hangingPunct="1">
                <a:spcBef>
                  <a:spcPct val="0"/>
                </a:spcBef>
                <a:buClrTx/>
                <a:buSzPct val="60000"/>
                <a:buFontTx/>
                <a:buNone/>
              </a:pPr>
              <a:endParaRPr lang="zh-CN" altLang="en-US" sz="2800" b="1">
                <a:solidFill>
                  <a:srgbClr val="000000"/>
                </a:solidFill>
                <a:latin typeface="Times New Roman" panose="02020603050405020304" pitchFamily="18" charset="0"/>
                <a:ea typeface="楷体_GB2312" pitchFamily="49" charset="-122"/>
              </a:endParaRPr>
            </a:p>
            <a:p>
              <a:pPr eaLnBrk="1" hangingPunct="1">
                <a:spcBef>
                  <a:spcPct val="0"/>
                </a:spcBef>
                <a:buClrTx/>
                <a:buSzPct val="60000"/>
                <a:buFontTx/>
                <a:buNone/>
              </a:pPr>
              <a:r>
                <a:rPr lang="zh-CN" altLang="en-US" sz="2800" b="1">
                  <a:solidFill>
                    <a:srgbClr val="000000"/>
                  </a:solidFill>
                  <a:latin typeface="Times New Roman" panose="02020603050405020304" pitchFamily="18" charset="0"/>
                  <a:ea typeface="楷体_GB2312" pitchFamily="49" charset="-122"/>
                </a:rPr>
                <a:t>原子内部</a:t>
              </a:r>
            </a:p>
          </p:txBody>
        </p:sp>
        <p:sp>
          <p:nvSpPr>
            <p:cNvPr id="44042" name="AutoShape 9"/>
            <p:cNvSpPr>
              <a:spLocks/>
            </p:cNvSpPr>
            <p:nvPr/>
          </p:nvSpPr>
          <p:spPr bwMode="auto">
            <a:xfrm>
              <a:off x="793" y="3158"/>
              <a:ext cx="45" cy="453"/>
            </a:xfrm>
            <a:prstGeom prst="leftBrace">
              <a:avLst>
                <a:gd name="adj1" fmla="val 83889"/>
                <a:gd name="adj2" fmla="val 50000"/>
              </a:avLst>
            </a:prstGeom>
            <a:noFill/>
            <a:ln w="9525">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fontAlgn="base">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fontAlgn="base">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fontAlgn="base">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fontAlgn="base">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lgn="ctr" eaLnBrk="1" hangingPunct="1">
                <a:spcBef>
                  <a:spcPct val="0"/>
                </a:spcBef>
                <a:buClrTx/>
                <a:buFontTx/>
                <a:buNone/>
              </a:pPr>
              <a:endParaRPr lang="zh-CN" altLang="en-US">
                <a:solidFill>
                  <a:schemeClr val="tx1"/>
                </a:solidFill>
                <a:latin typeface="Tahoma" panose="020B0604030504040204" pitchFamily="34" charset="0"/>
              </a:endParaRPr>
            </a:p>
          </p:txBody>
        </p:sp>
      </p:grpSp>
      <p:sp>
        <p:nvSpPr>
          <p:cNvPr id="206858" name="Text Box 10"/>
          <p:cNvSpPr txBox="1">
            <a:spLocks noChangeArrowheads="1"/>
          </p:cNvSpPr>
          <p:nvPr/>
        </p:nvSpPr>
        <p:spPr bwMode="auto">
          <a:xfrm>
            <a:off x="1330325" y="3279775"/>
            <a:ext cx="792163" cy="641350"/>
          </a:xfrm>
          <a:prstGeom prst="rect">
            <a:avLst/>
          </a:prstGeom>
          <a:noFill/>
          <a:ln>
            <a:noFill/>
          </a:ln>
          <a:effectLst/>
          <a:extLst>
            <a:ext uri="{909E8E84-426E-40DD-AFC4-6F175D3DCCD1}">
              <a14:hiddenFill xmlns:a14="http://schemas.microsoft.com/office/drawing/2010/main">
                <a:gradFill rotWithShape="1">
                  <a:gsLst>
                    <a:gs pos="0">
                      <a:srgbClr val="006A4E"/>
                    </a:gs>
                    <a:gs pos="100000">
                      <a:schemeClr val="accent1"/>
                    </a:gs>
                  </a:gsLst>
                  <a:lin ang="5400000" scaled="1"/>
                </a:gra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fontAlgn="base">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fontAlgn="base">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fontAlgn="base">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fontAlgn="base">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lgn="ctr" eaLnBrk="1" hangingPunct="1">
              <a:spcBef>
                <a:spcPct val="50000"/>
              </a:spcBef>
              <a:buClrTx/>
              <a:buFontTx/>
              <a:buNone/>
            </a:pPr>
            <a:r>
              <a:rPr lang="zh-CN" altLang="el-GR" sz="3600" b="1" dirty="0">
                <a:solidFill>
                  <a:schemeClr val="tx1"/>
                </a:solidFill>
                <a:latin typeface="Tahoma" panose="020B0604030504040204" pitchFamily="34" charset="0"/>
                <a:ea typeface="楷体_GB2312" pitchFamily="49" charset="-122"/>
                <a:cs typeface="Tahoma" panose="020B0604030504040204" pitchFamily="34" charset="0"/>
              </a:rPr>
              <a:t>𝜶</a:t>
            </a:r>
            <a:endParaRPr lang="el-GR" altLang="zh-CN" sz="3600" b="1" dirty="0">
              <a:solidFill>
                <a:schemeClr val="tx1"/>
              </a:solidFill>
              <a:latin typeface="Tahoma" panose="020B0604030504040204" pitchFamily="34" charset="0"/>
              <a:ea typeface="楷体_GB2312" pitchFamily="49" charset="-122"/>
              <a:cs typeface="Tahoma" panose="020B0604030504040204" pitchFamily="34" charset="0"/>
            </a:endParaRPr>
          </a:p>
        </p:txBody>
      </p:sp>
      <p:grpSp>
        <p:nvGrpSpPr>
          <p:cNvPr id="206859" name="Group 11"/>
          <p:cNvGrpSpPr>
            <a:grpSpLocks/>
          </p:cNvGrpSpPr>
          <p:nvPr/>
        </p:nvGrpSpPr>
        <p:grpSpPr bwMode="auto">
          <a:xfrm>
            <a:off x="5867400" y="3933825"/>
            <a:ext cx="1939925" cy="1373188"/>
            <a:chOff x="3016" y="1797"/>
            <a:chExt cx="1222" cy="865"/>
          </a:xfrm>
        </p:grpSpPr>
        <p:sp>
          <p:nvSpPr>
            <p:cNvPr id="44039" name="Rectangle 12"/>
            <p:cNvSpPr>
              <a:spLocks noChangeArrowheads="1"/>
            </p:cNvSpPr>
            <p:nvPr/>
          </p:nvSpPr>
          <p:spPr bwMode="auto">
            <a:xfrm>
              <a:off x="3061" y="1797"/>
              <a:ext cx="1177" cy="8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fontAlgn="base">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fontAlgn="base">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fontAlgn="base">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fontAlgn="base">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kumimoji="0" lang="en-US" altLang="zh-CN" sz="2800" b="1">
                  <a:solidFill>
                    <a:srgbClr val="000000"/>
                  </a:solidFill>
                  <a:latin typeface="Times New Roman" panose="02020603050405020304" pitchFamily="18" charset="0"/>
                  <a:ea typeface="楷体_GB2312" pitchFamily="49" charset="-122"/>
                </a:rPr>
                <a:t>T</a:t>
              </a:r>
              <a:r>
                <a:rPr kumimoji="0" lang="zh-CN" altLang="en-US" sz="2800" b="1">
                  <a:solidFill>
                    <a:srgbClr val="000000"/>
                  </a:solidFill>
                  <a:latin typeface="Times New Roman" panose="02020603050405020304" pitchFamily="18" charset="0"/>
                  <a:ea typeface="楷体_GB2312" pitchFamily="49" charset="-122"/>
                </a:rPr>
                <a:t>模型</a:t>
              </a:r>
              <a:endParaRPr kumimoji="0" lang="en-US" altLang="zh-CN" sz="2800" b="1">
                <a:solidFill>
                  <a:srgbClr val="000000"/>
                </a:solidFill>
                <a:latin typeface="Times New Roman" panose="02020603050405020304" pitchFamily="18" charset="0"/>
                <a:ea typeface="楷体_GB2312" pitchFamily="49" charset="-122"/>
              </a:endParaRPr>
            </a:p>
            <a:p>
              <a:pPr eaLnBrk="1" hangingPunct="1">
                <a:spcBef>
                  <a:spcPct val="0"/>
                </a:spcBef>
                <a:buClrTx/>
                <a:buFontTx/>
                <a:buNone/>
              </a:pPr>
              <a:endParaRPr kumimoji="0" lang="en-US" altLang="zh-CN" sz="2800" b="1">
                <a:solidFill>
                  <a:srgbClr val="000000"/>
                </a:solidFill>
                <a:latin typeface="Times New Roman" panose="02020603050405020304" pitchFamily="18" charset="0"/>
                <a:ea typeface="楷体_GB2312" pitchFamily="49" charset="-122"/>
              </a:endParaRPr>
            </a:p>
            <a:p>
              <a:pPr eaLnBrk="1" hangingPunct="1">
                <a:spcBef>
                  <a:spcPct val="0"/>
                </a:spcBef>
                <a:buClrTx/>
                <a:buFontTx/>
                <a:buNone/>
              </a:pPr>
              <a:r>
                <a:rPr kumimoji="0" lang="en-US" altLang="zh-CN" sz="2800" b="1">
                  <a:solidFill>
                    <a:srgbClr val="000000"/>
                  </a:solidFill>
                  <a:latin typeface="Times New Roman" panose="02020603050405020304" pitchFamily="18" charset="0"/>
                  <a:ea typeface="楷体_GB2312" pitchFamily="49" charset="-122"/>
                </a:rPr>
                <a:t>R</a:t>
              </a:r>
              <a:r>
                <a:rPr kumimoji="0" lang="zh-CN" altLang="en-US" sz="2800" b="1">
                  <a:solidFill>
                    <a:srgbClr val="000000"/>
                  </a:solidFill>
                  <a:latin typeface="Times New Roman" panose="02020603050405020304" pitchFamily="18" charset="0"/>
                  <a:ea typeface="楷体_GB2312" pitchFamily="49" charset="-122"/>
                </a:rPr>
                <a:t>模型</a:t>
              </a:r>
              <a:r>
                <a:rPr kumimoji="0" lang="en-US" altLang="zh-CN" sz="2800" b="1">
                  <a:solidFill>
                    <a:schemeClr val="tx1"/>
                  </a:solidFill>
                  <a:latin typeface="Times New Roman" panose="02020603050405020304" pitchFamily="18" charset="0"/>
                  <a:ea typeface="楷体_GB2312" pitchFamily="49" charset="-122"/>
                </a:rPr>
                <a:t>—</a:t>
              </a:r>
              <a:r>
                <a:rPr kumimoji="0" lang="zh-CN" altLang="en-US" sz="2800" b="1">
                  <a:solidFill>
                    <a:schemeClr val="tx1"/>
                  </a:solidFill>
                  <a:latin typeface="Times New Roman" panose="02020603050405020304" pitchFamily="18" charset="0"/>
                  <a:ea typeface="楷体_GB2312" pitchFamily="49" charset="-122"/>
                </a:rPr>
                <a:t>核</a:t>
              </a:r>
            </a:p>
          </p:txBody>
        </p:sp>
        <p:sp>
          <p:nvSpPr>
            <p:cNvPr id="44040" name="AutoShape 13"/>
            <p:cNvSpPr>
              <a:spLocks/>
            </p:cNvSpPr>
            <p:nvPr/>
          </p:nvSpPr>
          <p:spPr bwMode="auto">
            <a:xfrm>
              <a:off x="3016" y="2024"/>
              <a:ext cx="45" cy="453"/>
            </a:xfrm>
            <a:prstGeom prst="leftBrace">
              <a:avLst>
                <a:gd name="adj1" fmla="val 83889"/>
                <a:gd name="adj2" fmla="val 50000"/>
              </a:avLst>
            </a:prstGeom>
            <a:noFill/>
            <a:ln w="9525">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fontAlgn="base">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fontAlgn="base">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fontAlgn="base">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fontAlgn="base">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lgn="ctr" eaLnBrk="1" hangingPunct="1">
                <a:spcBef>
                  <a:spcPct val="0"/>
                </a:spcBef>
                <a:buClrTx/>
                <a:buFontTx/>
                <a:buNone/>
              </a:pPr>
              <a:endParaRPr lang="zh-CN" altLang="en-US">
                <a:solidFill>
                  <a:schemeClr val="tx1"/>
                </a:solidFill>
                <a:latin typeface="Tahoma" panose="020B0604030504040204" pitchFamily="34" charset="0"/>
              </a:endParaRPr>
            </a:p>
          </p:txBody>
        </p:sp>
      </p:grpSp>
      <p:sp>
        <p:nvSpPr>
          <p:cNvPr id="44038" name="Text Box 14"/>
          <p:cNvSpPr txBox="1">
            <a:spLocks noChangeArrowheads="1"/>
          </p:cNvSpPr>
          <p:nvPr/>
        </p:nvSpPr>
        <p:spPr bwMode="auto">
          <a:xfrm>
            <a:off x="1331913" y="1484313"/>
            <a:ext cx="4248150" cy="519112"/>
          </a:xfrm>
          <a:prstGeom prst="rect">
            <a:avLst/>
          </a:prstGeom>
          <a:noFill/>
          <a:ln>
            <a:noFill/>
          </a:ln>
          <a:effectLst/>
          <a:extLst>
            <a:ext uri="{909E8E84-426E-40DD-AFC4-6F175D3DCCD1}">
              <a14:hiddenFill xmlns:a14="http://schemas.microsoft.com/office/drawing/2010/main">
                <a:gradFill rotWithShape="1">
                  <a:gsLst>
                    <a:gs pos="0">
                      <a:srgbClr val="006A4E"/>
                    </a:gs>
                    <a:gs pos="100000">
                      <a:schemeClr val="accent1"/>
                    </a:gs>
                  </a:gsLst>
                  <a:lin ang="5400000" scaled="1"/>
                </a:gra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fontAlgn="base">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fontAlgn="base">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fontAlgn="base">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fontAlgn="base">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lgn="ctr" eaLnBrk="1" hangingPunct="1">
              <a:spcBef>
                <a:spcPct val="50000"/>
              </a:spcBef>
              <a:buClrTx/>
              <a:buFontTx/>
              <a:buNone/>
            </a:pPr>
            <a:r>
              <a:rPr lang="zh-CN" altLang="el-GR" sz="2800" b="1" dirty="0">
                <a:solidFill>
                  <a:schemeClr val="hlink"/>
                </a:solidFill>
                <a:latin typeface="楷体_GB2312" pitchFamily="49" charset="-122"/>
                <a:ea typeface="楷体_GB2312" pitchFamily="49" charset="-122"/>
              </a:rPr>
              <a:t>𝜶</a:t>
            </a:r>
            <a:r>
              <a:rPr lang="zh-CN" altLang="en-US" sz="2800" b="1" dirty="0" smtClean="0">
                <a:solidFill>
                  <a:schemeClr val="hlink"/>
                </a:solidFill>
                <a:latin typeface="宋体" panose="02010600030101010101" pitchFamily="2" charset="-122"/>
                <a:ea typeface="楷体_GB2312" pitchFamily="49" charset="-122"/>
              </a:rPr>
              <a:t>粒子</a:t>
            </a:r>
            <a:r>
              <a:rPr lang="zh-CN" altLang="en-US" sz="2800" b="1" dirty="0">
                <a:solidFill>
                  <a:schemeClr val="hlink"/>
                </a:solidFill>
                <a:latin typeface="Tahoma" panose="020B0604030504040204" pitchFamily="34" charset="0"/>
                <a:ea typeface="楷体_GB2312" pitchFamily="49" charset="-122"/>
              </a:rPr>
              <a:t>与原子的相互作用</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32" fill="hold" grpId="0" nodeType="clickEffect">
                                  <p:stCondLst>
                                    <p:cond delay="0"/>
                                  </p:stCondLst>
                                  <p:childTnLst>
                                    <p:set>
                                      <p:cBhvr>
                                        <p:cTn id="6" dur="1" fill="hold">
                                          <p:stCondLst>
                                            <p:cond delay="0"/>
                                          </p:stCondLst>
                                        </p:cTn>
                                        <p:tgtEl>
                                          <p:spTgt spid="206858"/>
                                        </p:tgtEl>
                                        <p:attrNameLst>
                                          <p:attrName>style.visibility</p:attrName>
                                        </p:attrNameLst>
                                      </p:cBhvr>
                                      <p:to>
                                        <p:strVal val="visible"/>
                                      </p:to>
                                    </p:set>
                                    <p:anim calcmode="lin" valueType="num">
                                      <p:cBhvr>
                                        <p:cTn id="7" dur="1000" fill="hold"/>
                                        <p:tgtEl>
                                          <p:spTgt spid="206858"/>
                                        </p:tgtEl>
                                        <p:attrNameLst>
                                          <p:attrName>ppt_w</p:attrName>
                                        </p:attrNameLst>
                                      </p:cBhvr>
                                      <p:tavLst>
                                        <p:tav tm="0">
                                          <p:val>
                                            <p:strVal val="4*#ppt_w"/>
                                          </p:val>
                                        </p:tav>
                                        <p:tav tm="100000">
                                          <p:val>
                                            <p:strVal val="#ppt_w"/>
                                          </p:val>
                                        </p:tav>
                                      </p:tavLst>
                                    </p:anim>
                                    <p:anim calcmode="lin" valueType="num">
                                      <p:cBhvr>
                                        <p:cTn id="8" dur="1000" fill="hold"/>
                                        <p:tgtEl>
                                          <p:spTgt spid="206858"/>
                                        </p:tgtEl>
                                        <p:attrNameLst>
                                          <p:attrName>ppt_h</p:attrName>
                                        </p:attrNameLst>
                                      </p:cBhvr>
                                      <p:tavLst>
                                        <p:tav tm="0">
                                          <p:val>
                                            <p:strVal val="4*#ppt_h"/>
                                          </p:val>
                                        </p:tav>
                                        <p:tav tm="100000">
                                          <p:val>
                                            <p:strVal val="#ppt_h"/>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2" presetClass="entr" presetSubtype="8" fill="hold" nodeType="clickEffect">
                                  <p:stCondLst>
                                    <p:cond delay="0"/>
                                  </p:stCondLst>
                                  <p:childTnLst>
                                    <p:set>
                                      <p:cBhvr>
                                        <p:cTn id="12" dur="1" fill="hold">
                                          <p:stCondLst>
                                            <p:cond delay="0"/>
                                          </p:stCondLst>
                                        </p:cTn>
                                        <p:tgtEl>
                                          <p:spTgt spid="206855"/>
                                        </p:tgtEl>
                                        <p:attrNameLst>
                                          <p:attrName>style.visibility</p:attrName>
                                        </p:attrNameLst>
                                      </p:cBhvr>
                                      <p:to>
                                        <p:strVal val="visible"/>
                                      </p:to>
                                    </p:set>
                                    <p:animEffect transition="in" filter="wipe(left)">
                                      <p:cBhvr>
                                        <p:cTn id="13" dur="2000"/>
                                        <p:tgtEl>
                                          <p:spTgt spid="206855"/>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22" presetClass="entr" presetSubtype="8" fill="hold" nodeType="clickEffect">
                                  <p:stCondLst>
                                    <p:cond delay="0"/>
                                  </p:stCondLst>
                                  <p:childTnLst>
                                    <p:set>
                                      <p:cBhvr>
                                        <p:cTn id="17" dur="1" fill="hold">
                                          <p:stCondLst>
                                            <p:cond delay="0"/>
                                          </p:stCondLst>
                                        </p:cTn>
                                        <p:tgtEl>
                                          <p:spTgt spid="206852"/>
                                        </p:tgtEl>
                                        <p:attrNameLst>
                                          <p:attrName>style.visibility</p:attrName>
                                        </p:attrNameLst>
                                      </p:cBhvr>
                                      <p:to>
                                        <p:strVal val="visible"/>
                                      </p:to>
                                    </p:set>
                                    <p:animEffect transition="in" filter="wipe(left)">
                                      <p:cBhvr>
                                        <p:cTn id="18" dur="2000"/>
                                        <p:tgtEl>
                                          <p:spTgt spid="206852"/>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22" presetClass="entr" presetSubtype="8" fill="hold" nodeType="clickEffect">
                                  <p:stCondLst>
                                    <p:cond delay="0"/>
                                  </p:stCondLst>
                                  <p:childTnLst>
                                    <p:set>
                                      <p:cBhvr>
                                        <p:cTn id="22" dur="1" fill="hold">
                                          <p:stCondLst>
                                            <p:cond delay="0"/>
                                          </p:stCondLst>
                                        </p:cTn>
                                        <p:tgtEl>
                                          <p:spTgt spid="206859"/>
                                        </p:tgtEl>
                                        <p:attrNameLst>
                                          <p:attrName>style.visibility</p:attrName>
                                        </p:attrNameLst>
                                      </p:cBhvr>
                                      <p:to>
                                        <p:strVal val="visible"/>
                                      </p:to>
                                    </p:set>
                                    <p:animEffect transition="in" filter="wipe(left)">
                                      <p:cBhvr>
                                        <p:cTn id="23" dur="2000"/>
                                        <p:tgtEl>
                                          <p:spTgt spid="2068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6858"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3"/>
          <p:cNvSpPr>
            <a:spLocks noGrp="1" noChangeArrowheads="1"/>
          </p:cNvSpPr>
          <p:nvPr>
            <p:ph idx="1"/>
          </p:nvPr>
        </p:nvSpPr>
        <p:spPr>
          <a:xfrm>
            <a:off x="657225" y="1628775"/>
            <a:ext cx="7875588" cy="4114800"/>
          </a:xfrm>
        </p:spPr>
        <p:txBody>
          <a:bodyPr/>
          <a:lstStyle/>
          <a:p>
            <a:pPr>
              <a:buFont typeface="Wingdings" panose="05000000000000000000" pitchFamily="2" charset="2"/>
              <a:buNone/>
            </a:pPr>
            <a:r>
              <a:rPr lang="zh-CN" altLang="en-US" dirty="0" smtClean="0">
                <a:ea typeface="楷体_GB2312" pitchFamily="49" charset="-122"/>
              </a:rPr>
              <a:t>        </a:t>
            </a:r>
            <a:r>
              <a:rPr lang="zh-CN" altLang="en-US" sz="2800" b="1" dirty="0">
                <a:ea typeface="楷体_GB2312" pitchFamily="49" charset="-122"/>
              </a:rPr>
              <a:t>当𝜶粒子</a:t>
            </a:r>
            <a:r>
              <a:rPr lang="zh-CN" altLang="en-US" sz="2800" b="1" dirty="0" smtClean="0">
                <a:ea typeface="楷体_GB2312" pitchFamily="49" charset="-122"/>
              </a:rPr>
              <a:t>在原子的外边时，由于原子的正负电荷相等，且球对称分布，原子</a:t>
            </a:r>
            <a:r>
              <a:rPr lang="zh-CN" altLang="en-US" sz="2800" b="1" dirty="0">
                <a:ea typeface="楷体_GB2312" pitchFamily="49" charset="-122"/>
              </a:rPr>
              <a:t>对𝜶粒子</a:t>
            </a:r>
            <a:r>
              <a:rPr lang="zh-CN" altLang="en-US" sz="2800" b="1" dirty="0" smtClean="0">
                <a:ea typeface="楷体_GB2312" pitchFamily="49" charset="-122"/>
              </a:rPr>
              <a:t>没有库仑相互作用力。如果考虑</a:t>
            </a:r>
            <a:r>
              <a:rPr lang="zh-CN" altLang="en-US" sz="2800" b="1" dirty="0">
                <a:ea typeface="楷体_GB2312" pitchFamily="49" charset="-122"/>
              </a:rPr>
              <a:t>到𝜶粒子</a:t>
            </a:r>
            <a:r>
              <a:rPr lang="zh-CN" altLang="en-US" sz="2800" b="1" dirty="0" smtClean="0">
                <a:ea typeface="楷体_GB2312" pitchFamily="49" charset="-122"/>
              </a:rPr>
              <a:t>接近原子时，原子可能会极化，那么力也是微小的。</a:t>
            </a:r>
          </a:p>
          <a:p>
            <a:pPr>
              <a:buFont typeface="Wingdings" panose="05000000000000000000" pitchFamily="2" charset="2"/>
              <a:buNone/>
            </a:pPr>
            <a:endParaRPr lang="zh-CN" altLang="en-US" sz="2800" b="1" dirty="0" smtClean="0">
              <a:ea typeface="楷体_GB2312" pitchFamily="49" charset="-122"/>
            </a:endParaRPr>
          </a:p>
          <a:p>
            <a:pPr>
              <a:buFont typeface="Wingdings" panose="05000000000000000000" pitchFamily="2" charset="2"/>
              <a:buNone/>
            </a:pPr>
            <a:r>
              <a:rPr lang="zh-CN" altLang="en-US" sz="2800" b="1" dirty="0" smtClean="0">
                <a:ea typeface="楷体_GB2312" pitchFamily="49" charset="-122"/>
              </a:rPr>
              <a:t>         </a:t>
            </a:r>
            <a:r>
              <a:rPr lang="zh-CN" altLang="en-US" sz="2800" b="1" dirty="0">
                <a:ea typeface="楷体_GB2312" pitchFamily="49" charset="-122"/>
              </a:rPr>
              <a:t>当𝜶粒子</a:t>
            </a:r>
            <a:r>
              <a:rPr lang="zh-CN" altLang="en-US" sz="2800" b="1" dirty="0" smtClean="0">
                <a:ea typeface="楷体_GB2312" pitchFamily="49" charset="-122"/>
              </a:rPr>
              <a:t>进入原子的内部时，会受到正负电荷的作用。</a:t>
            </a:r>
            <a:r>
              <a:rPr lang="zh-CN" altLang="en-US" b="1" dirty="0" smtClean="0">
                <a:ea typeface="楷体_GB2312" pitchFamily="49" charset="-122"/>
              </a:rPr>
              <a:t> </a:t>
            </a:r>
            <a:r>
              <a:rPr lang="zh-CN" altLang="en-US" b="1" dirty="0" smtClean="0"/>
              <a:t> </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7" name="Rectangle 3"/>
          <p:cNvSpPr>
            <a:spLocks noGrp="1" noChangeArrowheads="1"/>
          </p:cNvSpPr>
          <p:nvPr>
            <p:ph idx="1"/>
          </p:nvPr>
        </p:nvSpPr>
        <p:spPr/>
        <p:txBody>
          <a:bodyPr/>
          <a:lstStyle/>
          <a:p>
            <a:r>
              <a:rPr lang="zh-CN" altLang="en-US" sz="2800" b="1" smtClean="0">
                <a:ea typeface="楷体_GB2312" pitchFamily="49" charset="-122"/>
              </a:rPr>
              <a:t>汤姆孙模型</a:t>
            </a:r>
            <a:r>
              <a:rPr lang="zh-CN" altLang="en-US" smtClean="0"/>
              <a:t> </a:t>
            </a:r>
          </a:p>
        </p:txBody>
      </p:sp>
      <mc:AlternateContent xmlns:mc="http://schemas.openxmlformats.org/markup-compatibility/2006" xmlns:a14="http://schemas.microsoft.com/office/drawing/2010/main">
        <mc:Choice Requires="a14">
          <p:sp>
            <p:nvSpPr>
              <p:cNvPr id="47106" name="Rectangle 2"/>
              <p:cNvSpPr>
                <a:spLocks noGrp="1" noChangeArrowheads="1"/>
              </p:cNvSpPr>
              <p:nvPr>
                <p:ph type="title"/>
              </p:nvPr>
            </p:nvSpPr>
            <p:spPr/>
            <p:txBody>
              <a:bodyPr/>
              <a:lstStyle/>
              <a:p>
                <a:r>
                  <a:rPr lang="zh-CN" altLang="en-US" sz="2800" b="1" dirty="0" smtClean="0">
                    <a:solidFill>
                      <a:schemeClr val="tx1"/>
                    </a:solidFill>
                    <a:ea typeface="楷体_GB2312" pitchFamily="49" charset="-122"/>
                  </a:rPr>
                  <a:t>其次，讨论</a:t>
                </a:r>
                <a14:m>
                  <m:oMath xmlns:m="http://schemas.openxmlformats.org/officeDocument/2006/math">
                    <m:r>
                      <a:rPr lang="en-US" altLang="zh-CN" sz="2800" b="1" i="1" dirty="0" smtClean="0">
                        <a:solidFill>
                          <a:schemeClr val="tx1"/>
                        </a:solidFill>
                        <a:latin typeface="Cambria Math" panose="02040503050406030204" pitchFamily="18" charset="0"/>
                        <a:ea typeface="楷体_GB2312" pitchFamily="49" charset="-122"/>
                      </a:rPr>
                      <m:t>𝜶</m:t>
                    </m:r>
                  </m:oMath>
                </a14:m>
                <a:r>
                  <a:rPr lang="zh-CN" altLang="en-US" sz="2800" b="1" dirty="0" smtClean="0">
                    <a:solidFill>
                      <a:schemeClr val="tx1"/>
                    </a:solidFill>
                    <a:ea typeface="楷体_GB2312" pitchFamily="49" charset="-122"/>
                  </a:rPr>
                  <a:t>粒子与正电荷的相互作用</a:t>
                </a:r>
                <a:r>
                  <a:rPr lang="zh-CN" altLang="en-US" dirty="0" smtClean="0"/>
                  <a:t> </a:t>
                </a:r>
              </a:p>
            </p:txBody>
          </p:sp>
        </mc:Choice>
        <mc:Fallback xmlns="">
          <p:sp>
            <p:nvSpPr>
              <p:cNvPr id="47106" name="Rectangle 2"/>
              <p:cNvSpPr>
                <a:spLocks noGrp="1" noRot="1" noChangeAspect="1" noMove="1" noResize="1" noEditPoints="1" noAdjustHandles="1" noChangeArrowheads="1" noChangeShapeType="1" noTextEdit="1"/>
              </p:cNvSpPr>
              <p:nvPr>
                <p:ph type="title"/>
              </p:nvPr>
            </p:nvSpPr>
            <p:spPr>
              <a:xfrm>
                <a:off x="1944688" y="623888"/>
                <a:ext cx="6589712" cy="1281112"/>
              </a:xfrm>
              <a:blipFill rotWithShape="0">
                <a:blip r:embed="rId3"/>
                <a:stretch>
                  <a:fillRect l="-1850"/>
                </a:stretch>
              </a:blipFill>
            </p:spPr>
            <p:txBody>
              <a:bodyPr/>
              <a:lstStyle/>
              <a:p>
                <a:r>
                  <a:rPr lang="zh-CN" altLang="en-US">
                    <a:noFill/>
                  </a:rPr>
                  <a:t> </a:t>
                </a:r>
              </a:p>
            </p:txBody>
          </p:sp>
        </mc:Fallback>
      </mc:AlternateContent>
      <p:graphicFrame>
        <p:nvGraphicFramePr>
          <p:cNvPr id="47108" name="Object 4"/>
          <p:cNvGraphicFramePr>
            <a:graphicFrameLocks noChangeAspect="1"/>
          </p:cNvGraphicFramePr>
          <p:nvPr/>
        </p:nvGraphicFramePr>
        <p:xfrm>
          <a:off x="6372225" y="3860800"/>
          <a:ext cx="2438400" cy="1079500"/>
        </p:xfrm>
        <a:graphic>
          <a:graphicData uri="http://schemas.openxmlformats.org/presentationml/2006/ole">
            <mc:AlternateContent xmlns:mc="http://schemas.openxmlformats.org/markup-compatibility/2006">
              <mc:Choice xmlns:v="urn:schemas-microsoft-com:vml" Requires="v">
                <p:oleObj spid="_x0000_s47256" r:id="rId4" imgW="1079032" imgH="622030" progId="Equation.3">
                  <p:embed/>
                </p:oleObj>
              </mc:Choice>
              <mc:Fallback>
                <p:oleObj r:id="rId4" imgW="1079032" imgH="622030" progId="Equation.3">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72225" y="3860800"/>
                        <a:ext cx="2438400" cy="1079500"/>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7109" name="Object 6"/>
          <p:cNvGraphicFramePr>
            <a:graphicFrameLocks noChangeAspect="1"/>
          </p:cNvGraphicFramePr>
          <p:nvPr/>
        </p:nvGraphicFramePr>
        <p:xfrm>
          <a:off x="1447800" y="2819400"/>
          <a:ext cx="4572000" cy="3589338"/>
        </p:xfrm>
        <a:graphic>
          <a:graphicData uri="http://schemas.openxmlformats.org/presentationml/2006/ole">
            <mc:AlternateContent xmlns:mc="http://schemas.openxmlformats.org/markup-compatibility/2006">
              <mc:Choice xmlns:v="urn:schemas-microsoft-com:vml" Requires="v">
                <p:oleObj spid="_x0000_s47257" r:id="rId6" imgW="2755900" imgH="2159000" progId="Equation.3">
                  <p:embed/>
                </p:oleObj>
              </mc:Choice>
              <mc:Fallback>
                <p:oleObj r:id="rId6" imgW="2755900" imgH="2159000" progId="Equation.3">
                  <p:embed/>
                  <p:pic>
                    <p:nvPicPr>
                      <p:cNvPr id="0" name="Object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47800" y="2819400"/>
                        <a:ext cx="4572000" cy="3589338"/>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8130" name="Rectangle 3"/>
              <p:cNvSpPr>
                <a:spLocks noGrp="1" noChangeArrowheads="1"/>
              </p:cNvSpPr>
              <p:nvPr>
                <p:ph idx="1"/>
              </p:nvPr>
            </p:nvSpPr>
            <p:spPr>
              <a:xfrm>
                <a:off x="179512" y="620688"/>
                <a:ext cx="8784976" cy="5328592"/>
              </a:xfrm>
            </p:spPr>
            <p:txBody>
              <a:bodyPr/>
              <a:lstStyle/>
              <a:p>
                <a:pPr marL="0" indent="0" algn="just">
                  <a:buFont typeface="Wingdings" panose="05000000000000000000" pitchFamily="2" charset="2"/>
                  <a:buNone/>
                </a:pPr>
                <a:r>
                  <a:rPr lang="zh-CN" altLang="en-US" sz="2400" dirty="0" smtClean="0">
                    <a:latin typeface="+mn-ea"/>
                  </a:rPr>
                  <a:t>式中用到了电子电荷常数的一种有用表示法</a:t>
                </a:r>
                <a:endParaRPr lang="en-US" altLang="zh-CN" sz="2400" dirty="0" smtClean="0">
                  <a:latin typeface="+mn-ea"/>
                </a:endParaRPr>
              </a:p>
              <a:p>
                <a:pPr algn="just">
                  <a:buFont typeface="Wingdings" panose="05000000000000000000" pitchFamily="2" charset="2"/>
                  <a:buNone/>
                </a:pPr>
                <a:endParaRPr lang="zh-CN" altLang="en-US" sz="2400" dirty="0" smtClean="0">
                  <a:latin typeface="+mn-ea"/>
                  <a:cs typeface="Arial Unicode MS" panose="020B0604020202020204" pitchFamily="34" charset="-122"/>
                </a:endParaRPr>
              </a:p>
              <a:p>
                <a:pPr marL="82153" indent="0" algn="just">
                  <a:buNone/>
                </a:pPr>
                <a14:m>
                  <m:oMathPara xmlns:m="http://schemas.openxmlformats.org/officeDocument/2006/math">
                    <m:oMathParaPr>
                      <m:jc m:val="centerGroup"/>
                    </m:oMathParaPr>
                    <m:oMath xmlns:m="http://schemas.openxmlformats.org/officeDocument/2006/math">
                      <m:f>
                        <m:fPr>
                          <m:ctrlPr>
                            <a:rPr lang="en-US" altLang="zh-CN" sz="2400" i="1" smtClean="0">
                              <a:latin typeface="Cambria Math" panose="02040503050406030204" pitchFamily="18" charset="0"/>
                              <a:cs typeface="Arial Unicode MS" panose="020B0604020202020204" pitchFamily="34" charset="-122"/>
                            </a:rPr>
                          </m:ctrlPr>
                        </m:fPr>
                        <m:num>
                          <m:sSup>
                            <m:sSupPr>
                              <m:ctrlPr>
                                <a:rPr lang="en-US" altLang="zh-CN" sz="2400" i="1" smtClean="0">
                                  <a:latin typeface="Cambria Math" panose="02040503050406030204" pitchFamily="18" charset="0"/>
                                  <a:cs typeface="Arial Unicode MS" panose="020B0604020202020204" pitchFamily="34" charset="-122"/>
                                </a:rPr>
                              </m:ctrlPr>
                            </m:sSupPr>
                            <m:e>
                              <m:r>
                                <a:rPr lang="en-US" altLang="zh-CN" sz="2400" b="0" i="1" smtClean="0">
                                  <a:latin typeface="Cambria Math" panose="02040503050406030204" pitchFamily="18" charset="0"/>
                                  <a:cs typeface="Arial Unicode MS" panose="020B0604020202020204" pitchFamily="34" charset="-122"/>
                                </a:rPr>
                                <m:t>𝑒</m:t>
                              </m:r>
                            </m:e>
                            <m:sup>
                              <m:r>
                                <a:rPr lang="en-US" altLang="zh-CN" sz="2400" b="0" i="1" smtClean="0">
                                  <a:latin typeface="Cambria Math" panose="02040503050406030204" pitchFamily="18" charset="0"/>
                                  <a:cs typeface="Arial Unicode MS" panose="020B0604020202020204" pitchFamily="34" charset="-122"/>
                                </a:rPr>
                                <m:t>2</m:t>
                              </m:r>
                            </m:sup>
                          </m:sSup>
                        </m:num>
                        <m:den>
                          <m:r>
                            <a:rPr lang="en-US" altLang="zh-CN" sz="2400" b="0" i="1" smtClean="0">
                              <a:latin typeface="Cambria Math" panose="02040503050406030204" pitchFamily="18" charset="0"/>
                              <a:cs typeface="Arial Unicode MS" panose="020B0604020202020204" pitchFamily="34" charset="-122"/>
                            </a:rPr>
                            <m:t>4</m:t>
                          </m:r>
                          <m:r>
                            <a:rPr lang="en-US" altLang="zh-CN" sz="2400" b="0" i="1" smtClean="0">
                              <a:latin typeface="Cambria Math" panose="02040503050406030204" pitchFamily="18" charset="0"/>
                              <a:cs typeface="Arial Unicode MS" panose="020B0604020202020204" pitchFamily="34" charset="-122"/>
                            </a:rPr>
                            <m:t>𝜋</m:t>
                          </m:r>
                          <m:sSub>
                            <m:sSubPr>
                              <m:ctrlPr>
                                <a:rPr lang="en-US" altLang="zh-CN" sz="2400" i="1" smtClean="0">
                                  <a:latin typeface="Cambria Math" panose="02040503050406030204" pitchFamily="18" charset="0"/>
                                  <a:cs typeface="Arial Unicode MS" panose="020B0604020202020204" pitchFamily="34" charset="-122"/>
                                </a:rPr>
                              </m:ctrlPr>
                            </m:sSubPr>
                            <m:e>
                              <m:r>
                                <a:rPr lang="en-US" altLang="zh-CN" sz="2400" b="0" i="1" smtClean="0">
                                  <a:latin typeface="Cambria Math" panose="02040503050406030204" pitchFamily="18" charset="0"/>
                                  <a:cs typeface="Arial Unicode MS" panose="020B0604020202020204" pitchFamily="34" charset="-122"/>
                                </a:rPr>
                                <m:t>𝜀</m:t>
                              </m:r>
                            </m:e>
                            <m:sub>
                              <m:r>
                                <a:rPr lang="en-US" altLang="zh-CN" sz="2400" b="0" i="1" smtClean="0">
                                  <a:latin typeface="Cambria Math" panose="02040503050406030204" pitchFamily="18" charset="0"/>
                                  <a:cs typeface="Arial Unicode MS" panose="020B0604020202020204" pitchFamily="34" charset="-122"/>
                                </a:rPr>
                                <m:t>0</m:t>
                              </m:r>
                            </m:sub>
                          </m:sSub>
                        </m:den>
                      </m:f>
                      <m:r>
                        <a:rPr lang="en-US" altLang="zh-CN" sz="2400" b="0" i="1" smtClean="0">
                          <a:latin typeface="Cambria Math" panose="02040503050406030204" pitchFamily="18" charset="0"/>
                          <a:cs typeface="Arial Unicode MS" panose="020B0604020202020204" pitchFamily="34" charset="-122"/>
                        </a:rPr>
                        <m:t>=1.44</m:t>
                      </m:r>
                      <m:r>
                        <m:rPr>
                          <m:sty m:val="p"/>
                        </m:rPr>
                        <a:rPr lang="en-US" altLang="zh-CN" sz="2400" b="0" i="0" smtClean="0">
                          <a:latin typeface="Cambria Math" panose="02040503050406030204" pitchFamily="18" charset="0"/>
                          <a:cs typeface="Arial Unicode MS" panose="020B0604020202020204" pitchFamily="34" charset="-122"/>
                        </a:rPr>
                        <m:t>fm</m:t>
                      </m:r>
                      <m:r>
                        <a:rPr lang="en-US" altLang="zh-CN" sz="2400" b="0" i="0" smtClean="0">
                          <a:latin typeface="Cambria Math" panose="02040503050406030204" pitchFamily="18" charset="0"/>
                          <a:cs typeface="Arial Unicode MS" panose="020B0604020202020204" pitchFamily="34" charset="-122"/>
                        </a:rPr>
                        <m:t>⋅</m:t>
                      </m:r>
                      <m:r>
                        <m:rPr>
                          <m:sty m:val="p"/>
                        </m:rPr>
                        <a:rPr lang="en-US" altLang="zh-CN" sz="2400" b="0" i="0" smtClean="0">
                          <a:latin typeface="Cambria Math" panose="02040503050406030204" pitchFamily="18" charset="0"/>
                          <a:cs typeface="Arial Unicode MS" panose="020B0604020202020204" pitchFamily="34" charset="-122"/>
                        </a:rPr>
                        <m:t>MeV</m:t>
                      </m:r>
                    </m:oMath>
                  </m:oMathPara>
                </a14:m>
                <a:endParaRPr lang="zh-CN" altLang="en-US" sz="2400" dirty="0" smtClean="0">
                  <a:latin typeface="+mn-ea"/>
                  <a:cs typeface="Arial Unicode MS" panose="020B0604020202020204" pitchFamily="34" charset="-122"/>
                </a:endParaRPr>
              </a:p>
              <a:p>
                <a:pPr algn="just">
                  <a:buFont typeface="Wingdings" panose="05000000000000000000" pitchFamily="2" charset="2"/>
                  <a:buNone/>
                </a:pPr>
                <a:r>
                  <a:rPr lang="en-US" altLang="zh-CN" sz="2400" dirty="0" smtClean="0">
                    <a:latin typeface="+mn-ea"/>
                    <a:cs typeface="Arial Unicode MS" panose="020B0604020202020204" pitchFamily="34" charset="-122"/>
                  </a:rPr>
                  <a:t>   </a:t>
                </a:r>
              </a:p>
              <a:p>
                <a:pPr algn="just"/>
                <a:r>
                  <a:rPr lang="en-US" altLang="zh-CN" sz="2400" dirty="0" err="1" smtClean="0">
                    <a:latin typeface="+mn-ea"/>
                    <a:cs typeface="Arial Unicode MS" panose="020B0604020202020204" pitchFamily="34" charset="-122"/>
                  </a:rPr>
                  <a:t>fm</a:t>
                </a:r>
                <a:r>
                  <a:rPr lang="zh-CN" altLang="en-US" sz="2400" dirty="0" smtClean="0">
                    <a:latin typeface="+mn-ea"/>
                  </a:rPr>
                  <a:t>代表费米，是长度单位，</a:t>
                </a:r>
                <a:r>
                  <a:rPr lang="zh-CN" altLang="en-US" sz="2400" dirty="0" smtClean="0">
                    <a:latin typeface="+mn-ea"/>
                    <a:cs typeface="Arial Unicode MS" panose="020B0604020202020204" pitchFamily="34" charset="-122"/>
                  </a:rPr>
                  <a:t>1</a:t>
                </a:r>
                <a:r>
                  <a:rPr lang="en-US" altLang="zh-CN" sz="2400" dirty="0" err="1" smtClean="0">
                    <a:latin typeface="+mn-ea"/>
                    <a:cs typeface="Arial Unicode MS" panose="020B0604020202020204" pitchFamily="34" charset="-122"/>
                  </a:rPr>
                  <a:t>fm</a:t>
                </a:r>
                <a:r>
                  <a:rPr lang="en-US" altLang="zh-CN" sz="2400" dirty="0" smtClean="0">
                    <a:latin typeface="+mn-ea"/>
                    <a:cs typeface="Arial Unicode MS" panose="020B0604020202020204" pitchFamily="34" charset="-122"/>
                  </a:rPr>
                  <a:t>=10</a:t>
                </a:r>
                <a:r>
                  <a:rPr lang="en-US" altLang="zh-CN" sz="2400" baseline="30000" dirty="0" smtClean="0">
                    <a:latin typeface="+mn-ea"/>
                    <a:cs typeface="Arial Unicode MS" panose="020B0604020202020204" pitchFamily="34" charset="-122"/>
                  </a:rPr>
                  <a:t>-15</a:t>
                </a:r>
                <a:r>
                  <a:rPr lang="en-US" altLang="zh-CN" sz="2400" dirty="0" smtClean="0">
                    <a:latin typeface="+mn-ea"/>
                    <a:cs typeface="Arial Unicode MS" panose="020B0604020202020204" pitchFamily="34" charset="-122"/>
                  </a:rPr>
                  <a:t>m=10</a:t>
                </a:r>
                <a:r>
                  <a:rPr lang="en-US" altLang="zh-CN" sz="2400" baseline="30000" dirty="0" smtClean="0">
                    <a:latin typeface="+mn-ea"/>
                    <a:cs typeface="Arial Unicode MS" panose="020B0604020202020204" pitchFamily="34" charset="-122"/>
                  </a:rPr>
                  <a:t>-5</a:t>
                </a:r>
                <a:r>
                  <a:rPr lang="en-US" altLang="zh-CN" sz="2400" dirty="0" smtClean="0">
                    <a:latin typeface="+mn-ea"/>
                  </a:rPr>
                  <a:t>Å；</a:t>
                </a:r>
                <a:r>
                  <a:rPr lang="zh-CN" altLang="en-US" sz="2400" dirty="0" smtClean="0">
                    <a:latin typeface="+mn-ea"/>
                  </a:rPr>
                  <a:t>在式中取原子半径</a:t>
                </a:r>
                <a:r>
                  <a:rPr lang="en-US" altLang="zh-CN" sz="2400" dirty="0" smtClean="0">
                    <a:latin typeface="+mn-ea"/>
                    <a:cs typeface="Arial Unicode MS" panose="020B0604020202020204" pitchFamily="34" charset="-122"/>
                  </a:rPr>
                  <a:t>R</a:t>
                </a:r>
                <a:r>
                  <a:rPr lang="en-US" altLang="zh-CN" sz="2400" dirty="0" smtClean="0">
                    <a:latin typeface="+mn-ea"/>
                  </a:rPr>
                  <a:t>≈</a:t>
                </a:r>
                <a:r>
                  <a:rPr lang="en-US" altLang="zh-CN" sz="2400" dirty="0" smtClean="0">
                    <a:latin typeface="+mn-ea"/>
                    <a:cs typeface="Arial Unicode MS" panose="020B0604020202020204" pitchFamily="34" charset="-122"/>
                  </a:rPr>
                  <a:t>1</a:t>
                </a:r>
                <a:r>
                  <a:rPr lang="en-US" altLang="zh-CN" sz="2400" dirty="0" smtClean="0">
                    <a:latin typeface="+mn-ea"/>
                  </a:rPr>
                  <a:t>Å</a:t>
                </a:r>
                <a:r>
                  <a:rPr lang="en-US" altLang="zh-CN" sz="2400" dirty="0" smtClean="0">
                    <a:latin typeface="+mn-ea"/>
                    <a:cs typeface="Arial Unicode MS" panose="020B0604020202020204" pitchFamily="34" charset="-122"/>
                  </a:rPr>
                  <a:t> </a:t>
                </a:r>
                <a:r>
                  <a:rPr lang="en-US" altLang="zh-CN" sz="2400" dirty="0" smtClean="0">
                    <a:latin typeface="+mn-ea"/>
                  </a:rPr>
                  <a:t>；</a:t>
                </a:r>
                <a:r>
                  <a:rPr lang="en-US" altLang="zh-CN" sz="2400" dirty="0" smtClean="0">
                    <a:latin typeface="+mn-ea"/>
                    <a:cs typeface="Arial Unicode MS" panose="020B0604020202020204" pitchFamily="34" charset="-122"/>
                  </a:rPr>
                  <a:t>E</a:t>
                </a:r>
                <a:r>
                  <a:rPr lang="en-US" altLang="zh-CN" sz="2400" dirty="0" smtClean="0">
                    <a:latin typeface="+mn-ea"/>
                  </a:rPr>
                  <a:t>α</a:t>
                </a:r>
                <a:r>
                  <a:rPr lang="zh-CN" altLang="en-US" sz="2400" dirty="0" smtClean="0">
                    <a:latin typeface="+mn-ea"/>
                  </a:rPr>
                  <a:t>代表</a:t>
                </a:r>
                <a:r>
                  <a:rPr lang="en-US" altLang="zh-CN" sz="2400" dirty="0" smtClean="0">
                    <a:latin typeface="+mn-ea"/>
                  </a:rPr>
                  <a:t>α</a:t>
                </a:r>
                <a:r>
                  <a:rPr lang="zh-CN" altLang="en-US" sz="2400" dirty="0" smtClean="0">
                    <a:latin typeface="+mn-ea"/>
                  </a:rPr>
                  <a:t>粒子动能，以</a:t>
                </a:r>
                <a:r>
                  <a:rPr lang="en-US" altLang="zh-CN" sz="2400" dirty="0" smtClean="0">
                    <a:latin typeface="+mn-ea"/>
                    <a:cs typeface="Arial Unicode MS" panose="020B0604020202020204" pitchFamily="34" charset="-122"/>
                  </a:rPr>
                  <a:t>MeV</a:t>
                </a:r>
                <a:r>
                  <a:rPr lang="zh-CN" altLang="en-US" sz="2400" dirty="0" smtClean="0">
                    <a:latin typeface="+mn-ea"/>
                  </a:rPr>
                  <a:t>为单位</a:t>
                </a:r>
                <a:r>
                  <a:rPr lang="en-US" altLang="zh-CN" sz="2400" dirty="0" smtClean="0">
                    <a:latin typeface="+mn-ea"/>
                  </a:rPr>
                  <a:t>,</a:t>
                </a:r>
              </a:p>
              <a:p>
                <a:r>
                  <a:rPr lang="en-US" altLang="zh-CN" sz="2400" dirty="0" smtClean="0">
                    <a:latin typeface="+mn-ea"/>
                  </a:rPr>
                  <a:t>eV</a:t>
                </a:r>
                <a:r>
                  <a:rPr lang="zh-CN" altLang="en-US" sz="2400" dirty="0" smtClean="0">
                    <a:latin typeface="+mn-ea"/>
                  </a:rPr>
                  <a:t>代表</a:t>
                </a:r>
                <a:r>
                  <a:rPr lang="zh-CN" altLang="en-US" sz="2400" dirty="0">
                    <a:latin typeface="+mn-ea"/>
                  </a:rPr>
                  <a:t>一个电子（所带电量为</a:t>
                </a:r>
                <a14:m>
                  <m:oMath xmlns:m="http://schemas.openxmlformats.org/officeDocument/2006/math">
                    <m:r>
                      <a:rPr lang="en-US" altLang="zh-CN" sz="2400" b="0" i="1" dirty="0" smtClean="0">
                        <a:latin typeface="Cambria Math" panose="02040503050406030204" pitchFamily="18" charset="0"/>
                      </a:rPr>
                      <m:t>−1.6×1</m:t>
                    </m:r>
                    <m:sSup>
                      <m:sSupPr>
                        <m:ctrlPr>
                          <a:rPr lang="en-US" altLang="zh-CN" sz="2400" i="1" dirty="0" smtClean="0">
                            <a:latin typeface="Cambria Math" panose="02040503050406030204" pitchFamily="18" charset="0"/>
                          </a:rPr>
                        </m:ctrlPr>
                      </m:sSupPr>
                      <m:e>
                        <m:r>
                          <a:rPr lang="en-US" altLang="zh-CN" sz="2400" b="0" i="1" dirty="0" smtClean="0">
                            <a:latin typeface="Cambria Math" panose="02040503050406030204" pitchFamily="18" charset="0"/>
                          </a:rPr>
                          <m:t>0</m:t>
                        </m:r>
                      </m:e>
                      <m:sup>
                        <m:r>
                          <a:rPr lang="en-US" altLang="zh-CN" sz="2400" b="0" i="1" dirty="0" smtClean="0">
                            <a:latin typeface="Cambria Math" panose="02040503050406030204" pitchFamily="18" charset="0"/>
                          </a:rPr>
                          <m:t>−19</m:t>
                        </m:r>
                      </m:sup>
                    </m:sSup>
                    <m:r>
                      <a:rPr lang="en-US" altLang="zh-CN" sz="2400" b="0" i="1" dirty="0" smtClean="0">
                        <a:latin typeface="Cambria Math" panose="02040503050406030204" pitchFamily="18" charset="0"/>
                      </a:rPr>
                      <m:t>𝐶</m:t>
                    </m:r>
                  </m:oMath>
                </a14:m>
                <a:r>
                  <a:rPr lang="zh-CN" altLang="en-US" sz="2400" dirty="0">
                    <a:latin typeface="+mn-ea"/>
                  </a:rPr>
                  <a:t>）经过</a:t>
                </a:r>
                <a:r>
                  <a:rPr lang="en-US" altLang="zh-CN" sz="2400" dirty="0">
                    <a:latin typeface="+mn-ea"/>
                  </a:rPr>
                  <a:t>1</a:t>
                </a:r>
                <a:r>
                  <a:rPr lang="zh-CN" altLang="en-US" sz="2400" dirty="0">
                    <a:latin typeface="+mn-ea"/>
                  </a:rPr>
                  <a:t>伏特的电位差加速后所获得的</a:t>
                </a:r>
                <a:r>
                  <a:rPr lang="zh-CN" altLang="en-US" sz="2400" dirty="0" smtClean="0">
                    <a:latin typeface="+mn-ea"/>
                  </a:rPr>
                  <a:t>动能，</a:t>
                </a:r>
                <a14:m>
                  <m:oMath xmlns:m="http://schemas.openxmlformats.org/officeDocument/2006/math">
                    <m:r>
                      <a:rPr lang="en-US" altLang="zh-CN" sz="2400" b="0" i="1" dirty="0" smtClean="0">
                        <a:latin typeface="Cambria Math" panose="02040503050406030204" pitchFamily="18" charset="0"/>
                      </a:rPr>
                      <m:t>1</m:t>
                    </m:r>
                    <m:r>
                      <a:rPr lang="en-US" altLang="zh-CN" sz="2400" b="0" i="1" dirty="0" smtClean="0">
                        <a:latin typeface="Cambria Math" panose="02040503050406030204" pitchFamily="18" charset="0"/>
                      </a:rPr>
                      <m:t>𝑒𝑉</m:t>
                    </m:r>
                    <m:r>
                      <a:rPr lang="en-US" altLang="zh-CN" sz="2400" b="0" i="1" dirty="0" smtClean="0">
                        <a:latin typeface="Cambria Math" panose="02040503050406030204" pitchFamily="18" charset="0"/>
                      </a:rPr>
                      <m:t>= 1.602176565(35)×1</m:t>
                    </m:r>
                    <m:sSup>
                      <m:sSupPr>
                        <m:ctrlPr>
                          <a:rPr lang="en-US" altLang="zh-CN" sz="2400" i="1" dirty="0" smtClean="0">
                            <a:latin typeface="Cambria Math" panose="02040503050406030204" pitchFamily="18" charset="0"/>
                          </a:rPr>
                        </m:ctrlPr>
                      </m:sSupPr>
                      <m:e>
                        <m:r>
                          <a:rPr lang="en-US" altLang="zh-CN" sz="2400" b="0" i="1" dirty="0" smtClean="0">
                            <a:latin typeface="Cambria Math" panose="02040503050406030204" pitchFamily="18" charset="0"/>
                          </a:rPr>
                          <m:t>0</m:t>
                        </m:r>
                      </m:e>
                      <m:sup>
                        <m:r>
                          <a:rPr lang="en-US" altLang="zh-CN" sz="2400" b="0" i="1" dirty="0" smtClean="0">
                            <a:latin typeface="Cambria Math" panose="02040503050406030204" pitchFamily="18" charset="0"/>
                          </a:rPr>
                          <m:t>−19</m:t>
                        </m:r>
                      </m:sup>
                    </m:sSup>
                    <m:r>
                      <a:rPr lang="en-US" altLang="zh-CN" sz="2400" b="0" i="1" dirty="0" smtClean="0">
                        <a:latin typeface="Cambria Math" panose="02040503050406030204" pitchFamily="18" charset="0"/>
                      </a:rPr>
                      <m:t> </m:t>
                    </m:r>
                    <m:r>
                      <a:rPr lang="en-US" altLang="zh-CN" sz="2400" b="0" i="1" dirty="0" smtClean="0">
                        <a:latin typeface="Cambria Math" panose="02040503050406030204" pitchFamily="18" charset="0"/>
                      </a:rPr>
                      <m:t>𝐽</m:t>
                    </m:r>
                  </m:oMath>
                </a14:m>
                <a:endParaRPr lang="en-US" altLang="zh-CN" sz="2400" dirty="0" smtClean="0">
                  <a:latin typeface="+mn-ea"/>
                </a:endParaRPr>
              </a:p>
              <a:p>
                <a:pPr algn="just"/>
                <a14:m>
                  <m:oMath xmlns:m="http://schemas.openxmlformats.org/officeDocument/2006/math">
                    <m:sSub>
                      <m:sSubPr>
                        <m:ctrlPr>
                          <a:rPr lang="en-US" altLang="zh-CN" sz="2400" i="1" smtClean="0">
                            <a:latin typeface="Cambria Math" panose="02040503050406030204" pitchFamily="18" charset="0"/>
                          </a:rPr>
                        </m:ctrlPr>
                      </m:sSubPr>
                      <m:e>
                        <m:r>
                          <a:rPr lang="en-US" altLang="zh-CN" sz="2400" b="0" i="1" smtClean="0">
                            <a:latin typeface="Cambria Math" panose="02040503050406030204" pitchFamily="18" charset="0"/>
                          </a:rPr>
                          <m:t>𝜀</m:t>
                        </m:r>
                      </m:e>
                      <m:sub>
                        <m:r>
                          <a:rPr lang="en-US" altLang="zh-CN" sz="2400" b="0" i="1" smtClean="0">
                            <a:latin typeface="Cambria Math" panose="02040503050406030204" pitchFamily="18" charset="0"/>
                          </a:rPr>
                          <m:t>0</m:t>
                        </m:r>
                      </m:sub>
                    </m:sSub>
                    <m:r>
                      <a:rPr lang="en-US" altLang="zh-CN" sz="2400" b="0" i="1">
                        <a:latin typeface="Cambria Math" panose="02040503050406030204" pitchFamily="18" charset="0"/>
                      </a:rPr>
                      <m:t>= 8. 854187817 × 1</m:t>
                    </m:r>
                    <m:sSup>
                      <m:sSupPr>
                        <m:ctrlPr>
                          <a:rPr lang="en-US" altLang="zh-CN" sz="2400" i="1" smtClean="0">
                            <a:latin typeface="Cambria Math" panose="02040503050406030204" pitchFamily="18" charset="0"/>
                          </a:rPr>
                        </m:ctrlPr>
                      </m:sSupPr>
                      <m:e>
                        <m:r>
                          <a:rPr lang="en-US" altLang="zh-CN" sz="2400" b="0" i="1">
                            <a:latin typeface="Cambria Math" panose="02040503050406030204" pitchFamily="18" charset="0"/>
                          </a:rPr>
                          <m:t>0</m:t>
                        </m:r>
                      </m:e>
                      <m:sup>
                        <m:r>
                          <a:rPr lang="en-US" altLang="zh-CN" sz="2400" b="0" i="1">
                            <a:latin typeface="Cambria Math" panose="02040503050406030204" pitchFamily="18" charset="0"/>
                          </a:rPr>
                          <m:t>−12</m:t>
                        </m:r>
                      </m:sup>
                    </m:sSup>
                    <m:r>
                      <a:rPr lang="en-US" altLang="zh-CN" sz="2400" b="0" i="1">
                        <a:latin typeface="Cambria Math" panose="02040503050406030204" pitchFamily="18" charset="0"/>
                      </a:rPr>
                      <m:t>𝐹</m:t>
                    </m:r>
                    <m:r>
                      <a:rPr lang="en-US" altLang="zh-CN" sz="2400" b="0" i="1">
                        <a:latin typeface="Cambria Math" panose="02040503050406030204" pitchFamily="18" charset="0"/>
                      </a:rPr>
                      <m:t>/ </m:t>
                    </m:r>
                    <m:r>
                      <a:rPr lang="en-US" altLang="zh-CN" sz="2400" b="0" i="1">
                        <a:latin typeface="Cambria Math" panose="02040503050406030204" pitchFamily="18" charset="0"/>
                      </a:rPr>
                      <m:t>𝑚</m:t>
                    </m:r>
                  </m:oMath>
                </a14:m>
                <a:r>
                  <a:rPr lang="zh-CN" altLang="en-US" sz="2400" dirty="0" smtClean="0">
                    <a:latin typeface="+mn-ea"/>
                  </a:rPr>
                  <a:t>（证明上述表示法）</a:t>
                </a:r>
                <a:endParaRPr lang="zh-CN" altLang="en-US" sz="2400" dirty="0">
                  <a:latin typeface="+mn-ea"/>
                </a:endParaRPr>
              </a:p>
              <a:p>
                <a:endParaRPr lang="zh-CN" altLang="en-US" sz="2400" dirty="0" smtClean="0">
                  <a:latin typeface="+mn-ea"/>
                </a:endParaRPr>
              </a:p>
            </p:txBody>
          </p:sp>
        </mc:Choice>
        <mc:Fallback xmlns="">
          <p:sp>
            <p:nvSpPr>
              <p:cNvPr id="48130" name="Rectangle 3"/>
              <p:cNvSpPr>
                <a:spLocks noGrp="1" noRot="1" noChangeAspect="1" noMove="1" noResize="1" noEditPoints="1" noAdjustHandles="1" noChangeArrowheads="1" noChangeShapeType="1" noTextEdit="1"/>
              </p:cNvSpPr>
              <p:nvPr>
                <p:ph idx="1"/>
              </p:nvPr>
            </p:nvSpPr>
            <p:spPr>
              <a:xfrm>
                <a:off x="179512" y="620688"/>
                <a:ext cx="8784976" cy="5328592"/>
              </a:xfrm>
              <a:blipFill rotWithShape="0">
                <a:blip r:embed="rId2"/>
                <a:stretch>
                  <a:fillRect l="-1040" t="-915" r="-1040"/>
                </a:stretch>
              </a:blipFill>
            </p:spPr>
            <p:txBody>
              <a:bodyPr/>
              <a:lstStyle/>
              <a:p>
                <a:r>
                  <a:rPr lang="zh-CN" altLang="en-US">
                    <a:noFill/>
                  </a:rPr>
                  <a:t> </a:t>
                </a:r>
              </a:p>
            </p:txBody>
          </p:sp>
        </mc:Fallback>
      </mc:AlternateContent>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6082" name="Rectangle 2"/>
              <p:cNvSpPr>
                <a:spLocks noGrp="1" noChangeArrowheads="1"/>
              </p:cNvSpPr>
              <p:nvPr>
                <p:ph type="title"/>
              </p:nvPr>
            </p:nvSpPr>
            <p:spPr/>
            <p:txBody>
              <a:bodyPr/>
              <a:lstStyle/>
              <a:p>
                <a:r>
                  <a:rPr lang="zh-CN" altLang="en-US" sz="2800" b="1" dirty="0" smtClean="0">
                    <a:solidFill>
                      <a:schemeClr val="tx1"/>
                    </a:solidFill>
                    <a:ea typeface="楷体_GB2312" pitchFamily="49" charset="-122"/>
                  </a:rPr>
                  <a:t>首先，考虑</a:t>
                </a:r>
                <a14:m>
                  <m:oMath xmlns:m="http://schemas.openxmlformats.org/officeDocument/2006/math">
                    <m:r>
                      <a:rPr lang="en-US" altLang="zh-CN" sz="2800" b="1" i="1" dirty="0" smtClean="0">
                        <a:solidFill>
                          <a:schemeClr val="tx1"/>
                        </a:solidFill>
                        <a:latin typeface="Cambria Math" panose="02040503050406030204" pitchFamily="18" charset="0"/>
                        <a:ea typeface="楷体_GB2312" pitchFamily="49" charset="-122"/>
                      </a:rPr>
                      <m:t>𝜶</m:t>
                    </m:r>
                  </m:oMath>
                </a14:m>
                <a:r>
                  <a:rPr lang="zh-CN" altLang="en-US" sz="2800" b="1" dirty="0" smtClean="0">
                    <a:solidFill>
                      <a:schemeClr val="tx1"/>
                    </a:solidFill>
                    <a:ea typeface="楷体_GB2312" pitchFamily="49" charset="-122"/>
                  </a:rPr>
                  <a:t>粒子与负电荷</a:t>
                </a:r>
                <a:r>
                  <a:rPr lang="zh-CN" altLang="en-US" sz="2800" b="1" dirty="0" smtClean="0">
                    <a:solidFill>
                      <a:schemeClr val="tx1"/>
                    </a:solidFill>
                    <a:latin typeface="Times New Roman" panose="02020603050405020304" pitchFamily="18" charset="0"/>
                    <a:ea typeface="楷体_GB2312" pitchFamily="49" charset="-122"/>
                  </a:rPr>
                  <a:t>——</a:t>
                </a:r>
                <a:r>
                  <a:rPr lang="zh-CN" altLang="en-US" sz="2800" b="1" dirty="0" smtClean="0">
                    <a:solidFill>
                      <a:schemeClr val="tx1"/>
                    </a:solidFill>
                    <a:ea typeface="楷体_GB2312" pitchFamily="49" charset="-122"/>
                  </a:rPr>
                  <a:t>电子的相互作用</a:t>
                </a:r>
                <a:endParaRPr lang="zh-CN" altLang="en-US" sz="2800" dirty="0" smtClean="0"/>
              </a:p>
            </p:txBody>
          </p:sp>
        </mc:Choice>
        <mc:Fallback xmlns="">
          <p:sp>
            <p:nvSpPr>
              <p:cNvPr id="46082" name="Rectangle 2"/>
              <p:cNvSpPr>
                <a:spLocks noGrp="1" noRot="1" noChangeAspect="1" noMove="1" noResize="1" noEditPoints="1" noAdjustHandles="1" noChangeArrowheads="1" noChangeShapeType="1" noTextEdit="1"/>
              </p:cNvSpPr>
              <p:nvPr>
                <p:ph type="title"/>
              </p:nvPr>
            </p:nvSpPr>
            <p:spPr>
              <a:xfrm>
                <a:off x="1944688" y="623888"/>
                <a:ext cx="6589712" cy="1281112"/>
              </a:xfrm>
              <a:blipFill rotWithShape="0">
                <a:blip r:embed="rId3"/>
                <a:stretch>
                  <a:fillRect l="-1850" t="-6161" r="-740"/>
                </a:stretch>
              </a:blipFill>
            </p:spPr>
            <p:txBody>
              <a:bodyPr/>
              <a:lstStyle/>
              <a:p>
                <a:r>
                  <a:rPr lang="zh-CN" altLang="en-US">
                    <a:noFill/>
                  </a:rPr>
                  <a:t> </a:t>
                </a:r>
              </a:p>
            </p:txBody>
          </p:sp>
        </mc:Fallback>
      </mc:AlternateContent>
      <p:pic>
        <p:nvPicPr>
          <p:cNvPr id="46083" name="Picture 4" descr="9-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14600" y="2057400"/>
            <a:ext cx="4143375" cy="2054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46084" name="Object 6"/>
          <p:cNvGraphicFramePr>
            <a:graphicFrameLocks noChangeAspect="1"/>
          </p:cNvGraphicFramePr>
          <p:nvPr/>
        </p:nvGraphicFramePr>
        <p:xfrm>
          <a:off x="2200275" y="4419600"/>
          <a:ext cx="4897438" cy="1466850"/>
        </p:xfrm>
        <a:graphic>
          <a:graphicData uri="http://schemas.openxmlformats.org/presentationml/2006/ole">
            <mc:AlternateContent xmlns:mc="http://schemas.openxmlformats.org/markup-compatibility/2006">
              <mc:Choice xmlns:v="urn:schemas-microsoft-com:vml" Requires="v">
                <p:oleObj spid="_x0000_s46158" name="Equation" r:id="rId5" imgW="1790700" imgH="609600" progId="Equation.3">
                  <p:embed/>
                </p:oleObj>
              </mc:Choice>
              <mc:Fallback>
                <p:oleObj name="Equation" r:id="rId5" imgW="1790700" imgH="609600" progId="Equation.3">
                  <p:embed/>
                  <p:pic>
                    <p:nvPicPr>
                      <p:cNvPr id="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00275" y="4419600"/>
                        <a:ext cx="4897438" cy="1466850"/>
                      </a:xfrm>
                      <a:prstGeom prst="rect">
                        <a:avLst/>
                      </a:prstGeom>
                      <a:solidFill>
                        <a:srgbClr val="CC99FF"/>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3"/>
          <p:cNvSpPr>
            <a:spLocks noGrp="1" noChangeArrowheads="1"/>
          </p:cNvSpPr>
          <p:nvPr>
            <p:ph idx="1"/>
          </p:nvPr>
        </p:nvSpPr>
        <p:spPr>
          <a:xfrm>
            <a:off x="323528" y="1412776"/>
            <a:ext cx="8382000" cy="4608512"/>
          </a:xfrm>
        </p:spPr>
        <p:txBody>
          <a:bodyPr/>
          <a:lstStyle/>
          <a:p>
            <a:pPr algn="just">
              <a:buFont typeface="Wingdings" panose="05000000000000000000" pitchFamily="2" charset="2"/>
              <a:buNone/>
            </a:pPr>
            <a:r>
              <a:rPr lang="zh-CN" altLang="en-US" sz="2800" b="1" dirty="0" smtClean="0">
                <a:latin typeface="Arial Unicode MS" panose="020B0604020202020204" pitchFamily="34" charset="-122"/>
                <a:ea typeface="楷体_GB2312" pitchFamily="49" charset="-122"/>
              </a:rPr>
              <a:t>           </a:t>
            </a:r>
            <a:r>
              <a:rPr lang="zh-CN" altLang="en-US" sz="2800" b="1" dirty="0" smtClean="0">
                <a:latin typeface="Times New Roman" panose="02020603050405020304" pitchFamily="18" charset="0"/>
                <a:ea typeface="楷体_GB2312" pitchFamily="49" charset="-122"/>
              </a:rPr>
              <a:t>也许有人会说多次小角散射会产生一个大角散射，但是由于每次小角偏转的方向都是无规则的，因此，要最终发生大角偏转的几率是十分小的；可以估计，</a:t>
            </a:r>
            <a:r>
              <a:rPr lang="zh-CN" altLang="en-US" sz="2800" b="1" dirty="0" smtClean="0">
                <a:solidFill>
                  <a:schemeClr val="hlink"/>
                </a:solidFill>
                <a:latin typeface="Times New Roman" panose="02020603050405020304" pitchFamily="18" charset="0"/>
                <a:ea typeface="楷体_GB2312" pitchFamily="49" charset="-122"/>
              </a:rPr>
              <a:t>产生90°偏转的几率约为10</a:t>
            </a:r>
            <a:r>
              <a:rPr lang="zh-CN" altLang="en-US" sz="2800" b="1" baseline="30000" dirty="0" smtClean="0">
                <a:solidFill>
                  <a:schemeClr val="hlink"/>
                </a:solidFill>
                <a:latin typeface="Times New Roman" panose="02020603050405020304" pitchFamily="18" charset="0"/>
                <a:ea typeface="楷体_GB2312" pitchFamily="49" charset="-122"/>
              </a:rPr>
              <a:t>-3500</a:t>
            </a:r>
            <a:r>
              <a:rPr lang="zh-CN" altLang="en-US" sz="2800" b="1" dirty="0" smtClean="0">
                <a:solidFill>
                  <a:schemeClr val="hlink"/>
                </a:solidFill>
                <a:latin typeface="Times New Roman" panose="02020603050405020304" pitchFamily="18" charset="0"/>
                <a:ea typeface="楷体_GB2312" pitchFamily="49" charset="-122"/>
              </a:rPr>
              <a:t>！</a:t>
            </a:r>
            <a:r>
              <a:rPr lang="zh-CN" altLang="en-US" sz="2800" b="1" dirty="0" smtClean="0">
                <a:latin typeface="Times New Roman" panose="02020603050405020304" pitchFamily="18" charset="0"/>
                <a:ea typeface="楷体_GB2312" pitchFamily="49" charset="-122"/>
              </a:rPr>
              <a:t>而盖革和马斯顿得到的实验值却为</a:t>
            </a:r>
            <a:r>
              <a:rPr lang="en-US" altLang="zh-CN" sz="2800" b="1" dirty="0" smtClean="0">
                <a:solidFill>
                  <a:srgbClr val="FF0000"/>
                </a:solidFill>
                <a:latin typeface="Times New Roman" panose="02020603050405020304" pitchFamily="18" charset="0"/>
                <a:ea typeface="楷体_GB2312" pitchFamily="49" charset="-122"/>
              </a:rPr>
              <a:t>1/8000</a:t>
            </a:r>
            <a:r>
              <a:rPr lang="zh-CN" altLang="en-US" sz="2800" b="1" dirty="0" smtClean="0">
                <a:latin typeface="Times New Roman" panose="02020603050405020304" pitchFamily="18" charset="0"/>
                <a:ea typeface="楷体_GB2312" pitchFamily="49" charset="-122"/>
              </a:rPr>
              <a:t>！</a:t>
            </a:r>
            <a:endParaRPr lang="zh-CN" altLang="en-US" sz="2800" b="1" dirty="0" smtClean="0">
              <a:latin typeface="Times New Roman" panose="02020603050405020304" pitchFamily="18" charset="0"/>
              <a:ea typeface="Arial Unicode MS" panose="020B0604020202020204" pitchFamily="34" charset="-122"/>
              <a:cs typeface="Arial Unicode MS" panose="020B0604020202020204" pitchFamily="34" charset="-122"/>
            </a:endParaRPr>
          </a:p>
          <a:p>
            <a:pPr algn="just">
              <a:buFont typeface="Wingdings" panose="05000000000000000000" pitchFamily="2" charset="2"/>
              <a:buNone/>
            </a:pPr>
            <a:r>
              <a:rPr lang="zh-CN" altLang="en-US" sz="2800" b="1" dirty="0" smtClean="0">
                <a:latin typeface="Times New Roman" panose="02020603050405020304" pitchFamily="18" charset="0"/>
                <a:ea typeface="楷体_GB2312" pitchFamily="49" charset="-122"/>
              </a:rPr>
              <a:t>             然而，按照卢瑟福模型，原子的正电荷</a:t>
            </a:r>
            <a:r>
              <a:rPr lang="en-US" altLang="zh-CN" sz="2800" b="1" dirty="0" smtClean="0">
                <a:latin typeface="Times New Roman" panose="02020603050405020304" pitchFamily="18" charset="0"/>
                <a:ea typeface="楷体_GB2312" pitchFamily="49" charset="-122"/>
              </a:rPr>
              <a:t>+</a:t>
            </a:r>
            <a:r>
              <a:rPr lang="en-US" altLang="zh-CN" sz="2800" b="1" i="1" dirty="0" err="1" smtClean="0">
                <a:latin typeface="Times New Roman" panose="02020603050405020304" pitchFamily="18" charset="0"/>
                <a:ea typeface="楷体_GB2312" pitchFamily="49" charset="-122"/>
              </a:rPr>
              <a:t>Ze</a:t>
            </a:r>
            <a:r>
              <a:rPr lang="zh-CN" altLang="en-US" sz="2800" b="1" dirty="0" smtClean="0">
                <a:latin typeface="Times New Roman" panose="02020603050405020304" pitchFamily="18" charset="0"/>
                <a:ea typeface="楷体_GB2312" pitchFamily="49" charset="-122"/>
              </a:rPr>
              <a:t>集中在原子球中心，</a:t>
            </a:r>
            <a:r>
              <a:rPr lang="en-US" altLang="zh-CN" sz="2800" b="1" dirty="0" smtClean="0">
                <a:latin typeface="Times New Roman" panose="02020603050405020304" pitchFamily="18" charset="0"/>
                <a:ea typeface="楷体_GB2312" pitchFamily="49" charset="-122"/>
              </a:rPr>
              <a:t>α</a:t>
            </a:r>
            <a:r>
              <a:rPr lang="zh-CN" altLang="en-US" sz="2800" b="1" dirty="0" smtClean="0">
                <a:latin typeface="Times New Roman" panose="02020603050405020304" pitchFamily="18" charset="0"/>
                <a:ea typeface="楷体_GB2312" pitchFamily="49" charset="-122"/>
              </a:rPr>
              <a:t>粒子与原子球的相互作用如图所示，</a:t>
            </a:r>
            <a:r>
              <a:rPr lang="en-US" altLang="zh-CN" sz="2800" b="1" dirty="0" smtClean="0">
                <a:latin typeface="Times New Roman" panose="02020603050405020304" pitchFamily="18" charset="0"/>
                <a:ea typeface="楷体_GB2312" pitchFamily="49" charset="-122"/>
              </a:rPr>
              <a:t>α</a:t>
            </a:r>
            <a:r>
              <a:rPr lang="zh-CN" altLang="en-US" sz="2800" b="1" dirty="0" smtClean="0">
                <a:latin typeface="Times New Roman" panose="02020603050405020304" pitchFamily="18" charset="0"/>
                <a:ea typeface="楷体_GB2312" pitchFamily="49" charset="-122"/>
              </a:rPr>
              <a:t>粒子进入球体后，相互作用力仍与</a:t>
            </a:r>
            <a:r>
              <a:rPr lang="zh-CN" altLang="en-US" sz="2800" b="1" i="1" dirty="0" smtClean="0">
                <a:latin typeface="Times New Roman" panose="02020603050405020304" pitchFamily="18" charset="0"/>
                <a:ea typeface="楷体_GB2312" pitchFamily="49" charset="-122"/>
              </a:rPr>
              <a:t>ｒ</a:t>
            </a:r>
            <a:r>
              <a:rPr lang="zh-CN" altLang="en-US" sz="2800" b="1" baseline="30000" dirty="0" smtClean="0">
                <a:latin typeface="Times New Roman" panose="02020603050405020304" pitchFamily="18" charset="0"/>
                <a:ea typeface="楷体_GB2312" pitchFamily="49" charset="-122"/>
              </a:rPr>
              <a:t>２</a:t>
            </a:r>
            <a:r>
              <a:rPr lang="zh-CN" altLang="en-US" sz="2800" b="1" dirty="0" smtClean="0">
                <a:latin typeface="Times New Roman" panose="02020603050405020304" pitchFamily="18" charset="0"/>
                <a:ea typeface="楷体_GB2312" pitchFamily="49" charset="-122"/>
              </a:rPr>
              <a:t>成反比，越靠近球心受到的力越大，有可能被反弹回来，产生大角散射。</a:t>
            </a:r>
            <a:endParaRPr lang="zh-CN" altLang="en-US" sz="2800" b="1" dirty="0" smtClean="0">
              <a:latin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endParaRPr lang="zh-CN" altLang="en-US" dirty="0"/>
          </a:p>
        </p:txBody>
      </p:sp>
      <p:sp>
        <p:nvSpPr>
          <p:cNvPr id="2" name="标题 1"/>
          <p:cNvSpPr>
            <a:spLocks noGrp="1"/>
          </p:cNvSpPr>
          <p:nvPr>
            <p:ph type="title"/>
          </p:nvPr>
        </p:nvSpPr>
        <p:spPr/>
        <p:txBody>
          <a:bodyPr/>
          <a:lstStyle/>
          <a:p>
            <a:endParaRPr lang="zh-CN" altLang="en-US"/>
          </a:p>
        </p:txBody>
      </p:sp>
      <p:sp>
        <p:nvSpPr>
          <p:cNvPr id="4" name="任意多边形 3"/>
          <p:cNvSpPr/>
          <p:nvPr/>
        </p:nvSpPr>
        <p:spPr>
          <a:xfrm>
            <a:off x="5963964" y="4135349"/>
            <a:ext cx="2104429" cy="1052214"/>
          </a:xfrm>
          <a:custGeom>
            <a:avLst/>
            <a:gdLst>
              <a:gd name="connsiteX0" fmla="*/ 0 w 2104429"/>
              <a:gd name="connsiteY0" fmla="*/ 105221 h 1052214"/>
              <a:gd name="connsiteX1" fmla="*/ 105221 w 2104429"/>
              <a:gd name="connsiteY1" fmla="*/ 0 h 1052214"/>
              <a:gd name="connsiteX2" fmla="*/ 1999208 w 2104429"/>
              <a:gd name="connsiteY2" fmla="*/ 0 h 1052214"/>
              <a:gd name="connsiteX3" fmla="*/ 2104429 w 2104429"/>
              <a:gd name="connsiteY3" fmla="*/ 105221 h 1052214"/>
              <a:gd name="connsiteX4" fmla="*/ 2104429 w 2104429"/>
              <a:gd name="connsiteY4" fmla="*/ 946993 h 1052214"/>
              <a:gd name="connsiteX5" fmla="*/ 1999208 w 2104429"/>
              <a:gd name="connsiteY5" fmla="*/ 1052214 h 1052214"/>
              <a:gd name="connsiteX6" fmla="*/ 105221 w 2104429"/>
              <a:gd name="connsiteY6" fmla="*/ 1052214 h 1052214"/>
              <a:gd name="connsiteX7" fmla="*/ 0 w 2104429"/>
              <a:gd name="connsiteY7" fmla="*/ 946993 h 1052214"/>
              <a:gd name="connsiteX8" fmla="*/ 0 w 2104429"/>
              <a:gd name="connsiteY8" fmla="*/ 105221 h 105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04429" h="1052214">
                <a:moveTo>
                  <a:pt x="0" y="105221"/>
                </a:moveTo>
                <a:cubicBezTo>
                  <a:pt x="0" y="47109"/>
                  <a:pt x="47109" y="0"/>
                  <a:pt x="105221" y="0"/>
                </a:cubicBezTo>
                <a:lnTo>
                  <a:pt x="1999208" y="0"/>
                </a:lnTo>
                <a:cubicBezTo>
                  <a:pt x="2057320" y="0"/>
                  <a:pt x="2104429" y="47109"/>
                  <a:pt x="2104429" y="105221"/>
                </a:cubicBezTo>
                <a:lnTo>
                  <a:pt x="2104429" y="946993"/>
                </a:lnTo>
                <a:cubicBezTo>
                  <a:pt x="2104429" y="1005105"/>
                  <a:pt x="2057320" y="1052214"/>
                  <a:pt x="1999208" y="1052214"/>
                </a:cubicBezTo>
                <a:lnTo>
                  <a:pt x="105221" y="1052214"/>
                </a:lnTo>
                <a:cubicBezTo>
                  <a:pt x="47109" y="1052214"/>
                  <a:pt x="0" y="1005105"/>
                  <a:pt x="0" y="946993"/>
                </a:cubicBezTo>
                <a:lnTo>
                  <a:pt x="0" y="105221"/>
                </a:lnTo>
                <a:close/>
              </a:path>
            </a:pathLst>
          </a:custGeom>
          <a:scene3d>
            <a:camera prst="orthographicFront"/>
            <a:lightRig rig="flat" dir="t"/>
          </a:scene3d>
          <a:sp3d prstMaterial="plastic">
            <a:bevelT w="120900" h="88900"/>
            <a:bevelB w="88900" h="31750" prst="angle"/>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110828" tIns="110828" rIns="110828" bIns="110828" numCol="1" spcCol="1270" anchor="ctr" anchorCtr="0">
            <a:noAutofit/>
          </a:bodyPr>
          <a:lstStyle/>
          <a:p>
            <a:pPr lvl="0" algn="ctr" defTabSz="933450">
              <a:lnSpc>
                <a:spcPct val="90000"/>
              </a:lnSpc>
              <a:spcBef>
                <a:spcPct val="0"/>
              </a:spcBef>
              <a:spcAft>
                <a:spcPct val="35000"/>
              </a:spcAft>
            </a:pPr>
            <a:r>
              <a:rPr lang="zh-CN" altLang="en-US" sz="2100" dirty="0"/>
              <a:t>电子的发现</a:t>
            </a:r>
            <a:endParaRPr lang="zh-CN" altLang="en-US" sz="2100" kern="1200" dirty="0"/>
          </a:p>
        </p:txBody>
      </p:sp>
      <p:sp>
        <p:nvSpPr>
          <p:cNvPr id="5" name="任意多边形 4"/>
          <p:cNvSpPr/>
          <p:nvPr/>
        </p:nvSpPr>
        <p:spPr>
          <a:xfrm>
            <a:off x="4730463" y="4477318"/>
            <a:ext cx="1096446" cy="368276"/>
          </a:xfrm>
          <a:custGeom>
            <a:avLst/>
            <a:gdLst>
              <a:gd name="connsiteX0" fmla="*/ 0 w 1096445"/>
              <a:gd name="connsiteY0" fmla="*/ 184138 h 368275"/>
              <a:gd name="connsiteX1" fmla="*/ 184138 w 1096445"/>
              <a:gd name="connsiteY1" fmla="*/ 0 h 368275"/>
              <a:gd name="connsiteX2" fmla="*/ 184138 w 1096445"/>
              <a:gd name="connsiteY2" fmla="*/ 73655 h 368275"/>
              <a:gd name="connsiteX3" fmla="*/ 912308 w 1096445"/>
              <a:gd name="connsiteY3" fmla="*/ 73655 h 368275"/>
              <a:gd name="connsiteX4" fmla="*/ 912308 w 1096445"/>
              <a:gd name="connsiteY4" fmla="*/ 0 h 368275"/>
              <a:gd name="connsiteX5" fmla="*/ 1096445 w 1096445"/>
              <a:gd name="connsiteY5" fmla="*/ 184138 h 368275"/>
              <a:gd name="connsiteX6" fmla="*/ 912308 w 1096445"/>
              <a:gd name="connsiteY6" fmla="*/ 368275 h 368275"/>
              <a:gd name="connsiteX7" fmla="*/ 912308 w 1096445"/>
              <a:gd name="connsiteY7" fmla="*/ 294620 h 368275"/>
              <a:gd name="connsiteX8" fmla="*/ 184138 w 1096445"/>
              <a:gd name="connsiteY8" fmla="*/ 294620 h 368275"/>
              <a:gd name="connsiteX9" fmla="*/ 184138 w 1096445"/>
              <a:gd name="connsiteY9" fmla="*/ 368275 h 368275"/>
              <a:gd name="connsiteX10" fmla="*/ 0 w 1096445"/>
              <a:gd name="connsiteY10" fmla="*/ 184138 h 368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96445" h="368275">
                <a:moveTo>
                  <a:pt x="1096445" y="184137"/>
                </a:moveTo>
                <a:lnTo>
                  <a:pt x="912307" y="368274"/>
                </a:lnTo>
                <a:lnTo>
                  <a:pt x="912307" y="294619"/>
                </a:lnTo>
                <a:lnTo>
                  <a:pt x="184137" y="294619"/>
                </a:lnTo>
                <a:lnTo>
                  <a:pt x="184137" y="368274"/>
                </a:lnTo>
                <a:lnTo>
                  <a:pt x="0" y="184137"/>
                </a:lnTo>
                <a:lnTo>
                  <a:pt x="184137" y="1"/>
                </a:lnTo>
                <a:lnTo>
                  <a:pt x="184137" y="73656"/>
                </a:lnTo>
                <a:lnTo>
                  <a:pt x="912307" y="73656"/>
                </a:lnTo>
                <a:lnTo>
                  <a:pt x="912307" y="1"/>
                </a:lnTo>
                <a:lnTo>
                  <a:pt x="1096445" y="184137"/>
                </a:lnTo>
                <a:close/>
              </a:path>
            </a:pathLst>
          </a:custGeom>
          <a:scene3d>
            <a:camera prst="orthographicFront"/>
            <a:lightRig rig="flat" dir="t"/>
          </a:scene3d>
          <a:sp3d z="-80000" prstMaterial="plastic">
            <a:bevelT w="50800" h="50800"/>
            <a:bevelB w="25400" h="25400" prst="angle"/>
          </a:sp3d>
        </p:spPr>
        <p:style>
          <a:lnRef idx="0">
            <a:schemeClr val="accent1">
              <a:tint val="60000"/>
              <a:hueOff val="0"/>
              <a:satOff val="0"/>
              <a:lumOff val="0"/>
              <a:alphaOff val="0"/>
            </a:schemeClr>
          </a:lnRef>
          <a:fillRef idx="3">
            <a:schemeClr val="accent1">
              <a:tint val="60000"/>
              <a:hueOff val="0"/>
              <a:satOff val="0"/>
              <a:lumOff val="0"/>
              <a:alphaOff val="0"/>
            </a:schemeClr>
          </a:fillRef>
          <a:effectRef idx="2">
            <a:schemeClr val="accent1">
              <a:tint val="60000"/>
              <a:hueOff val="0"/>
              <a:satOff val="0"/>
              <a:lumOff val="0"/>
              <a:alphaOff val="0"/>
            </a:schemeClr>
          </a:effectRef>
          <a:fontRef idx="minor">
            <a:schemeClr val="lt1"/>
          </a:fontRef>
        </p:style>
        <p:txBody>
          <a:bodyPr spcFirstLastPara="0" vert="horz" wrap="square" lIns="110482" tIns="73656" rIns="110484" bIns="73655" numCol="1" spcCol="1270" anchor="ctr" anchorCtr="0">
            <a:noAutofit/>
          </a:bodyPr>
          <a:lstStyle/>
          <a:p>
            <a:pPr lvl="0" algn="ctr" defTabSz="666750">
              <a:lnSpc>
                <a:spcPct val="90000"/>
              </a:lnSpc>
              <a:spcBef>
                <a:spcPct val="0"/>
              </a:spcBef>
              <a:spcAft>
                <a:spcPct val="35000"/>
              </a:spcAft>
            </a:pPr>
            <a:endParaRPr lang="zh-CN" altLang="en-US" sz="1500" kern="1200"/>
          </a:p>
        </p:txBody>
      </p:sp>
      <p:sp>
        <p:nvSpPr>
          <p:cNvPr id="6" name="任意多边形 5"/>
          <p:cNvSpPr/>
          <p:nvPr/>
        </p:nvSpPr>
        <p:spPr>
          <a:xfrm>
            <a:off x="2488977" y="4135349"/>
            <a:ext cx="2104429" cy="1052214"/>
          </a:xfrm>
          <a:custGeom>
            <a:avLst/>
            <a:gdLst>
              <a:gd name="connsiteX0" fmla="*/ 0 w 2104429"/>
              <a:gd name="connsiteY0" fmla="*/ 105221 h 1052214"/>
              <a:gd name="connsiteX1" fmla="*/ 105221 w 2104429"/>
              <a:gd name="connsiteY1" fmla="*/ 0 h 1052214"/>
              <a:gd name="connsiteX2" fmla="*/ 1999208 w 2104429"/>
              <a:gd name="connsiteY2" fmla="*/ 0 h 1052214"/>
              <a:gd name="connsiteX3" fmla="*/ 2104429 w 2104429"/>
              <a:gd name="connsiteY3" fmla="*/ 105221 h 1052214"/>
              <a:gd name="connsiteX4" fmla="*/ 2104429 w 2104429"/>
              <a:gd name="connsiteY4" fmla="*/ 946993 h 1052214"/>
              <a:gd name="connsiteX5" fmla="*/ 1999208 w 2104429"/>
              <a:gd name="connsiteY5" fmla="*/ 1052214 h 1052214"/>
              <a:gd name="connsiteX6" fmla="*/ 105221 w 2104429"/>
              <a:gd name="connsiteY6" fmla="*/ 1052214 h 1052214"/>
              <a:gd name="connsiteX7" fmla="*/ 0 w 2104429"/>
              <a:gd name="connsiteY7" fmla="*/ 946993 h 1052214"/>
              <a:gd name="connsiteX8" fmla="*/ 0 w 2104429"/>
              <a:gd name="connsiteY8" fmla="*/ 105221 h 105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04429" h="1052214">
                <a:moveTo>
                  <a:pt x="0" y="105221"/>
                </a:moveTo>
                <a:cubicBezTo>
                  <a:pt x="0" y="47109"/>
                  <a:pt x="47109" y="0"/>
                  <a:pt x="105221" y="0"/>
                </a:cubicBezTo>
                <a:lnTo>
                  <a:pt x="1999208" y="0"/>
                </a:lnTo>
                <a:cubicBezTo>
                  <a:pt x="2057320" y="0"/>
                  <a:pt x="2104429" y="47109"/>
                  <a:pt x="2104429" y="105221"/>
                </a:cubicBezTo>
                <a:lnTo>
                  <a:pt x="2104429" y="946993"/>
                </a:lnTo>
                <a:cubicBezTo>
                  <a:pt x="2104429" y="1005105"/>
                  <a:pt x="2057320" y="1052214"/>
                  <a:pt x="1999208" y="1052214"/>
                </a:cubicBezTo>
                <a:lnTo>
                  <a:pt x="105221" y="1052214"/>
                </a:lnTo>
                <a:cubicBezTo>
                  <a:pt x="47109" y="1052214"/>
                  <a:pt x="0" y="1005105"/>
                  <a:pt x="0" y="946993"/>
                </a:cubicBezTo>
                <a:lnTo>
                  <a:pt x="0" y="105221"/>
                </a:lnTo>
                <a:close/>
              </a:path>
            </a:pathLst>
          </a:custGeom>
          <a:scene3d>
            <a:camera prst="orthographicFront"/>
            <a:lightRig rig="flat" dir="t"/>
          </a:scene3d>
          <a:sp3d prstMaterial="plastic">
            <a:bevelT w="120900" h="88900"/>
            <a:bevelB w="88900" h="31750" prst="angle"/>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110828" tIns="110828" rIns="110828" bIns="110828" numCol="1" spcCol="1270" anchor="ctr" anchorCtr="0">
            <a:noAutofit/>
          </a:bodyPr>
          <a:lstStyle/>
          <a:p>
            <a:pPr lvl="0" algn="ctr" defTabSz="933450">
              <a:lnSpc>
                <a:spcPct val="90000"/>
              </a:lnSpc>
              <a:spcBef>
                <a:spcPct val="0"/>
              </a:spcBef>
              <a:spcAft>
                <a:spcPct val="35000"/>
              </a:spcAft>
            </a:pPr>
            <a:r>
              <a:rPr lang="zh-CN" altLang="en-US" sz="2100" kern="1200" dirty="0" smtClean="0"/>
              <a:t>葡萄干布丁模型</a:t>
            </a:r>
            <a:endParaRPr lang="zh-CN" altLang="en-US" sz="2100" kern="1200" dirty="0"/>
          </a:p>
        </p:txBody>
      </p:sp>
      <mc:AlternateContent xmlns:mc="http://schemas.openxmlformats.org/markup-compatibility/2006" xmlns:a14="http://schemas.microsoft.com/office/drawing/2010/main">
        <mc:Choice Requires="a14">
          <p:sp>
            <p:nvSpPr>
              <p:cNvPr id="7" name="任意多边形 6"/>
              <p:cNvSpPr/>
              <p:nvPr/>
            </p:nvSpPr>
            <p:spPr>
              <a:xfrm>
                <a:off x="4226471" y="1125923"/>
                <a:ext cx="2104429" cy="1052214"/>
              </a:xfrm>
              <a:custGeom>
                <a:avLst/>
                <a:gdLst>
                  <a:gd name="connsiteX0" fmla="*/ 0 w 2104429"/>
                  <a:gd name="connsiteY0" fmla="*/ 105221 h 1052214"/>
                  <a:gd name="connsiteX1" fmla="*/ 105221 w 2104429"/>
                  <a:gd name="connsiteY1" fmla="*/ 0 h 1052214"/>
                  <a:gd name="connsiteX2" fmla="*/ 1999208 w 2104429"/>
                  <a:gd name="connsiteY2" fmla="*/ 0 h 1052214"/>
                  <a:gd name="connsiteX3" fmla="*/ 2104429 w 2104429"/>
                  <a:gd name="connsiteY3" fmla="*/ 105221 h 1052214"/>
                  <a:gd name="connsiteX4" fmla="*/ 2104429 w 2104429"/>
                  <a:gd name="connsiteY4" fmla="*/ 946993 h 1052214"/>
                  <a:gd name="connsiteX5" fmla="*/ 1999208 w 2104429"/>
                  <a:gd name="connsiteY5" fmla="*/ 1052214 h 1052214"/>
                  <a:gd name="connsiteX6" fmla="*/ 105221 w 2104429"/>
                  <a:gd name="connsiteY6" fmla="*/ 1052214 h 1052214"/>
                  <a:gd name="connsiteX7" fmla="*/ 0 w 2104429"/>
                  <a:gd name="connsiteY7" fmla="*/ 946993 h 1052214"/>
                  <a:gd name="connsiteX8" fmla="*/ 0 w 2104429"/>
                  <a:gd name="connsiteY8" fmla="*/ 105221 h 105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04429" h="1052214">
                    <a:moveTo>
                      <a:pt x="0" y="105221"/>
                    </a:moveTo>
                    <a:cubicBezTo>
                      <a:pt x="0" y="47109"/>
                      <a:pt x="47109" y="0"/>
                      <a:pt x="105221" y="0"/>
                    </a:cubicBezTo>
                    <a:lnTo>
                      <a:pt x="1999208" y="0"/>
                    </a:lnTo>
                    <a:cubicBezTo>
                      <a:pt x="2057320" y="0"/>
                      <a:pt x="2104429" y="47109"/>
                      <a:pt x="2104429" y="105221"/>
                    </a:cubicBezTo>
                    <a:lnTo>
                      <a:pt x="2104429" y="946993"/>
                    </a:lnTo>
                    <a:cubicBezTo>
                      <a:pt x="2104429" y="1005105"/>
                      <a:pt x="2057320" y="1052214"/>
                      <a:pt x="1999208" y="1052214"/>
                    </a:cubicBezTo>
                    <a:lnTo>
                      <a:pt x="105221" y="1052214"/>
                    </a:lnTo>
                    <a:cubicBezTo>
                      <a:pt x="47109" y="1052214"/>
                      <a:pt x="0" y="1005105"/>
                      <a:pt x="0" y="946993"/>
                    </a:cubicBezTo>
                    <a:lnTo>
                      <a:pt x="0" y="105221"/>
                    </a:lnTo>
                    <a:close/>
                  </a:path>
                </a:pathLst>
              </a:custGeom>
              <a:scene3d>
                <a:camera prst="orthographicFront"/>
                <a:lightRig rig="flat" dir="t"/>
              </a:scene3d>
              <a:sp3d prstMaterial="plastic">
                <a:bevelT w="120900" h="88900"/>
                <a:bevelB w="88900" h="31750" prst="angle"/>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110828" tIns="110828" rIns="110828" bIns="110828" numCol="1" spcCol="1270" anchor="ctr" anchorCtr="0">
                <a:noAutofit/>
              </a:bodyPr>
              <a:lstStyle/>
              <a:p>
                <a:pPr lvl="0" algn="ctr" defTabSz="933450">
                  <a:lnSpc>
                    <a:spcPct val="90000"/>
                  </a:lnSpc>
                  <a:spcBef>
                    <a:spcPct val="0"/>
                  </a:spcBef>
                  <a:spcAft>
                    <a:spcPct val="35000"/>
                  </a:spcAft>
                </a:pPr>
                <a14:m>
                  <m:oMath xmlns:m="http://schemas.openxmlformats.org/officeDocument/2006/math">
                    <m:r>
                      <a:rPr lang="en-US" altLang="zh-CN" sz="2100" b="0" i="1" kern="1200" smtClean="0">
                        <a:latin typeface="Cambria Math" panose="02040503050406030204" pitchFamily="18" charset="0"/>
                      </a:rPr>
                      <m:t>𝛼</m:t>
                    </m:r>
                  </m:oMath>
                </a14:m>
                <a:r>
                  <a:rPr lang="zh-CN" altLang="en-US" sz="2100" kern="1200" dirty="0" smtClean="0"/>
                  <a:t>粒子散射实验 </a:t>
                </a:r>
                <a:endParaRPr lang="zh-CN" altLang="en-US" sz="2100" kern="1200" dirty="0"/>
              </a:p>
            </p:txBody>
          </p:sp>
        </mc:Choice>
        <mc:Fallback xmlns="">
          <p:sp>
            <p:nvSpPr>
              <p:cNvPr id="7" name="任意多边形 6"/>
              <p:cNvSpPr>
                <a:spLocks noRot="1" noChangeAspect="1" noMove="1" noResize="1" noEditPoints="1" noAdjustHandles="1" noChangeArrowheads="1" noChangeShapeType="1" noTextEdit="1"/>
              </p:cNvSpPr>
              <p:nvPr/>
            </p:nvSpPr>
            <p:spPr>
              <a:xfrm>
                <a:off x="4226471" y="1125923"/>
                <a:ext cx="2104429" cy="1052214"/>
              </a:xfrm>
              <a:custGeom>
                <a:avLst/>
                <a:gdLst>
                  <a:gd name="connsiteX0" fmla="*/ 0 w 2104429"/>
                  <a:gd name="connsiteY0" fmla="*/ 105221 h 1052214"/>
                  <a:gd name="connsiteX1" fmla="*/ 105221 w 2104429"/>
                  <a:gd name="connsiteY1" fmla="*/ 0 h 1052214"/>
                  <a:gd name="connsiteX2" fmla="*/ 1999208 w 2104429"/>
                  <a:gd name="connsiteY2" fmla="*/ 0 h 1052214"/>
                  <a:gd name="connsiteX3" fmla="*/ 2104429 w 2104429"/>
                  <a:gd name="connsiteY3" fmla="*/ 105221 h 1052214"/>
                  <a:gd name="connsiteX4" fmla="*/ 2104429 w 2104429"/>
                  <a:gd name="connsiteY4" fmla="*/ 946993 h 1052214"/>
                  <a:gd name="connsiteX5" fmla="*/ 1999208 w 2104429"/>
                  <a:gd name="connsiteY5" fmla="*/ 1052214 h 1052214"/>
                  <a:gd name="connsiteX6" fmla="*/ 105221 w 2104429"/>
                  <a:gd name="connsiteY6" fmla="*/ 1052214 h 1052214"/>
                  <a:gd name="connsiteX7" fmla="*/ 0 w 2104429"/>
                  <a:gd name="connsiteY7" fmla="*/ 946993 h 1052214"/>
                  <a:gd name="connsiteX8" fmla="*/ 0 w 2104429"/>
                  <a:gd name="connsiteY8" fmla="*/ 105221 h 105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04429" h="1052214">
                    <a:moveTo>
                      <a:pt x="0" y="105221"/>
                    </a:moveTo>
                    <a:cubicBezTo>
                      <a:pt x="0" y="47109"/>
                      <a:pt x="47109" y="0"/>
                      <a:pt x="105221" y="0"/>
                    </a:cubicBezTo>
                    <a:lnTo>
                      <a:pt x="1999208" y="0"/>
                    </a:lnTo>
                    <a:cubicBezTo>
                      <a:pt x="2057320" y="0"/>
                      <a:pt x="2104429" y="47109"/>
                      <a:pt x="2104429" y="105221"/>
                    </a:cubicBezTo>
                    <a:lnTo>
                      <a:pt x="2104429" y="946993"/>
                    </a:lnTo>
                    <a:cubicBezTo>
                      <a:pt x="2104429" y="1005105"/>
                      <a:pt x="2057320" y="1052214"/>
                      <a:pt x="1999208" y="1052214"/>
                    </a:cubicBezTo>
                    <a:lnTo>
                      <a:pt x="105221" y="1052214"/>
                    </a:lnTo>
                    <a:cubicBezTo>
                      <a:pt x="47109" y="1052214"/>
                      <a:pt x="0" y="1005105"/>
                      <a:pt x="0" y="946993"/>
                    </a:cubicBezTo>
                    <a:lnTo>
                      <a:pt x="0" y="105221"/>
                    </a:lnTo>
                    <a:close/>
                  </a:path>
                </a:pathLst>
              </a:custGeom>
              <a:blipFill rotWithShape="0">
                <a:blip r:embed="rId2"/>
                <a:stretch>
                  <a:fillRect/>
                </a:stretch>
              </a:blipFill>
            </p:spPr>
            <p:txBody>
              <a:bodyPr/>
              <a:lstStyle/>
              <a:p>
                <a:r>
                  <a:rPr lang="zh-CN" altLang="en-US">
                    <a:noFill/>
                  </a:rPr>
                  <a:t> </a:t>
                </a:r>
              </a:p>
            </p:txBody>
          </p:sp>
        </mc:Fallback>
      </mc:AlternateContent>
      <p:sp>
        <p:nvSpPr>
          <p:cNvPr id="8" name="任意多边形 7"/>
          <p:cNvSpPr/>
          <p:nvPr/>
        </p:nvSpPr>
        <p:spPr>
          <a:xfrm rot="3600000">
            <a:off x="5599209" y="2972606"/>
            <a:ext cx="1096445" cy="368275"/>
          </a:xfrm>
          <a:custGeom>
            <a:avLst/>
            <a:gdLst>
              <a:gd name="connsiteX0" fmla="*/ 0 w 1096445"/>
              <a:gd name="connsiteY0" fmla="*/ 184138 h 368275"/>
              <a:gd name="connsiteX1" fmla="*/ 184138 w 1096445"/>
              <a:gd name="connsiteY1" fmla="*/ 0 h 368275"/>
              <a:gd name="connsiteX2" fmla="*/ 184138 w 1096445"/>
              <a:gd name="connsiteY2" fmla="*/ 73655 h 368275"/>
              <a:gd name="connsiteX3" fmla="*/ 912308 w 1096445"/>
              <a:gd name="connsiteY3" fmla="*/ 73655 h 368275"/>
              <a:gd name="connsiteX4" fmla="*/ 912308 w 1096445"/>
              <a:gd name="connsiteY4" fmla="*/ 0 h 368275"/>
              <a:gd name="connsiteX5" fmla="*/ 1096445 w 1096445"/>
              <a:gd name="connsiteY5" fmla="*/ 184138 h 368275"/>
              <a:gd name="connsiteX6" fmla="*/ 912308 w 1096445"/>
              <a:gd name="connsiteY6" fmla="*/ 368275 h 368275"/>
              <a:gd name="connsiteX7" fmla="*/ 912308 w 1096445"/>
              <a:gd name="connsiteY7" fmla="*/ 294620 h 368275"/>
              <a:gd name="connsiteX8" fmla="*/ 184138 w 1096445"/>
              <a:gd name="connsiteY8" fmla="*/ 294620 h 368275"/>
              <a:gd name="connsiteX9" fmla="*/ 184138 w 1096445"/>
              <a:gd name="connsiteY9" fmla="*/ 368275 h 368275"/>
              <a:gd name="connsiteX10" fmla="*/ 0 w 1096445"/>
              <a:gd name="connsiteY10" fmla="*/ 184138 h 368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96445" h="368275">
                <a:moveTo>
                  <a:pt x="0" y="184138"/>
                </a:moveTo>
                <a:lnTo>
                  <a:pt x="184138" y="0"/>
                </a:lnTo>
                <a:lnTo>
                  <a:pt x="184138" y="73655"/>
                </a:lnTo>
                <a:lnTo>
                  <a:pt x="912308" y="73655"/>
                </a:lnTo>
                <a:lnTo>
                  <a:pt x="912308" y="0"/>
                </a:lnTo>
                <a:lnTo>
                  <a:pt x="1096445" y="184138"/>
                </a:lnTo>
                <a:lnTo>
                  <a:pt x="912308" y="368275"/>
                </a:lnTo>
                <a:lnTo>
                  <a:pt x="912308" y="294620"/>
                </a:lnTo>
                <a:lnTo>
                  <a:pt x="184138" y="294620"/>
                </a:lnTo>
                <a:lnTo>
                  <a:pt x="184138" y="368275"/>
                </a:lnTo>
                <a:lnTo>
                  <a:pt x="0" y="184138"/>
                </a:lnTo>
                <a:close/>
              </a:path>
            </a:pathLst>
          </a:custGeom>
          <a:scene3d>
            <a:camera prst="orthographicFront"/>
            <a:lightRig rig="flat" dir="t"/>
          </a:scene3d>
          <a:sp3d z="-80000" prstMaterial="plastic">
            <a:bevelT w="50800" h="50800"/>
            <a:bevelB w="25400" h="25400" prst="angle"/>
          </a:sp3d>
        </p:spPr>
        <p:style>
          <a:lnRef idx="0">
            <a:schemeClr val="accent1">
              <a:tint val="60000"/>
              <a:hueOff val="0"/>
              <a:satOff val="0"/>
              <a:lumOff val="0"/>
              <a:alphaOff val="0"/>
            </a:schemeClr>
          </a:lnRef>
          <a:fillRef idx="3">
            <a:schemeClr val="accent1">
              <a:tint val="60000"/>
              <a:hueOff val="0"/>
              <a:satOff val="0"/>
              <a:lumOff val="0"/>
              <a:alphaOff val="0"/>
            </a:schemeClr>
          </a:fillRef>
          <a:effectRef idx="2">
            <a:schemeClr val="accent1">
              <a:tint val="60000"/>
              <a:hueOff val="0"/>
              <a:satOff val="0"/>
              <a:lumOff val="0"/>
              <a:alphaOff val="0"/>
            </a:schemeClr>
          </a:effectRef>
          <a:fontRef idx="minor">
            <a:schemeClr val="lt1"/>
          </a:fontRef>
        </p:style>
        <p:txBody>
          <a:bodyPr spcFirstLastPara="0" vert="horz" wrap="square" lIns="110482" tIns="73653" rIns="110482" bIns="73656" numCol="1" spcCol="1270" anchor="ctr" anchorCtr="0">
            <a:noAutofit/>
          </a:bodyPr>
          <a:lstStyle/>
          <a:p>
            <a:pPr lvl="0" algn="ctr" defTabSz="666750">
              <a:lnSpc>
                <a:spcPct val="90000"/>
              </a:lnSpc>
              <a:spcBef>
                <a:spcPct val="0"/>
              </a:spcBef>
              <a:spcAft>
                <a:spcPct val="35000"/>
              </a:spcAft>
            </a:pPr>
            <a:endParaRPr lang="zh-CN" altLang="en-US" sz="1500" kern="1200"/>
          </a:p>
        </p:txBody>
      </p:sp>
      <p:sp>
        <p:nvSpPr>
          <p:cNvPr id="9" name="任意多边形 8"/>
          <p:cNvSpPr/>
          <p:nvPr/>
        </p:nvSpPr>
        <p:spPr>
          <a:xfrm rot="18000000">
            <a:off x="3861716" y="2972606"/>
            <a:ext cx="1096445" cy="368275"/>
          </a:xfrm>
          <a:custGeom>
            <a:avLst/>
            <a:gdLst>
              <a:gd name="connsiteX0" fmla="*/ 0 w 1096445"/>
              <a:gd name="connsiteY0" fmla="*/ 184138 h 368275"/>
              <a:gd name="connsiteX1" fmla="*/ 184138 w 1096445"/>
              <a:gd name="connsiteY1" fmla="*/ 0 h 368275"/>
              <a:gd name="connsiteX2" fmla="*/ 184138 w 1096445"/>
              <a:gd name="connsiteY2" fmla="*/ 73655 h 368275"/>
              <a:gd name="connsiteX3" fmla="*/ 912308 w 1096445"/>
              <a:gd name="connsiteY3" fmla="*/ 73655 h 368275"/>
              <a:gd name="connsiteX4" fmla="*/ 912308 w 1096445"/>
              <a:gd name="connsiteY4" fmla="*/ 0 h 368275"/>
              <a:gd name="connsiteX5" fmla="*/ 1096445 w 1096445"/>
              <a:gd name="connsiteY5" fmla="*/ 184138 h 368275"/>
              <a:gd name="connsiteX6" fmla="*/ 912308 w 1096445"/>
              <a:gd name="connsiteY6" fmla="*/ 368275 h 368275"/>
              <a:gd name="connsiteX7" fmla="*/ 912308 w 1096445"/>
              <a:gd name="connsiteY7" fmla="*/ 294620 h 368275"/>
              <a:gd name="connsiteX8" fmla="*/ 184138 w 1096445"/>
              <a:gd name="connsiteY8" fmla="*/ 294620 h 368275"/>
              <a:gd name="connsiteX9" fmla="*/ 184138 w 1096445"/>
              <a:gd name="connsiteY9" fmla="*/ 368275 h 368275"/>
              <a:gd name="connsiteX10" fmla="*/ 0 w 1096445"/>
              <a:gd name="connsiteY10" fmla="*/ 184138 h 368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96445" h="368275">
                <a:moveTo>
                  <a:pt x="0" y="184138"/>
                </a:moveTo>
                <a:lnTo>
                  <a:pt x="184138" y="0"/>
                </a:lnTo>
                <a:lnTo>
                  <a:pt x="184138" y="73655"/>
                </a:lnTo>
                <a:lnTo>
                  <a:pt x="912308" y="73655"/>
                </a:lnTo>
                <a:lnTo>
                  <a:pt x="912308" y="0"/>
                </a:lnTo>
                <a:lnTo>
                  <a:pt x="1096445" y="184138"/>
                </a:lnTo>
                <a:lnTo>
                  <a:pt x="912308" y="368275"/>
                </a:lnTo>
                <a:lnTo>
                  <a:pt x="912308" y="294620"/>
                </a:lnTo>
                <a:lnTo>
                  <a:pt x="184138" y="294620"/>
                </a:lnTo>
                <a:lnTo>
                  <a:pt x="184138" y="368275"/>
                </a:lnTo>
                <a:lnTo>
                  <a:pt x="0" y="184138"/>
                </a:lnTo>
                <a:close/>
              </a:path>
            </a:pathLst>
          </a:custGeom>
          <a:scene3d>
            <a:camera prst="orthographicFront"/>
            <a:lightRig rig="flat" dir="t"/>
          </a:scene3d>
          <a:sp3d z="-80000" prstMaterial="plastic">
            <a:bevelT w="50800" h="50800"/>
            <a:bevelB w="25400" h="25400" prst="angle"/>
          </a:sp3d>
        </p:spPr>
        <p:style>
          <a:lnRef idx="0">
            <a:schemeClr val="accent1">
              <a:tint val="60000"/>
              <a:hueOff val="0"/>
              <a:satOff val="0"/>
              <a:lumOff val="0"/>
              <a:alphaOff val="0"/>
            </a:schemeClr>
          </a:lnRef>
          <a:fillRef idx="3">
            <a:schemeClr val="accent1">
              <a:tint val="60000"/>
              <a:hueOff val="0"/>
              <a:satOff val="0"/>
              <a:lumOff val="0"/>
              <a:alphaOff val="0"/>
            </a:schemeClr>
          </a:fillRef>
          <a:effectRef idx="2">
            <a:schemeClr val="accent1">
              <a:tint val="60000"/>
              <a:hueOff val="0"/>
              <a:satOff val="0"/>
              <a:lumOff val="0"/>
              <a:alphaOff val="0"/>
            </a:schemeClr>
          </a:effectRef>
          <a:fontRef idx="minor">
            <a:schemeClr val="lt1"/>
          </a:fontRef>
        </p:style>
        <p:txBody>
          <a:bodyPr spcFirstLastPara="0" vert="horz" wrap="square" lIns="110482" tIns="73655" rIns="110482" bIns="73654" numCol="1" spcCol="1270" anchor="ctr" anchorCtr="0">
            <a:noAutofit/>
          </a:bodyPr>
          <a:lstStyle/>
          <a:p>
            <a:pPr lvl="0" algn="ctr" defTabSz="666750">
              <a:lnSpc>
                <a:spcPct val="90000"/>
              </a:lnSpc>
              <a:spcBef>
                <a:spcPct val="0"/>
              </a:spcBef>
              <a:spcAft>
                <a:spcPct val="35000"/>
              </a:spcAft>
            </a:pPr>
            <a:endParaRPr lang="zh-CN" altLang="en-US" sz="1500" kern="1200"/>
          </a:p>
        </p:txBody>
      </p:sp>
      <p:sp>
        <p:nvSpPr>
          <p:cNvPr id="11" name="禁止符 10"/>
          <p:cNvSpPr/>
          <p:nvPr/>
        </p:nvSpPr>
        <p:spPr>
          <a:xfrm>
            <a:off x="4123438" y="2835626"/>
            <a:ext cx="720080" cy="576064"/>
          </a:xfrm>
          <a:prstGeom prst="noSmoking">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 name="文本框 12"/>
          <p:cNvSpPr txBox="1"/>
          <p:nvPr/>
        </p:nvSpPr>
        <p:spPr>
          <a:xfrm>
            <a:off x="6581012" y="2708920"/>
            <a:ext cx="1487382" cy="461665"/>
          </a:xfrm>
          <a:prstGeom prst="rect">
            <a:avLst/>
          </a:prstGeom>
        </p:spPr>
        <p:style>
          <a:lnRef idx="1">
            <a:schemeClr val="accent2"/>
          </a:lnRef>
          <a:fillRef idx="3">
            <a:schemeClr val="accent2"/>
          </a:fillRef>
          <a:effectRef idx="2">
            <a:schemeClr val="accent2"/>
          </a:effectRef>
          <a:fontRef idx="minor">
            <a:schemeClr val="lt1"/>
          </a:fontRef>
        </p:style>
        <p:txBody>
          <a:bodyPr wrap="square" rtlCol="0">
            <a:spAutoFit/>
          </a:bodyPr>
          <a:lstStyle/>
          <a:p>
            <a:r>
              <a:rPr lang="zh-CN" altLang="en-US" dirty="0"/>
              <a:t>新的解释</a:t>
            </a:r>
          </a:p>
        </p:txBody>
      </p:sp>
      <p:pic>
        <p:nvPicPr>
          <p:cNvPr id="14" name="图片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1585" y="2072093"/>
            <a:ext cx="1857375" cy="1857375"/>
          </a:xfrm>
          <a:prstGeom prst="rect">
            <a:avLst/>
          </a:prstGeom>
        </p:spPr>
      </p:pic>
    </p:spTree>
    <p:extLst>
      <p:ext uri="{BB962C8B-B14F-4D97-AF65-F5344CB8AC3E}">
        <p14:creationId xmlns:p14="http://schemas.microsoft.com/office/powerpoint/2010/main" val="2274510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内容占位符 9"/>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1284" y="1591243"/>
            <a:ext cx="2533650" cy="2886075"/>
          </a:xfrm>
        </p:spPr>
      </p:pic>
      <p:sp>
        <p:nvSpPr>
          <p:cNvPr id="2" name="标题 1"/>
          <p:cNvSpPr>
            <a:spLocks noGrp="1"/>
          </p:cNvSpPr>
          <p:nvPr>
            <p:ph type="title"/>
          </p:nvPr>
        </p:nvSpPr>
        <p:spPr/>
        <p:txBody>
          <a:bodyPr/>
          <a:lstStyle/>
          <a:p>
            <a:endParaRPr lang="zh-CN" altLang="en-US"/>
          </a:p>
        </p:txBody>
      </p:sp>
      <mc:AlternateContent xmlns:mc="http://schemas.openxmlformats.org/markup-compatibility/2006" xmlns:a14="http://schemas.microsoft.com/office/drawing/2010/main">
        <mc:Choice Requires="a14">
          <p:sp>
            <p:nvSpPr>
              <p:cNvPr id="4" name="任意多边形 3"/>
              <p:cNvSpPr/>
              <p:nvPr/>
            </p:nvSpPr>
            <p:spPr>
              <a:xfrm>
                <a:off x="5963964" y="4135349"/>
                <a:ext cx="2104429" cy="1052214"/>
              </a:xfrm>
              <a:custGeom>
                <a:avLst/>
                <a:gdLst>
                  <a:gd name="connsiteX0" fmla="*/ 0 w 2104429"/>
                  <a:gd name="connsiteY0" fmla="*/ 105221 h 1052214"/>
                  <a:gd name="connsiteX1" fmla="*/ 105221 w 2104429"/>
                  <a:gd name="connsiteY1" fmla="*/ 0 h 1052214"/>
                  <a:gd name="connsiteX2" fmla="*/ 1999208 w 2104429"/>
                  <a:gd name="connsiteY2" fmla="*/ 0 h 1052214"/>
                  <a:gd name="connsiteX3" fmla="*/ 2104429 w 2104429"/>
                  <a:gd name="connsiteY3" fmla="*/ 105221 h 1052214"/>
                  <a:gd name="connsiteX4" fmla="*/ 2104429 w 2104429"/>
                  <a:gd name="connsiteY4" fmla="*/ 946993 h 1052214"/>
                  <a:gd name="connsiteX5" fmla="*/ 1999208 w 2104429"/>
                  <a:gd name="connsiteY5" fmla="*/ 1052214 h 1052214"/>
                  <a:gd name="connsiteX6" fmla="*/ 105221 w 2104429"/>
                  <a:gd name="connsiteY6" fmla="*/ 1052214 h 1052214"/>
                  <a:gd name="connsiteX7" fmla="*/ 0 w 2104429"/>
                  <a:gd name="connsiteY7" fmla="*/ 946993 h 1052214"/>
                  <a:gd name="connsiteX8" fmla="*/ 0 w 2104429"/>
                  <a:gd name="connsiteY8" fmla="*/ 105221 h 105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04429" h="1052214">
                    <a:moveTo>
                      <a:pt x="0" y="105221"/>
                    </a:moveTo>
                    <a:cubicBezTo>
                      <a:pt x="0" y="47109"/>
                      <a:pt x="47109" y="0"/>
                      <a:pt x="105221" y="0"/>
                    </a:cubicBezTo>
                    <a:lnTo>
                      <a:pt x="1999208" y="0"/>
                    </a:lnTo>
                    <a:cubicBezTo>
                      <a:pt x="2057320" y="0"/>
                      <a:pt x="2104429" y="47109"/>
                      <a:pt x="2104429" y="105221"/>
                    </a:cubicBezTo>
                    <a:lnTo>
                      <a:pt x="2104429" y="946993"/>
                    </a:lnTo>
                    <a:cubicBezTo>
                      <a:pt x="2104429" y="1005105"/>
                      <a:pt x="2057320" y="1052214"/>
                      <a:pt x="1999208" y="1052214"/>
                    </a:cubicBezTo>
                    <a:lnTo>
                      <a:pt x="105221" y="1052214"/>
                    </a:lnTo>
                    <a:cubicBezTo>
                      <a:pt x="47109" y="1052214"/>
                      <a:pt x="0" y="1005105"/>
                      <a:pt x="0" y="946993"/>
                    </a:cubicBezTo>
                    <a:lnTo>
                      <a:pt x="0" y="105221"/>
                    </a:lnTo>
                    <a:close/>
                  </a:path>
                </a:pathLst>
              </a:custGeom>
              <a:scene3d>
                <a:camera prst="orthographicFront"/>
                <a:lightRig rig="flat" dir="t"/>
              </a:scene3d>
              <a:sp3d prstMaterial="plastic">
                <a:bevelT w="120900" h="88900"/>
                <a:bevelB w="88900" h="31750" prst="angle"/>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110828" tIns="110828" rIns="110828" bIns="110828" numCol="1" spcCol="1270" anchor="ctr" anchorCtr="0">
                <a:noAutofit/>
              </a:bodyPr>
              <a:lstStyle/>
              <a:p>
                <a:pPr lvl="0" algn="ctr" defTabSz="933450">
                  <a:lnSpc>
                    <a:spcPct val="90000"/>
                  </a:lnSpc>
                  <a:spcAft>
                    <a:spcPct val="35000"/>
                  </a:spcAft>
                </a:pPr>
                <a14:m>
                  <m:oMath xmlns:m="http://schemas.openxmlformats.org/officeDocument/2006/math">
                    <m:r>
                      <a:rPr lang="en-US" altLang="zh-CN" sz="2100" i="1">
                        <a:latin typeface="Cambria Math" panose="02040503050406030204" pitchFamily="18" charset="0"/>
                      </a:rPr>
                      <m:t>𝛼</m:t>
                    </m:r>
                  </m:oMath>
                </a14:m>
                <a:r>
                  <a:rPr lang="zh-CN" altLang="en-US" sz="2100"/>
                  <a:t>粒子</a:t>
                </a:r>
                <a:r>
                  <a:rPr lang="zh-CN" altLang="en-US" sz="2100" smtClean="0"/>
                  <a:t>散射</a:t>
                </a:r>
                <a:endParaRPr lang="zh-CN" altLang="en-US" sz="2100" dirty="0"/>
              </a:p>
            </p:txBody>
          </p:sp>
        </mc:Choice>
        <mc:Fallback xmlns="">
          <p:sp>
            <p:nvSpPr>
              <p:cNvPr id="4" name="任意多边形 3"/>
              <p:cNvSpPr>
                <a:spLocks noRot="1" noChangeAspect="1" noMove="1" noResize="1" noEditPoints="1" noAdjustHandles="1" noChangeArrowheads="1" noChangeShapeType="1" noTextEdit="1"/>
              </p:cNvSpPr>
              <p:nvPr/>
            </p:nvSpPr>
            <p:spPr>
              <a:xfrm>
                <a:off x="5963964" y="4135349"/>
                <a:ext cx="2104429" cy="1052214"/>
              </a:xfrm>
              <a:custGeom>
                <a:avLst/>
                <a:gdLst>
                  <a:gd name="connsiteX0" fmla="*/ 0 w 2104429"/>
                  <a:gd name="connsiteY0" fmla="*/ 105221 h 1052214"/>
                  <a:gd name="connsiteX1" fmla="*/ 105221 w 2104429"/>
                  <a:gd name="connsiteY1" fmla="*/ 0 h 1052214"/>
                  <a:gd name="connsiteX2" fmla="*/ 1999208 w 2104429"/>
                  <a:gd name="connsiteY2" fmla="*/ 0 h 1052214"/>
                  <a:gd name="connsiteX3" fmla="*/ 2104429 w 2104429"/>
                  <a:gd name="connsiteY3" fmla="*/ 105221 h 1052214"/>
                  <a:gd name="connsiteX4" fmla="*/ 2104429 w 2104429"/>
                  <a:gd name="connsiteY4" fmla="*/ 946993 h 1052214"/>
                  <a:gd name="connsiteX5" fmla="*/ 1999208 w 2104429"/>
                  <a:gd name="connsiteY5" fmla="*/ 1052214 h 1052214"/>
                  <a:gd name="connsiteX6" fmla="*/ 105221 w 2104429"/>
                  <a:gd name="connsiteY6" fmla="*/ 1052214 h 1052214"/>
                  <a:gd name="connsiteX7" fmla="*/ 0 w 2104429"/>
                  <a:gd name="connsiteY7" fmla="*/ 946993 h 1052214"/>
                  <a:gd name="connsiteX8" fmla="*/ 0 w 2104429"/>
                  <a:gd name="connsiteY8" fmla="*/ 105221 h 105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04429" h="1052214">
                    <a:moveTo>
                      <a:pt x="0" y="105221"/>
                    </a:moveTo>
                    <a:cubicBezTo>
                      <a:pt x="0" y="47109"/>
                      <a:pt x="47109" y="0"/>
                      <a:pt x="105221" y="0"/>
                    </a:cubicBezTo>
                    <a:lnTo>
                      <a:pt x="1999208" y="0"/>
                    </a:lnTo>
                    <a:cubicBezTo>
                      <a:pt x="2057320" y="0"/>
                      <a:pt x="2104429" y="47109"/>
                      <a:pt x="2104429" y="105221"/>
                    </a:cubicBezTo>
                    <a:lnTo>
                      <a:pt x="2104429" y="946993"/>
                    </a:lnTo>
                    <a:cubicBezTo>
                      <a:pt x="2104429" y="1005105"/>
                      <a:pt x="2057320" y="1052214"/>
                      <a:pt x="1999208" y="1052214"/>
                    </a:cubicBezTo>
                    <a:lnTo>
                      <a:pt x="105221" y="1052214"/>
                    </a:lnTo>
                    <a:cubicBezTo>
                      <a:pt x="47109" y="1052214"/>
                      <a:pt x="0" y="1005105"/>
                      <a:pt x="0" y="946993"/>
                    </a:cubicBezTo>
                    <a:lnTo>
                      <a:pt x="0" y="105221"/>
                    </a:lnTo>
                    <a:close/>
                  </a:path>
                </a:pathLst>
              </a:custGeom>
              <a:blipFill rotWithShape="0">
                <a:blip r:embed="rId3"/>
                <a:stretch>
                  <a:fillRect/>
                </a:stretch>
              </a:blipFill>
            </p:spPr>
            <p:txBody>
              <a:bodyPr/>
              <a:lstStyle/>
              <a:p>
                <a:r>
                  <a:rPr lang="zh-CN" altLang="en-US">
                    <a:noFill/>
                  </a:rPr>
                  <a:t> </a:t>
                </a:r>
              </a:p>
            </p:txBody>
          </p:sp>
        </mc:Fallback>
      </mc:AlternateContent>
      <p:sp>
        <p:nvSpPr>
          <p:cNvPr id="5" name="任意多边形 4"/>
          <p:cNvSpPr/>
          <p:nvPr/>
        </p:nvSpPr>
        <p:spPr>
          <a:xfrm>
            <a:off x="4730463" y="4477318"/>
            <a:ext cx="1096446" cy="368276"/>
          </a:xfrm>
          <a:custGeom>
            <a:avLst/>
            <a:gdLst>
              <a:gd name="connsiteX0" fmla="*/ 0 w 1096445"/>
              <a:gd name="connsiteY0" fmla="*/ 184138 h 368275"/>
              <a:gd name="connsiteX1" fmla="*/ 184138 w 1096445"/>
              <a:gd name="connsiteY1" fmla="*/ 0 h 368275"/>
              <a:gd name="connsiteX2" fmla="*/ 184138 w 1096445"/>
              <a:gd name="connsiteY2" fmla="*/ 73655 h 368275"/>
              <a:gd name="connsiteX3" fmla="*/ 912308 w 1096445"/>
              <a:gd name="connsiteY3" fmla="*/ 73655 h 368275"/>
              <a:gd name="connsiteX4" fmla="*/ 912308 w 1096445"/>
              <a:gd name="connsiteY4" fmla="*/ 0 h 368275"/>
              <a:gd name="connsiteX5" fmla="*/ 1096445 w 1096445"/>
              <a:gd name="connsiteY5" fmla="*/ 184138 h 368275"/>
              <a:gd name="connsiteX6" fmla="*/ 912308 w 1096445"/>
              <a:gd name="connsiteY6" fmla="*/ 368275 h 368275"/>
              <a:gd name="connsiteX7" fmla="*/ 912308 w 1096445"/>
              <a:gd name="connsiteY7" fmla="*/ 294620 h 368275"/>
              <a:gd name="connsiteX8" fmla="*/ 184138 w 1096445"/>
              <a:gd name="connsiteY8" fmla="*/ 294620 h 368275"/>
              <a:gd name="connsiteX9" fmla="*/ 184138 w 1096445"/>
              <a:gd name="connsiteY9" fmla="*/ 368275 h 368275"/>
              <a:gd name="connsiteX10" fmla="*/ 0 w 1096445"/>
              <a:gd name="connsiteY10" fmla="*/ 184138 h 368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96445" h="368275">
                <a:moveTo>
                  <a:pt x="1096445" y="184137"/>
                </a:moveTo>
                <a:lnTo>
                  <a:pt x="912307" y="368274"/>
                </a:lnTo>
                <a:lnTo>
                  <a:pt x="912307" y="294619"/>
                </a:lnTo>
                <a:lnTo>
                  <a:pt x="184137" y="294619"/>
                </a:lnTo>
                <a:lnTo>
                  <a:pt x="184137" y="368274"/>
                </a:lnTo>
                <a:lnTo>
                  <a:pt x="0" y="184137"/>
                </a:lnTo>
                <a:lnTo>
                  <a:pt x="184137" y="1"/>
                </a:lnTo>
                <a:lnTo>
                  <a:pt x="184137" y="73656"/>
                </a:lnTo>
                <a:lnTo>
                  <a:pt x="912307" y="73656"/>
                </a:lnTo>
                <a:lnTo>
                  <a:pt x="912307" y="1"/>
                </a:lnTo>
                <a:lnTo>
                  <a:pt x="1096445" y="184137"/>
                </a:lnTo>
                <a:close/>
              </a:path>
            </a:pathLst>
          </a:custGeom>
          <a:scene3d>
            <a:camera prst="orthographicFront"/>
            <a:lightRig rig="flat" dir="t"/>
          </a:scene3d>
          <a:sp3d z="-80000" prstMaterial="plastic">
            <a:bevelT w="50800" h="50800"/>
            <a:bevelB w="25400" h="25400" prst="angle"/>
          </a:sp3d>
        </p:spPr>
        <p:style>
          <a:lnRef idx="0">
            <a:schemeClr val="accent1">
              <a:tint val="60000"/>
              <a:hueOff val="0"/>
              <a:satOff val="0"/>
              <a:lumOff val="0"/>
              <a:alphaOff val="0"/>
            </a:schemeClr>
          </a:lnRef>
          <a:fillRef idx="3">
            <a:schemeClr val="accent1">
              <a:tint val="60000"/>
              <a:hueOff val="0"/>
              <a:satOff val="0"/>
              <a:lumOff val="0"/>
              <a:alphaOff val="0"/>
            </a:schemeClr>
          </a:fillRef>
          <a:effectRef idx="2">
            <a:schemeClr val="accent1">
              <a:tint val="60000"/>
              <a:hueOff val="0"/>
              <a:satOff val="0"/>
              <a:lumOff val="0"/>
              <a:alphaOff val="0"/>
            </a:schemeClr>
          </a:effectRef>
          <a:fontRef idx="minor">
            <a:schemeClr val="lt1"/>
          </a:fontRef>
        </p:style>
        <p:txBody>
          <a:bodyPr spcFirstLastPara="0" vert="horz" wrap="square" lIns="110482" tIns="73656" rIns="110484" bIns="73655" numCol="1" spcCol="1270" anchor="ctr" anchorCtr="0">
            <a:noAutofit/>
          </a:bodyPr>
          <a:lstStyle/>
          <a:p>
            <a:pPr lvl="0" algn="ctr" defTabSz="666750">
              <a:lnSpc>
                <a:spcPct val="90000"/>
              </a:lnSpc>
              <a:spcBef>
                <a:spcPct val="0"/>
              </a:spcBef>
              <a:spcAft>
                <a:spcPct val="35000"/>
              </a:spcAft>
            </a:pPr>
            <a:endParaRPr lang="zh-CN" altLang="en-US" sz="1500" kern="1200"/>
          </a:p>
        </p:txBody>
      </p:sp>
      <p:sp>
        <p:nvSpPr>
          <p:cNvPr id="6" name="任意多边形 5"/>
          <p:cNvSpPr/>
          <p:nvPr/>
        </p:nvSpPr>
        <p:spPr>
          <a:xfrm>
            <a:off x="2488977" y="4135349"/>
            <a:ext cx="2104429" cy="1052214"/>
          </a:xfrm>
          <a:custGeom>
            <a:avLst/>
            <a:gdLst>
              <a:gd name="connsiteX0" fmla="*/ 0 w 2104429"/>
              <a:gd name="connsiteY0" fmla="*/ 105221 h 1052214"/>
              <a:gd name="connsiteX1" fmla="*/ 105221 w 2104429"/>
              <a:gd name="connsiteY1" fmla="*/ 0 h 1052214"/>
              <a:gd name="connsiteX2" fmla="*/ 1999208 w 2104429"/>
              <a:gd name="connsiteY2" fmla="*/ 0 h 1052214"/>
              <a:gd name="connsiteX3" fmla="*/ 2104429 w 2104429"/>
              <a:gd name="connsiteY3" fmla="*/ 105221 h 1052214"/>
              <a:gd name="connsiteX4" fmla="*/ 2104429 w 2104429"/>
              <a:gd name="connsiteY4" fmla="*/ 946993 h 1052214"/>
              <a:gd name="connsiteX5" fmla="*/ 1999208 w 2104429"/>
              <a:gd name="connsiteY5" fmla="*/ 1052214 h 1052214"/>
              <a:gd name="connsiteX6" fmla="*/ 105221 w 2104429"/>
              <a:gd name="connsiteY6" fmla="*/ 1052214 h 1052214"/>
              <a:gd name="connsiteX7" fmla="*/ 0 w 2104429"/>
              <a:gd name="connsiteY7" fmla="*/ 946993 h 1052214"/>
              <a:gd name="connsiteX8" fmla="*/ 0 w 2104429"/>
              <a:gd name="connsiteY8" fmla="*/ 105221 h 105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04429" h="1052214">
                <a:moveTo>
                  <a:pt x="0" y="105221"/>
                </a:moveTo>
                <a:cubicBezTo>
                  <a:pt x="0" y="47109"/>
                  <a:pt x="47109" y="0"/>
                  <a:pt x="105221" y="0"/>
                </a:cubicBezTo>
                <a:lnTo>
                  <a:pt x="1999208" y="0"/>
                </a:lnTo>
                <a:cubicBezTo>
                  <a:pt x="2057320" y="0"/>
                  <a:pt x="2104429" y="47109"/>
                  <a:pt x="2104429" y="105221"/>
                </a:cubicBezTo>
                <a:lnTo>
                  <a:pt x="2104429" y="946993"/>
                </a:lnTo>
                <a:cubicBezTo>
                  <a:pt x="2104429" y="1005105"/>
                  <a:pt x="2057320" y="1052214"/>
                  <a:pt x="1999208" y="1052214"/>
                </a:cubicBezTo>
                <a:lnTo>
                  <a:pt x="105221" y="1052214"/>
                </a:lnTo>
                <a:cubicBezTo>
                  <a:pt x="47109" y="1052214"/>
                  <a:pt x="0" y="1005105"/>
                  <a:pt x="0" y="946993"/>
                </a:cubicBezTo>
                <a:lnTo>
                  <a:pt x="0" y="105221"/>
                </a:lnTo>
                <a:close/>
              </a:path>
            </a:pathLst>
          </a:custGeom>
          <a:scene3d>
            <a:camera prst="orthographicFront"/>
            <a:lightRig rig="flat" dir="t"/>
          </a:scene3d>
          <a:sp3d prstMaterial="plastic">
            <a:bevelT w="120900" h="88900"/>
            <a:bevelB w="88900" h="31750" prst="angle"/>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110828" tIns="110828" rIns="110828" bIns="110828" numCol="1" spcCol="1270" anchor="ctr" anchorCtr="0">
            <a:noAutofit/>
          </a:bodyPr>
          <a:lstStyle/>
          <a:p>
            <a:pPr lvl="0" algn="ctr" defTabSz="933450">
              <a:lnSpc>
                <a:spcPct val="90000"/>
              </a:lnSpc>
              <a:spcBef>
                <a:spcPct val="0"/>
              </a:spcBef>
              <a:spcAft>
                <a:spcPct val="35000"/>
              </a:spcAft>
            </a:pPr>
            <a:r>
              <a:rPr lang="zh-CN" altLang="en-US" sz="2100" kern="1200" dirty="0" smtClean="0"/>
              <a:t>卢瑟福行星模型</a:t>
            </a:r>
            <a:endParaRPr lang="zh-CN" altLang="en-US" sz="2100" kern="1200" dirty="0"/>
          </a:p>
        </p:txBody>
      </p:sp>
      <p:sp>
        <p:nvSpPr>
          <p:cNvPr id="7" name="任意多边形 6"/>
          <p:cNvSpPr/>
          <p:nvPr/>
        </p:nvSpPr>
        <p:spPr>
          <a:xfrm>
            <a:off x="4067944" y="1160821"/>
            <a:ext cx="2354540" cy="1052214"/>
          </a:xfrm>
          <a:custGeom>
            <a:avLst/>
            <a:gdLst>
              <a:gd name="connsiteX0" fmla="*/ 0 w 2104429"/>
              <a:gd name="connsiteY0" fmla="*/ 105221 h 1052214"/>
              <a:gd name="connsiteX1" fmla="*/ 105221 w 2104429"/>
              <a:gd name="connsiteY1" fmla="*/ 0 h 1052214"/>
              <a:gd name="connsiteX2" fmla="*/ 1999208 w 2104429"/>
              <a:gd name="connsiteY2" fmla="*/ 0 h 1052214"/>
              <a:gd name="connsiteX3" fmla="*/ 2104429 w 2104429"/>
              <a:gd name="connsiteY3" fmla="*/ 105221 h 1052214"/>
              <a:gd name="connsiteX4" fmla="*/ 2104429 w 2104429"/>
              <a:gd name="connsiteY4" fmla="*/ 946993 h 1052214"/>
              <a:gd name="connsiteX5" fmla="*/ 1999208 w 2104429"/>
              <a:gd name="connsiteY5" fmla="*/ 1052214 h 1052214"/>
              <a:gd name="connsiteX6" fmla="*/ 105221 w 2104429"/>
              <a:gd name="connsiteY6" fmla="*/ 1052214 h 1052214"/>
              <a:gd name="connsiteX7" fmla="*/ 0 w 2104429"/>
              <a:gd name="connsiteY7" fmla="*/ 946993 h 1052214"/>
              <a:gd name="connsiteX8" fmla="*/ 0 w 2104429"/>
              <a:gd name="connsiteY8" fmla="*/ 105221 h 105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04429" h="1052214">
                <a:moveTo>
                  <a:pt x="0" y="105221"/>
                </a:moveTo>
                <a:cubicBezTo>
                  <a:pt x="0" y="47109"/>
                  <a:pt x="47109" y="0"/>
                  <a:pt x="105221" y="0"/>
                </a:cubicBezTo>
                <a:lnTo>
                  <a:pt x="1999208" y="0"/>
                </a:lnTo>
                <a:cubicBezTo>
                  <a:pt x="2057320" y="0"/>
                  <a:pt x="2104429" y="47109"/>
                  <a:pt x="2104429" y="105221"/>
                </a:cubicBezTo>
                <a:lnTo>
                  <a:pt x="2104429" y="946993"/>
                </a:lnTo>
                <a:cubicBezTo>
                  <a:pt x="2104429" y="1005105"/>
                  <a:pt x="2057320" y="1052214"/>
                  <a:pt x="1999208" y="1052214"/>
                </a:cubicBezTo>
                <a:lnTo>
                  <a:pt x="105221" y="1052214"/>
                </a:lnTo>
                <a:cubicBezTo>
                  <a:pt x="47109" y="1052214"/>
                  <a:pt x="0" y="1005105"/>
                  <a:pt x="0" y="946993"/>
                </a:cubicBezTo>
                <a:lnTo>
                  <a:pt x="0" y="105221"/>
                </a:lnTo>
                <a:close/>
              </a:path>
            </a:pathLst>
          </a:custGeom>
          <a:scene3d>
            <a:camera prst="orthographicFront"/>
            <a:lightRig rig="flat" dir="t"/>
          </a:scene3d>
          <a:sp3d prstMaterial="plastic">
            <a:bevelT w="120900" h="88900"/>
            <a:bevelB w="88900" h="31750" prst="angle"/>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110828" tIns="110828" rIns="110828" bIns="110828" numCol="1" spcCol="1270" anchor="ctr" anchorCtr="0">
            <a:noAutofit/>
          </a:bodyPr>
          <a:lstStyle/>
          <a:p>
            <a:pPr lvl="0" algn="ctr" defTabSz="933450">
              <a:lnSpc>
                <a:spcPct val="90000"/>
              </a:lnSpc>
              <a:spcBef>
                <a:spcPct val="0"/>
              </a:spcBef>
              <a:spcAft>
                <a:spcPct val="35000"/>
              </a:spcAft>
            </a:pPr>
            <a:r>
              <a:rPr lang="zh-CN" altLang="en-US" sz="2100" kern="1200" dirty="0" smtClean="0"/>
              <a:t>盖革</a:t>
            </a:r>
            <a:r>
              <a:rPr lang="en-US" altLang="zh-CN" sz="2100" kern="1200" dirty="0" smtClean="0"/>
              <a:t>-</a:t>
            </a:r>
            <a:r>
              <a:rPr lang="zh-CN" altLang="en-US" sz="2100" kern="1200" dirty="0" smtClean="0"/>
              <a:t>马斯顿实验</a:t>
            </a:r>
            <a:endParaRPr lang="zh-CN" altLang="en-US" sz="2100" kern="1200" dirty="0"/>
          </a:p>
        </p:txBody>
      </p:sp>
      <p:sp>
        <p:nvSpPr>
          <p:cNvPr id="8" name="任意多边形 7"/>
          <p:cNvSpPr/>
          <p:nvPr/>
        </p:nvSpPr>
        <p:spPr>
          <a:xfrm rot="3600000">
            <a:off x="5599209" y="2972606"/>
            <a:ext cx="1096445" cy="368275"/>
          </a:xfrm>
          <a:custGeom>
            <a:avLst/>
            <a:gdLst>
              <a:gd name="connsiteX0" fmla="*/ 0 w 1096445"/>
              <a:gd name="connsiteY0" fmla="*/ 184138 h 368275"/>
              <a:gd name="connsiteX1" fmla="*/ 184138 w 1096445"/>
              <a:gd name="connsiteY1" fmla="*/ 0 h 368275"/>
              <a:gd name="connsiteX2" fmla="*/ 184138 w 1096445"/>
              <a:gd name="connsiteY2" fmla="*/ 73655 h 368275"/>
              <a:gd name="connsiteX3" fmla="*/ 912308 w 1096445"/>
              <a:gd name="connsiteY3" fmla="*/ 73655 h 368275"/>
              <a:gd name="connsiteX4" fmla="*/ 912308 w 1096445"/>
              <a:gd name="connsiteY4" fmla="*/ 0 h 368275"/>
              <a:gd name="connsiteX5" fmla="*/ 1096445 w 1096445"/>
              <a:gd name="connsiteY5" fmla="*/ 184138 h 368275"/>
              <a:gd name="connsiteX6" fmla="*/ 912308 w 1096445"/>
              <a:gd name="connsiteY6" fmla="*/ 368275 h 368275"/>
              <a:gd name="connsiteX7" fmla="*/ 912308 w 1096445"/>
              <a:gd name="connsiteY7" fmla="*/ 294620 h 368275"/>
              <a:gd name="connsiteX8" fmla="*/ 184138 w 1096445"/>
              <a:gd name="connsiteY8" fmla="*/ 294620 h 368275"/>
              <a:gd name="connsiteX9" fmla="*/ 184138 w 1096445"/>
              <a:gd name="connsiteY9" fmla="*/ 368275 h 368275"/>
              <a:gd name="connsiteX10" fmla="*/ 0 w 1096445"/>
              <a:gd name="connsiteY10" fmla="*/ 184138 h 368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96445" h="368275">
                <a:moveTo>
                  <a:pt x="0" y="184138"/>
                </a:moveTo>
                <a:lnTo>
                  <a:pt x="184138" y="0"/>
                </a:lnTo>
                <a:lnTo>
                  <a:pt x="184138" y="73655"/>
                </a:lnTo>
                <a:lnTo>
                  <a:pt x="912308" y="73655"/>
                </a:lnTo>
                <a:lnTo>
                  <a:pt x="912308" y="0"/>
                </a:lnTo>
                <a:lnTo>
                  <a:pt x="1096445" y="184138"/>
                </a:lnTo>
                <a:lnTo>
                  <a:pt x="912308" y="368275"/>
                </a:lnTo>
                <a:lnTo>
                  <a:pt x="912308" y="294620"/>
                </a:lnTo>
                <a:lnTo>
                  <a:pt x="184138" y="294620"/>
                </a:lnTo>
                <a:lnTo>
                  <a:pt x="184138" y="368275"/>
                </a:lnTo>
                <a:lnTo>
                  <a:pt x="0" y="184138"/>
                </a:lnTo>
                <a:close/>
              </a:path>
            </a:pathLst>
          </a:custGeom>
          <a:scene3d>
            <a:camera prst="orthographicFront"/>
            <a:lightRig rig="flat" dir="t"/>
          </a:scene3d>
          <a:sp3d z="-80000" prstMaterial="plastic">
            <a:bevelT w="50800" h="50800"/>
            <a:bevelB w="25400" h="25400" prst="angle"/>
          </a:sp3d>
        </p:spPr>
        <p:style>
          <a:lnRef idx="0">
            <a:schemeClr val="accent1">
              <a:tint val="60000"/>
              <a:hueOff val="0"/>
              <a:satOff val="0"/>
              <a:lumOff val="0"/>
              <a:alphaOff val="0"/>
            </a:schemeClr>
          </a:lnRef>
          <a:fillRef idx="3">
            <a:schemeClr val="accent1">
              <a:tint val="60000"/>
              <a:hueOff val="0"/>
              <a:satOff val="0"/>
              <a:lumOff val="0"/>
              <a:alphaOff val="0"/>
            </a:schemeClr>
          </a:fillRef>
          <a:effectRef idx="2">
            <a:schemeClr val="accent1">
              <a:tint val="60000"/>
              <a:hueOff val="0"/>
              <a:satOff val="0"/>
              <a:lumOff val="0"/>
              <a:alphaOff val="0"/>
            </a:schemeClr>
          </a:effectRef>
          <a:fontRef idx="minor">
            <a:schemeClr val="lt1"/>
          </a:fontRef>
        </p:style>
        <p:txBody>
          <a:bodyPr spcFirstLastPara="0" vert="horz" wrap="square" lIns="110482" tIns="73653" rIns="110482" bIns="73656" numCol="1" spcCol="1270" anchor="ctr" anchorCtr="0">
            <a:noAutofit/>
          </a:bodyPr>
          <a:lstStyle/>
          <a:p>
            <a:pPr lvl="0" algn="ctr" defTabSz="666750">
              <a:lnSpc>
                <a:spcPct val="90000"/>
              </a:lnSpc>
              <a:spcBef>
                <a:spcPct val="0"/>
              </a:spcBef>
              <a:spcAft>
                <a:spcPct val="35000"/>
              </a:spcAft>
            </a:pPr>
            <a:endParaRPr lang="zh-CN" altLang="en-US" sz="1500" kern="1200"/>
          </a:p>
        </p:txBody>
      </p:sp>
      <p:sp>
        <p:nvSpPr>
          <p:cNvPr id="9" name="任意多边形 8"/>
          <p:cNvSpPr/>
          <p:nvPr/>
        </p:nvSpPr>
        <p:spPr>
          <a:xfrm rot="18000000">
            <a:off x="3861716" y="2972606"/>
            <a:ext cx="1096445" cy="368275"/>
          </a:xfrm>
          <a:custGeom>
            <a:avLst/>
            <a:gdLst>
              <a:gd name="connsiteX0" fmla="*/ 0 w 1096445"/>
              <a:gd name="connsiteY0" fmla="*/ 184138 h 368275"/>
              <a:gd name="connsiteX1" fmla="*/ 184138 w 1096445"/>
              <a:gd name="connsiteY1" fmla="*/ 0 h 368275"/>
              <a:gd name="connsiteX2" fmla="*/ 184138 w 1096445"/>
              <a:gd name="connsiteY2" fmla="*/ 73655 h 368275"/>
              <a:gd name="connsiteX3" fmla="*/ 912308 w 1096445"/>
              <a:gd name="connsiteY3" fmla="*/ 73655 h 368275"/>
              <a:gd name="connsiteX4" fmla="*/ 912308 w 1096445"/>
              <a:gd name="connsiteY4" fmla="*/ 0 h 368275"/>
              <a:gd name="connsiteX5" fmla="*/ 1096445 w 1096445"/>
              <a:gd name="connsiteY5" fmla="*/ 184138 h 368275"/>
              <a:gd name="connsiteX6" fmla="*/ 912308 w 1096445"/>
              <a:gd name="connsiteY6" fmla="*/ 368275 h 368275"/>
              <a:gd name="connsiteX7" fmla="*/ 912308 w 1096445"/>
              <a:gd name="connsiteY7" fmla="*/ 294620 h 368275"/>
              <a:gd name="connsiteX8" fmla="*/ 184138 w 1096445"/>
              <a:gd name="connsiteY8" fmla="*/ 294620 h 368275"/>
              <a:gd name="connsiteX9" fmla="*/ 184138 w 1096445"/>
              <a:gd name="connsiteY9" fmla="*/ 368275 h 368275"/>
              <a:gd name="connsiteX10" fmla="*/ 0 w 1096445"/>
              <a:gd name="connsiteY10" fmla="*/ 184138 h 368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96445" h="368275">
                <a:moveTo>
                  <a:pt x="0" y="184138"/>
                </a:moveTo>
                <a:lnTo>
                  <a:pt x="184138" y="0"/>
                </a:lnTo>
                <a:lnTo>
                  <a:pt x="184138" y="73655"/>
                </a:lnTo>
                <a:lnTo>
                  <a:pt x="912308" y="73655"/>
                </a:lnTo>
                <a:lnTo>
                  <a:pt x="912308" y="0"/>
                </a:lnTo>
                <a:lnTo>
                  <a:pt x="1096445" y="184138"/>
                </a:lnTo>
                <a:lnTo>
                  <a:pt x="912308" y="368275"/>
                </a:lnTo>
                <a:lnTo>
                  <a:pt x="912308" y="294620"/>
                </a:lnTo>
                <a:lnTo>
                  <a:pt x="184138" y="294620"/>
                </a:lnTo>
                <a:lnTo>
                  <a:pt x="184138" y="368275"/>
                </a:lnTo>
                <a:lnTo>
                  <a:pt x="0" y="184138"/>
                </a:lnTo>
                <a:close/>
              </a:path>
            </a:pathLst>
          </a:custGeom>
          <a:scene3d>
            <a:camera prst="orthographicFront"/>
            <a:lightRig rig="flat" dir="t"/>
          </a:scene3d>
          <a:sp3d z="-80000" prstMaterial="plastic">
            <a:bevelT w="50800" h="50800"/>
            <a:bevelB w="25400" h="25400" prst="angle"/>
          </a:sp3d>
        </p:spPr>
        <p:style>
          <a:lnRef idx="0">
            <a:schemeClr val="accent1">
              <a:tint val="60000"/>
              <a:hueOff val="0"/>
              <a:satOff val="0"/>
              <a:lumOff val="0"/>
              <a:alphaOff val="0"/>
            </a:schemeClr>
          </a:lnRef>
          <a:fillRef idx="3">
            <a:schemeClr val="accent1">
              <a:tint val="60000"/>
              <a:hueOff val="0"/>
              <a:satOff val="0"/>
              <a:lumOff val="0"/>
              <a:alphaOff val="0"/>
            </a:schemeClr>
          </a:fillRef>
          <a:effectRef idx="2">
            <a:schemeClr val="accent1">
              <a:tint val="60000"/>
              <a:hueOff val="0"/>
              <a:satOff val="0"/>
              <a:lumOff val="0"/>
              <a:alphaOff val="0"/>
            </a:schemeClr>
          </a:effectRef>
          <a:fontRef idx="minor">
            <a:schemeClr val="lt1"/>
          </a:fontRef>
        </p:style>
        <p:txBody>
          <a:bodyPr spcFirstLastPara="0" vert="horz" wrap="square" lIns="110482" tIns="73655" rIns="110482" bIns="73654" numCol="1" spcCol="1270" anchor="ctr" anchorCtr="0">
            <a:noAutofit/>
          </a:bodyPr>
          <a:lstStyle/>
          <a:p>
            <a:pPr lvl="0" algn="ctr" defTabSz="666750">
              <a:lnSpc>
                <a:spcPct val="90000"/>
              </a:lnSpc>
              <a:spcBef>
                <a:spcPct val="0"/>
              </a:spcBef>
              <a:spcAft>
                <a:spcPct val="35000"/>
              </a:spcAft>
            </a:pPr>
            <a:endParaRPr lang="zh-CN" altLang="en-US" sz="1500" kern="1200"/>
          </a:p>
        </p:txBody>
      </p:sp>
    </p:spTree>
    <p:extLst>
      <p:ext uri="{BB962C8B-B14F-4D97-AF65-F5344CB8AC3E}">
        <p14:creationId xmlns:p14="http://schemas.microsoft.com/office/powerpoint/2010/main" val="13540457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endParaRPr lang="zh-CN" altLang="en-US" dirty="0"/>
          </a:p>
        </p:txBody>
      </p:sp>
      <p:sp>
        <p:nvSpPr>
          <p:cNvPr id="50178" name="Rectangle 2"/>
          <p:cNvSpPr>
            <a:spLocks noGrp="1" noChangeArrowheads="1"/>
          </p:cNvSpPr>
          <p:nvPr>
            <p:ph type="title"/>
          </p:nvPr>
        </p:nvSpPr>
        <p:spPr/>
        <p:txBody>
          <a:bodyPr>
            <a:normAutofit/>
          </a:bodyPr>
          <a:lstStyle/>
          <a:p>
            <a:r>
              <a:rPr lang="zh-CN" altLang="en-US" sz="2800" b="1" dirty="0" smtClean="0">
                <a:solidFill>
                  <a:schemeClr val="hlink"/>
                </a:solidFill>
                <a:latin typeface="+mn-ea"/>
                <a:ea typeface="+mn-ea"/>
              </a:rPr>
              <a:t>卢瑟福模型</a:t>
            </a:r>
            <a:r>
              <a:rPr lang="zh-CN" altLang="en-US" sz="2800" dirty="0" smtClean="0">
                <a:latin typeface="+mn-ea"/>
                <a:ea typeface="+mn-ea"/>
              </a:rPr>
              <a:t> </a:t>
            </a:r>
          </a:p>
        </p:txBody>
      </p:sp>
      <p:pic>
        <p:nvPicPr>
          <p:cNvPr id="2" name="图片 1"/>
          <p:cNvPicPr>
            <a:picLocks noChangeAspect="1"/>
          </p:cNvPicPr>
          <p:nvPr/>
        </p:nvPicPr>
        <p:blipFill rotWithShape="1">
          <a:blip r:embed="rId2"/>
          <a:srcRect t="10915" b="10481"/>
          <a:stretch/>
        </p:blipFill>
        <p:spPr>
          <a:xfrm>
            <a:off x="2796835" y="91483"/>
            <a:ext cx="6060069" cy="3073527"/>
          </a:xfrm>
          <a:prstGeom prst="rect">
            <a:avLst/>
          </a:prstGeom>
        </p:spPr>
      </p:pic>
      <p:pic>
        <p:nvPicPr>
          <p:cNvPr id="6" name="内容占位符 4"/>
          <p:cNvPicPr>
            <a:picLocks noChangeAspect="1"/>
          </p:cNvPicPr>
          <p:nvPr/>
        </p:nvPicPr>
        <p:blipFill rotWithShape="1">
          <a:blip r:embed="rId3"/>
          <a:srcRect l="10148"/>
          <a:stretch/>
        </p:blipFill>
        <p:spPr bwMode="auto">
          <a:xfrm>
            <a:off x="4946664" y="3028756"/>
            <a:ext cx="3825188" cy="37039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图片 6"/>
          <p:cNvPicPr>
            <a:picLocks noChangeAspect="1"/>
          </p:cNvPicPr>
          <p:nvPr/>
        </p:nvPicPr>
        <p:blipFill rotWithShape="1">
          <a:blip r:embed="rId4"/>
          <a:srcRect l="9946" r="6512" b="18699"/>
          <a:stretch/>
        </p:blipFill>
        <p:spPr>
          <a:xfrm>
            <a:off x="116992" y="3754317"/>
            <a:ext cx="4680520" cy="2252783"/>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146435" name="Rectangle 3"/>
              <p:cNvSpPr>
                <a:spLocks noGrp="1" noChangeArrowheads="1"/>
              </p:cNvSpPr>
              <p:nvPr>
                <p:ph idx="1"/>
              </p:nvPr>
            </p:nvSpPr>
            <p:spPr>
              <a:xfrm>
                <a:off x="246856" y="1556792"/>
                <a:ext cx="8650288" cy="4840287"/>
              </a:xfrm>
            </p:spPr>
            <p:txBody>
              <a:bodyPr/>
              <a:lstStyle/>
              <a:p>
                <a:pPr marL="731044" indent="-457200" algn="just"/>
                <a:r>
                  <a:rPr lang="zh-CN" altLang="en-US" sz="2800" dirty="0" smtClean="0">
                    <a:latin typeface="+mn-ea"/>
                  </a:rPr>
                  <a:t>由</a:t>
                </a:r>
                <a:r>
                  <a:rPr lang="zh-CN" altLang="en-US" sz="2800" dirty="0" smtClean="0">
                    <a:latin typeface="+mn-ea"/>
                  </a:rPr>
                  <a:t>经典力学可以证明带电粒子的运动路径是双曲线，散射角</a:t>
                </a:r>
                <a14:m>
                  <m:oMath xmlns:m="http://schemas.openxmlformats.org/officeDocument/2006/math">
                    <m:r>
                      <a:rPr lang="en-US" altLang="zh-CN" sz="2800" i="1" dirty="0" smtClean="0">
                        <a:latin typeface="Cambria Math" panose="02040503050406030204" pitchFamily="18" charset="0"/>
                      </a:rPr>
                      <m:t>𝜃</m:t>
                    </m:r>
                  </m:oMath>
                </a14:m>
                <a:r>
                  <a:rPr lang="zh-CN" altLang="en-US" sz="2800" dirty="0" smtClean="0">
                    <a:latin typeface="+mn-ea"/>
                  </a:rPr>
                  <a:t>与瞄准距离</a:t>
                </a:r>
                <a14:m>
                  <m:oMath xmlns:m="http://schemas.openxmlformats.org/officeDocument/2006/math">
                    <m:r>
                      <a:rPr lang="en-US" altLang="zh-CN" sz="2800" i="1" dirty="0" smtClean="0">
                        <a:latin typeface="Cambria Math" panose="02040503050406030204" pitchFamily="18" charset="0"/>
                      </a:rPr>
                      <m:t>𝑏</m:t>
                    </m:r>
                  </m:oMath>
                </a14:m>
                <a:r>
                  <a:rPr lang="zh-CN" altLang="en-US" sz="2800" dirty="0" smtClean="0">
                    <a:latin typeface="+mn-ea"/>
                  </a:rPr>
                  <a:t>有如下关系</a:t>
                </a:r>
                <a:r>
                  <a:rPr lang="zh-CN" altLang="en-US" sz="2800" dirty="0" smtClean="0">
                    <a:latin typeface="+mn-ea"/>
                  </a:rPr>
                  <a:t>：</a:t>
                </a:r>
                <a:endParaRPr lang="en-US" altLang="zh-CN" sz="2800" dirty="0" smtClean="0">
                  <a:latin typeface="+mn-ea"/>
                </a:endParaRPr>
              </a:p>
              <a:p>
                <a:pPr indent="457200" algn="just">
                  <a:buFont typeface="Wingdings" panose="05000000000000000000" pitchFamily="2" charset="2"/>
                  <a:buNone/>
                </a:pPr>
                <a14:m>
                  <m:oMathPara xmlns:m="http://schemas.openxmlformats.org/officeDocument/2006/math">
                    <m:oMathParaPr>
                      <m:jc m:val="centerGroup"/>
                    </m:oMathParaPr>
                    <m:oMath xmlns:m="http://schemas.openxmlformats.org/officeDocument/2006/math">
                      <m:r>
                        <a:rPr lang="en-US" altLang="zh-CN" sz="2800" b="0" i="1" smtClean="0">
                          <a:solidFill>
                            <a:srgbClr val="C00000"/>
                          </a:solidFill>
                          <a:latin typeface="+mn-ea"/>
                          <a:cs typeface="Arial Unicode MS" panose="020B0604020202020204" pitchFamily="34" charset="-122"/>
                        </a:rPr>
                        <m:t>𝑏</m:t>
                      </m:r>
                      <m:r>
                        <a:rPr lang="en-US" altLang="zh-CN" sz="2800" b="0" i="1" smtClean="0">
                          <a:solidFill>
                            <a:srgbClr val="C00000"/>
                          </a:solidFill>
                          <a:latin typeface="+mn-ea"/>
                          <a:cs typeface="Arial Unicode MS" panose="020B0604020202020204" pitchFamily="34" charset="-122"/>
                        </a:rPr>
                        <m:t>=</m:t>
                      </m:r>
                      <m:f>
                        <m:fPr>
                          <m:ctrlPr>
                            <a:rPr lang="en-US" altLang="zh-CN" sz="2800" i="1" smtClean="0">
                              <a:solidFill>
                                <a:srgbClr val="C00000"/>
                              </a:solidFill>
                              <a:latin typeface="+mn-ea"/>
                              <a:cs typeface="Arial Unicode MS" panose="020B0604020202020204" pitchFamily="34" charset="-122"/>
                            </a:rPr>
                          </m:ctrlPr>
                        </m:fPr>
                        <m:num>
                          <m:r>
                            <a:rPr lang="en-US" altLang="zh-CN" sz="2800" b="0" i="1" smtClean="0">
                              <a:solidFill>
                                <a:srgbClr val="C00000"/>
                              </a:solidFill>
                              <a:latin typeface="+mn-ea"/>
                              <a:cs typeface="Arial Unicode MS" panose="020B0604020202020204" pitchFamily="34" charset="-122"/>
                            </a:rPr>
                            <m:t>1</m:t>
                          </m:r>
                        </m:num>
                        <m:den>
                          <m:r>
                            <a:rPr lang="en-US" altLang="zh-CN" sz="2800" b="0" i="1" smtClean="0">
                              <a:solidFill>
                                <a:srgbClr val="C00000"/>
                              </a:solidFill>
                              <a:latin typeface="+mn-ea"/>
                              <a:cs typeface="Arial Unicode MS" panose="020B0604020202020204" pitchFamily="34" charset="-122"/>
                            </a:rPr>
                            <m:t>2</m:t>
                          </m:r>
                        </m:den>
                      </m:f>
                      <m:r>
                        <m:rPr>
                          <m:sty m:val="p"/>
                        </m:rPr>
                        <a:rPr lang="en-US" altLang="zh-CN" sz="2800" b="0" i="0" smtClean="0">
                          <a:solidFill>
                            <a:srgbClr val="C00000"/>
                          </a:solidFill>
                          <a:latin typeface="+mn-ea"/>
                          <a:cs typeface="Arial Unicode MS" panose="020B0604020202020204" pitchFamily="34" charset="-122"/>
                        </a:rPr>
                        <m:t>ctg</m:t>
                      </m:r>
                      <m:f>
                        <m:fPr>
                          <m:ctrlPr>
                            <a:rPr lang="en-US" altLang="zh-CN" sz="2800" i="1" smtClean="0">
                              <a:solidFill>
                                <a:srgbClr val="C00000"/>
                              </a:solidFill>
                              <a:latin typeface="+mn-ea"/>
                              <a:cs typeface="Arial Unicode MS" panose="020B0604020202020204" pitchFamily="34" charset="-122"/>
                            </a:rPr>
                          </m:ctrlPr>
                        </m:fPr>
                        <m:num>
                          <m:r>
                            <a:rPr lang="en-US" altLang="zh-CN" sz="2800" b="0" i="1" smtClean="0">
                              <a:solidFill>
                                <a:srgbClr val="C00000"/>
                              </a:solidFill>
                              <a:latin typeface="+mn-ea"/>
                              <a:cs typeface="Arial Unicode MS" panose="020B0604020202020204" pitchFamily="34" charset="-122"/>
                            </a:rPr>
                            <m:t>𝜃</m:t>
                          </m:r>
                        </m:num>
                        <m:den>
                          <m:r>
                            <a:rPr lang="en-US" altLang="zh-CN" sz="2800" b="0" i="1" smtClean="0">
                              <a:solidFill>
                                <a:srgbClr val="C00000"/>
                              </a:solidFill>
                              <a:latin typeface="+mn-ea"/>
                              <a:cs typeface="Arial Unicode MS" panose="020B0604020202020204" pitchFamily="34" charset="-122"/>
                            </a:rPr>
                            <m:t>2</m:t>
                          </m:r>
                        </m:den>
                      </m:f>
                      <m:r>
                        <a:rPr lang="en-US" altLang="zh-CN" sz="2800" b="0" i="1" smtClean="0">
                          <a:latin typeface="+mn-ea"/>
                          <a:cs typeface="Arial Unicode MS" panose="020B0604020202020204" pitchFamily="34" charset="-122"/>
                        </a:rPr>
                        <m:t>   </m:t>
                      </m:r>
                      <m:r>
                        <a:rPr lang="en-US" altLang="zh-CN" sz="2800" b="0" i="1" smtClean="0">
                          <a:solidFill>
                            <a:srgbClr val="002060"/>
                          </a:solidFill>
                          <a:latin typeface="+mn-ea"/>
                          <a:cs typeface="Arial Unicode MS" panose="020B0604020202020204" pitchFamily="34" charset="-122"/>
                        </a:rPr>
                        <m:t>𝑎</m:t>
                      </m:r>
                      <m:r>
                        <a:rPr lang="en-US" altLang="zh-CN" sz="2800" b="0" i="1" smtClean="0">
                          <a:solidFill>
                            <a:srgbClr val="002060"/>
                          </a:solidFill>
                          <a:latin typeface="+mn-ea"/>
                          <a:cs typeface="Arial Unicode MS" panose="020B0604020202020204" pitchFamily="34" charset="-122"/>
                        </a:rPr>
                        <m:t>=</m:t>
                      </m:r>
                      <m:f>
                        <m:fPr>
                          <m:ctrlPr>
                            <a:rPr lang="en-US" altLang="zh-CN" sz="2800" i="1" smtClean="0">
                              <a:solidFill>
                                <a:srgbClr val="002060"/>
                              </a:solidFill>
                              <a:latin typeface="+mn-ea"/>
                              <a:cs typeface="Arial Unicode MS" panose="020B0604020202020204" pitchFamily="34" charset="-122"/>
                            </a:rPr>
                          </m:ctrlPr>
                        </m:fPr>
                        <m:num>
                          <m:sSub>
                            <m:sSubPr>
                              <m:ctrlPr>
                                <a:rPr lang="en-US" altLang="zh-CN" sz="2800" i="1" smtClean="0">
                                  <a:solidFill>
                                    <a:srgbClr val="002060"/>
                                  </a:solidFill>
                                  <a:latin typeface="+mn-ea"/>
                                  <a:cs typeface="Arial Unicode MS" panose="020B0604020202020204" pitchFamily="34" charset="-122"/>
                                </a:rPr>
                              </m:ctrlPr>
                            </m:sSubPr>
                            <m:e>
                              <m:r>
                                <a:rPr lang="en-US" altLang="zh-CN" sz="2800" b="0" i="1" smtClean="0">
                                  <a:solidFill>
                                    <a:srgbClr val="002060"/>
                                  </a:solidFill>
                                  <a:latin typeface="+mn-ea"/>
                                  <a:cs typeface="Arial Unicode MS" panose="020B0604020202020204" pitchFamily="34" charset="-122"/>
                                </a:rPr>
                                <m:t>𝑍</m:t>
                              </m:r>
                            </m:e>
                            <m:sub>
                              <m:r>
                                <a:rPr lang="en-US" altLang="zh-CN" sz="2800" b="0" i="1" smtClean="0">
                                  <a:solidFill>
                                    <a:srgbClr val="002060"/>
                                  </a:solidFill>
                                  <a:latin typeface="+mn-ea"/>
                                  <a:cs typeface="Arial Unicode MS" panose="020B0604020202020204" pitchFamily="34" charset="-122"/>
                                </a:rPr>
                                <m:t>1</m:t>
                              </m:r>
                            </m:sub>
                          </m:sSub>
                          <m:sSub>
                            <m:sSubPr>
                              <m:ctrlPr>
                                <a:rPr lang="en-US" altLang="zh-CN" sz="2800" i="1" smtClean="0">
                                  <a:solidFill>
                                    <a:srgbClr val="002060"/>
                                  </a:solidFill>
                                  <a:latin typeface="+mn-ea"/>
                                  <a:cs typeface="Arial Unicode MS" panose="020B0604020202020204" pitchFamily="34" charset="-122"/>
                                </a:rPr>
                              </m:ctrlPr>
                            </m:sSubPr>
                            <m:e>
                              <m:r>
                                <a:rPr lang="en-US" altLang="zh-CN" sz="2800" b="0" i="1" smtClean="0">
                                  <a:solidFill>
                                    <a:srgbClr val="002060"/>
                                  </a:solidFill>
                                  <a:latin typeface="+mn-ea"/>
                                  <a:cs typeface="Arial Unicode MS" panose="020B0604020202020204" pitchFamily="34" charset="-122"/>
                                </a:rPr>
                                <m:t>𝑍</m:t>
                              </m:r>
                            </m:e>
                            <m:sub>
                              <m:r>
                                <a:rPr lang="en-US" altLang="zh-CN" sz="2800" b="0" i="1" smtClean="0">
                                  <a:solidFill>
                                    <a:srgbClr val="002060"/>
                                  </a:solidFill>
                                  <a:latin typeface="+mn-ea"/>
                                  <a:cs typeface="Arial Unicode MS" panose="020B0604020202020204" pitchFamily="34" charset="-122"/>
                                </a:rPr>
                                <m:t>2</m:t>
                              </m:r>
                            </m:sub>
                          </m:sSub>
                          <m:sSup>
                            <m:sSupPr>
                              <m:ctrlPr>
                                <a:rPr lang="en-US" altLang="zh-CN" sz="2800" i="1" smtClean="0">
                                  <a:solidFill>
                                    <a:srgbClr val="002060"/>
                                  </a:solidFill>
                                  <a:latin typeface="+mn-ea"/>
                                  <a:cs typeface="Arial Unicode MS" panose="020B0604020202020204" pitchFamily="34" charset="-122"/>
                                </a:rPr>
                              </m:ctrlPr>
                            </m:sSupPr>
                            <m:e>
                              <m:r>
                                <a:rPr lang="en-US" altLang="zh-CN" sz="2800" b="0" i="1" smtClean="0">
                                  <a:solidFill>
                                    <a:srgbClr val="002060"/>
                                  </a:solidFill>
                                  <a:latin typeface="+mn-ea"/>
                                  <a:cs typeface="Arial Unicode MS" panose="020B0604020202020204" pitchFamily="34" charset="-122"/>
                                </a:rPr>
                                <m:t>𝑒</m:t>
                              </m:r>
                            </m:e>
                            <m:sup>
                              <m:r>
                                <a:rPr lang="en-US" altLang="zh-CN" sz="2800" b="0" i="1" smtClean="0">
                                  <a:solidFill>
                                    <a:srgbClr val="002060"/>
                                  </a:solidFill>
                                  <a:latin typeface="+mn-ea"/>
                                  <a:cs typeface="Arial Unicode MS" panose="020B0604020202020204" pitchFamily="34" charset="-122"/>
                                </a:rPr>
                                <m:t>2</m:t>
                              </m:r>
                            </m:sup>
                          </m:sSup>
                        </m:num>
                        <m:den>
                          <m:r>
                            <a:rPr lang="en-US" altLang="zh-CN" sz="2800" b="0" i="1" smtClean="0">
                              <a:solidFill>
                                <a:srgbClr val="002060"/>
                              </a:solidFill>
                              <a:latin typeface="+mn-ea"/>
                              <a:cs typeface="Arial Unicode MS" panose="020B0604020202020204" pitchFamily="34" charset="-122"/>
                            </a:rPr>
                            <m:t>4</m:t>
                          </m:r>
                          <m:r>
                            <a:rPr lang="en-US" altLang="zh-CN" sz="2800" b="0" i="1" smtClean="0">
                              <a:solidFill>
                                <a:srgbClr val="002060"/>
                              </a:solidFill>
                              <a:latin typeface="+mn-ea"/>
                              <a:cs typeface="Arial Unicode MS" panose="020B0604020202020204" pitchFamily="34" charset="-122"/>
                            </a:rPr>
                            <m:t>𝜋</m:t>
                          </m:r>
                          <m:sSub>
                            <m:sSubPr>
                              <m:ctrlPr>
                                <a:rPr lang="en-US" altLang="zh-CN" sz="2800" i="1" smtClean="0">
                                  <a:solidFill>
                                    <a:srgbClr val="002060"/>
                                  </a:solidFill>
                                  <a:latin typeface="+mn-ea"/>
                                  <a:cs typeface="Arial Unicode MS" panose="020B0604020202020204" pitchFamily="34" charset="-122"/>
                                </a:rPr>
                              </m:ctrlPr>
                            </m:sSubPr>
                            <m:e>
                              <m:r>
                                <a:rPr lang="en-US" altLang="zh-CN" sz="2800" b="0" i="1" smtClean="0">
                                  <a:solidFill>
                                    <a:srgbClr val="002060"/>
                                  </a:solidFill>
                                  <a:latin typeface="+mn-ea"/>
                                  <a:cs typeface="Arial Unicode MS" panose="020B0604020202020204" pitchFamily="34" charset="-122"/>
                                </a:rPr>
                                <m:t>𝜀</m:t>
                              </m:r>
                            </m:e>
                            <m:sub>
                              <m:r>
                                <a:rPr lang="en-US" altLang="zh-CN" sz="2800" b="0" i="1" smtClean="0">
                                  <a:solidFill>
                                    <a:srgbClr val="002060"/>
                                  </a:solidFill>
                                  <a:latin typeface="+mn-ea"/>
                                  <a:cs typeface="Arial Unicode MS" panose="020B0604020202020204" pitchFamily="34" charset="-122"/>
                                </a:rPr>
                                <m:t>0</m:t>
                              </m:r>
                            </m:sub>
                          </m:sSub>
                          <m:r>
                            <a:rPr lang="en-US" altLang="zh-CN" sz="2800" b="0" i="1" smtClean="0">
                              <a:solidFill>
                                <a:srgbClr val="002060"/>
                              </a:solidFill>
                              <a:latin typeface="+mn-ea"/>
                              <a:cs typeface="Arial Unicode MS" panose="020B0604020202020204" pitchFamily="34" charset="-122"/>
                            </a:rPr>
                            <m:t>𝐸</m:t>
                          </m:r>
                        </m:den>
                      </m:f>
                    </m:oMath>
                  </m:oMathPara>
                </a14:m>
                <a:endParaRPr lang="en-US" altLang="zh-CN" sz="2800" dirty="0" smtClean="0">
                  <a:latin typeface="+mn-ea"/>
                </a:endParaRPr>
              </a:p>
              <a:p>
                <a:pPr indent="457200">
                  <a:buFont typeface="Wingdings" panose="05000000000000000000" pitchFamily="2" charset="2"/>
                  <a:buNone/>
                </a:pPr>
                <a14:m>
                  <m:oMath xmlns:m="http://schemas.openxmlformats.org/officeDocument/2006/math">
                    <m:r>
                      <a:rPr lang="en-US" altLang="zh-CN" sz="2800" i="1" dirty="0" smtClean="0">
                        <a:latin typeface="Cambria Math" panose="02040503050406030204" pitchFamily="18" charset="0"/>
                      </a:rPr>
                      <m:t>𝑎</m:t>
                    </m:r>
                  </m:oMath>
                </a14:m>
                <a:r>
                  <a:rPr lang="zh-CN" altLang="en-US" sz="2800" dirty="0" smtClean="0">
                    <a:latin typeface="+mn-ea"/>
                  </a:rPr>
                  <a:t>为库仑散射因子，</a:t>
                </a:r>
                <a14:m>
                  <m:oMath xmlns:m="http://schemas.openxmlformats.org/officeDocument/2006/math">
                    <m:r>
                      <a:rPr lang="en-US" altLang="zh-CN" sz="2800" i="1" dirty="0" smtClean="0">
                        <a:latin typeface="Cambria Math" panose="02040503050406030204" pitchFamily="18" charset="0"/>
                      </a:rPr>
                      <m:t>𝑏</m:t>
                    </m:r>
                  </m:oMath>
                </a14:m>
                <a:r>
                  <a:rPr lang="zh-CN" altLang="en-US" sz="2800" dirty="0" smtClean="0">
                    <a:latin typeface="+mn-ea"/>
                  </a:rPr>
                  <a:t>是瞄准</a:t>
                </a:r>
                <a:r>
                  <a:rPr lang="zh-CN" altLang="en-US" sz="2800" dirty="0" smtClean="0">
                    <a:latin typeface="+mn-ea"/>
                  </a:rPr>
                  <a:t>距离，</a:t>
                </a:r>
                <a14:m>
                  <m:oMath xmlns:m="http://schemas.openxmlformats.org/officeDocument/2006/math">
                    <m:r>
                      <a:rPr lang="en-US" altLang="zh-CN" sz="2800" b="0" i="1" smtClean="0">
                        <a:latin typeface="Cambria Math" panose="02040503050406030204" pitchFamily="18" charset="0"/>
                      </a:rPr>
                      <m:t>𝐸</m:t>
                    </m:r>
                    <m:r>
                      <a:rPr lang="en-US" altLang="zh-CN" sz="2800" b="0" i="1" smtClean="0">
                        <a:latin typeface="Cambria Math" panose="02040503050406030204" pitchFamily="18" charset="0"/>
                      </a:rPr>
                      <m:t>=</m:t>
                    </m:r>
                    <m:f>
                      <m:fPr>
                        <m:ctrlPr>
                          <a:rPr lang="en-US" altLang="zh-CN" sz="2800" b="0" i="1" smtClean="0">
                            <a:latin typeface="Cambria Math" panose="02040503050406030204" pitchFamily="18" charset="0"/>
                          </a:rPr>
                        </m:ctrlPr>
                      </m:fPr>
                      <m:num>
                        <m:r>
                          <a:rPr lang="en-US" altLang="zh-CN" sz="2800" b="0" i="1" smtClean="0">
                            <a:latin typeface="Cambria Math" panose="02040503050406030204" pitchFamily="18" charset="0"/>
                          </a:rPr>
                          <m:t>1</m:t>
                        </m:r>
                      </m:num>
                      <m:den>
                        <m:r>
                          <a:rPr lang="en-US" altLang="zh-CN" sz="2800" b="0" i="1" smtClean="0">
                            <a:latin typeface="Cambria Math" panose="02040503050406030204" pitchFamily="18" charset="0"/>
                          </a:rPr>
                          <m:t>2</m:t>
                        </m:r>
                      </m:den>
                    </m:f>
                    <m:r>
                      <a:rPr lang="en-US" altLang="zh-CN" sz="2800" b="0" i="1" smtClean="0">
                        <a:latin typeface="Cambria Math" panose="02040503050406030204" pitchFamily="18" charset="0"/>
                      </a:rPr>
                      <m:t>𝑚</m:t>
                    </m:r>
                    <m:sSup>
                      <m:sSupPr>
                        <m:ctrlPr>
                          <a:rPr lang="en-US" altLang="zh-CN" sz="2800" b="0" i="1" smtClean="0">
                            <a:latin typeface="Cambria Math" panose="02040503050406030204" pitchFamily="18" charset="0"/>
                          </a:rPr>
                        </m:ctrlPr>
                      </m:sSupPr>
                      <m:e>
                        <m:r>
                          <a:rPr lang="en-US" altLang="zh-CN" sz="2800" b="0" i="1" smtClean="0">
                            <a:latin typeface="Cambria Math" panose="02040503050406030204" pitchFamily="18" charset="0"/>
                          </a:rPr>
                          <m:t>𝑣</m:t>
                        </m:r>
                      </m:e>
                      <m:sup>
                        <m:r>
                          <a:rPr lang="en-US" altLang="zh-CN" sz="2800" b="0" i="1" smtClean="0">
                            <a:latin typeface="Cambria Math" panose="02040503050406030204" pitchFamily="18" charset="0"/>
                          </a:rPr>
                          <m:t>2</m:t>
                        </m:r>
                      </m:sup>
                    </m:sSup>
                    <m:r>
                      <a:rPr lang="en-US" altLang="zh-CN" sz="2800" b="0" i="1" smtClean="0">
                        <a:latin typeface="Cambria Math" panose="02040503050406030204" pitchFamily="18" charset="0"/>
                      </a:rPr>
                      <m:t>.</m:t>
                    </m:r>
                  </m:oMath>
                </a14:m>
                <a:endParaRPr lang="en-US" altLang="zh-CN" sz="2800" dirty="0" smtClean="0">
                  <a:latin typeface="+mn-ea"/>
                </a:endParaRPr>
              </a:p>
              <a:p>
                <a:pPr marL="731044" indent="-457200"/>
                <a:r>
                  <a:rPr lang="zh-CN" altLang="en-US" sz="2800" dirty="0" smtClean="0">
                    <a:latin typeface="+mn-ea"/>
                  </a:rPr>
                  <a:t>对于</a:t>
                </a:r>
                <a14:m>
                  <m:oMath xmlns:m="http://schemas.openxmlformats.org/officeDocument/2006/math">
                    <m:r>
                      <a:rPr lang="en-US" altLang="zh-CN" sz="2800" b="0" i="1" smtClean="0">
                        <a:latin typeface="+mn-ea"/>
                      </a:rPr>
                      <m:t>𝛼</m:t>
                    </m:r>
                  </m:oMath>
                </a14:m>
                <a:r>
                  <a:rPr lang="zh-CN" altLang="en-US" sz="2800" dirty="0" smtClean="0">
                    <a:latin typeface="+mn-ea"/>
                  </a:rPr>
                  <a:t>粒子散射</a:t>
                </a:r>
                <a:r>
                  <a:rPr lang="en-US" altLang="zh-CN" sz="2800" dirty="0" smtClean="0">
                    <a:latin typeface="+mn-ea"/>
                  </a:rPr>
                  <a:t>,</a:t>
                </a:r>
              </a:p>
              <a:p>
                <a:pPr indent="457200">
                  <a:buFont typeface="Wingdings" panose="05000000000000000000" pitchFamily="2" charset="2"/>
                  <a:buNone/>
                </a:pPr>
                <a14:m>
                  <m:oMathPara xmlns:m="http://schemas.openxmlformats.org/officeDocument/2006/math">
                    <m:oMathParaPr>
                      <m:jc m:val="centerGroup"/>
                    </m:oMathParaPr>
                    <m:oMath xmlns:m="http://schemas.openxmlformats.org/officeDocument/2006/math">
                      <m:r>
                        <a:rPr lang="en-US" altLang="zh-CN" sz="2800" b="0" i="1" smtClean="0">
                          <a:latin typeface="Cambria Math" panose="02040503050406030204" pitchFamily="18" charset="0"/>
                        </a:rPr>
                        <m:t>𝑎</m:t>
                      </m:r>
                      <m:r>
                        <a:rPr lang="en-US" altLang="zh-CN" sz="2800" b="0" i="1" smtClean="0">
                          <a:latin typeface="Cambria Math" panose="02040503050406030204" pitchFamily="18" charset="0"/>
                        </a:rPr>
                        <m:t>=</m:t>
                      </m:r>
                      <m:f>
                        <m:fPr>
                          <m:ctrlPr>
                            <a:rPr lang="en-US" altLang="zh-CN" sz="2800" b="0" i="1" smtClean="0">
                              <a:latin typeface="Cambria Math" panose="02040503050406030204" pitchFamily="18" charset="0"/>
                            </a:rPr>
                          </m:ctrlPr>
                        </m:fPr>
                        <m:num>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𝑍</m:t>
                              </m:r>
                            </m:e>
                            <m:sub>
                              <m:r>
                                <a:rPr lang="en-US" altLang="zh-CN" sz="2800" b="0" i="1" smtClean="0">
                                  <a:latin typeface="Cambria Math" panose="02040503050406030204" pitchFamily="18" charset="0"/>
                                </a:rPr>
                                <m:t>1</m:t>
                              </m:r>
                            </m:sub>
                          </m:sSub>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𝑍</m:t>
                              </m:r>
                            </m:e>
                            <m:sub>
                              <m:r>
                                <a:rPr lang="en-US" altLang="zh-CN" sz="2800" b="0" i="1" smtClean="0">
                                  <a:latin typeface="Cambria Math" panose="02040503050406030204" pitchFamily="18" charset="0"/>
                                </a:rPr>
                                <m:t>2</m:t>
                              </m:r>
                            </m:sub>
                          </m:sSub>
                          <m:sSup>
                            <m:sSupPr>
                              <m:ctrlPr>
                                <a:rPr lang="en-US" altLang="zh-CN" sz="2800" b="0" i="1" smtClean="0">
                                  <a:latin typeface="Cambria Math" panose="02040503050406030204" pitchFamily="18" charset="0"/>
                                </a:rPr>
                              </m:ctrlPr>
                            </m:sSupPr>
                            <m:e>
                              <m:r>
                                <a:rPr lang="en-US" altLang="zh-CN" sz="2800" b="0" i="1" smtClean="0">
                                  <a:latin typeface="Cambria Math" panose="02040503050406030204" pitchFamily="18" charset="0"/>
                                </a:rPr>
                                <m:t>𝑒</m:t>
                              </m:r>
                            </m:e>
                            <m:sup>
                              <m:r>
                                <a:rPr lang="en-US" altLang="zh-CN" sz="2800" b="0" i="1" smtClean="0">
                                  <a:latin typeface="Cambria Math" panose="02040503050406030204" pitchFamily="18" charset="0"/>
                                </a:rPr>
                                <m:t>2</m:t>
                              </m:r>
                            </m:sup>
                          </m:sSup>
                        </m:num>
                        <m:den>
                          <m:r>
                            <a:rPr lang="en-US" altLang="zh-CN" sz="2800" b="0" i="1" smtClean="0">
                              <a:latin typeface="Cambria Math" panose="02040503050406030204" pitchFamily="18" charset="0"/>
                            </a:rPr>
                            <m:t>4</m:t>
                          </m:r>
                          <m:r>
                            <a:rPr lang="en-US" altLang="zh-CN" sz="2800" b="0" i="1" smtClean="0">
                              <a:latin typeface="Cambria Math" panose="02040503050406030204" pitchFamily="18" charset="0"/>
                            </a:rPr>
                            <m:t>𝜋</m:t>
                          </m:r>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𝜀</m:t>
                              </m:r>
                            </m:e>
                            <m:sub>
                              <m:r>
                                <a:rPr lang="en-US" altLang="zh-CN" sz="2800" b="0" i="1" smtClean="0">
                                  <a:latin typeface="Cambria Math" panose="02040503050406030204" pitchFamily="18" charset="0"/>
                                </a:rPr>
                                <m:t>0</m:t>
                              </m:r>
                            </m:sub>
                          </m:sSub>
                          <m:r>
                            <a:rPr lang="en-US" altLang="zh-CN" sz="2800" b="0" i="1" smtClean="0">
                              <a:latin typeface="Cambria Math" panose="02040503050406030204" pitchFamily="18" charset="0"/>
                            </a:rPr>
                            <m:t>𝐸</m:t>
                          </m:r>
                        </m:den>
                      </m:f>
                      <m:r>
                        <a:rPr lang="en-US" altLang="zh-CN" sz="2800" b="0" i="1" smtClean="0">
                          <a:latin typeface="Cambria Math" panose="02040503050406030204" pitchFamily="18" charset="0"/>
                        </a:rPr>
                        <m:t>=2×</m:t>
                      </m:r>
                      <m:f>
                        <m:fPr>
                          <m:ctrlPr>
                            <a:rPr lang="en-US" altLang="zh-CN" sz="2800" b="0" i="1" smtClean="0">
                              <a:latin typeface="Cambria Math" panose="02040503050406030204" pitchFamily="18" charset="0"/>
                            </a:rPr>
                          </m:ctrlPr>
                        </m:fPr>
                        <m:num>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𝑍</m:t>
                              </m:r>
                            </m:e>
                            <m:sub>
                              <m:r>
                                <a:rPr lang="en-US" altLang="zh-CN" sz="2800" b="0" i="1" smtClean="0">
                                  <a:latin typeface="Cambria Math" panose="02040503050406030204" pitchFamily="18" charset="0"/>
                                </a:rPr>
                                <m:t>2</m:t>
                              </m:r>
                            </m:sub>
                          </m:sSub>
                        </m:num>
                        <m:den>
                          <m:r>
                            <a:rPr lang="en-US" altLang="zh-CN" sz="2800" b="0" i="1" smtClean="0">
                              <a:latin typeface="Cambria Math" panose="02040503050406030204" pitchFamily="18" charset="0"/>
                            </a:rPr>
                            <m:t>𝐸</m:t>
                          </m:r>
                          <m:r>
                            <a:rPr lang="en-US" altLang="zh-CN" sz="2800" b="0" i="0" smtClean="0">
                              <a:latin typeface="Cambria Math" panose="02040503050406030204" pitchFamily="18" charset="0"/>
                            </a:rPr>
                            <m:t>(</m:t>
                          </m:r>
                          <m:r>
                            <m:rPr>
                              <m:sty m:val="p"/>
                            </m:rPr>
                            <a:rPr lang="en-US" altLang="zh-CN" sz="2800" b="0" i="0" smtClean="0">
                              <a:latin typeface="Cambria Math" panose="02040503050406030204" pitchFamily="18" charset="0"/>
                            </a:rPr>
                            <m:t>MeV</m:t>
                          </m:r>
                          <m:r>
                            <a:rPr lang="en-US" altLang="zh-CN" sz="2800" b="0" i="0" smtClean="0">
                              <a:latin typeface="Cambria Math" panose="02040503050406030204" pitchFamily="18" charset="0"/>
                            </a:rPr>
                            <m:t>)</m:t>
                          </m:r>
                        </m:den>
                      </m:f>
                      <m:r>
                        <a:rPr lang="en-US" altLang="zh-CN" sz="2800" b="0" i="1" smtClean="0">
                          <a:latin typeface="Cambria Math" panose="02040503050406030204" pitchFamily="18" charset="0"/>
                        </a:rPr>
                        <m:t>×1.44</m:t>
                      </m:r>
                      <m:r>
                        <m:rPr>
                          <m:sty m:val="p"/>
                        </m:rPr>
                        <a:rPr lang="en-US" altLang="zh-CN" sz="2800" b="0" i="0" smtClean="0">
                          <a:latin typeface="Cambria Math" panose="02040503050406030204" pitchFamily="18" charset="0"/>
                        </a:rPr>
                        <m:t>fm</m:t>
                      </m:r>
                      <m:r>
                        <a:rPr lang="en-US" altLang="zh-CN" sz="2800" b="0" i="1" smtClean="0">
                          <a:latin typeface="Cambria Math" panose="02040503050406030204" pitchFamily="18" charset="0"/>
                        </a:rPr>
                        <m:t>⋅</m:t>
                      </m:r>
                      <m:r>
                        <m:rPr>
                          <m:sty m:val="p"/>
                        </m:rPr>
                        <a:rPr lang="en-US" altLang="zh-CN" sz="2800" b="0" i="0" smtClean="0">
                          <a:latin typeface="Cambria Math" panose="02040503050406030204" pitchFamily="18" charset="0"/>
                        </a:rPr>
                        <m:t>MeV</m:t>
                      </m:r>
                    </m:oMath>
                  </m:oMathPara>
                </a14:m>
                <a:endParaRPr lang="zh-CN" altLang="en-US" sz="2800" dirty="0" smtClean="0">
                  <a:latin typeface="+mn-ea"/>
                </a:endParaRPr>
              </a:p>
            </p:txBody>
          </p:sp>
        </mc:Choice>
        <mc:Fallback>
          <p:sp>
            <p:nvSpPr>
              <p:cNvPr id="146435" name="Rectangle 3"/>
              <p:cNvSpPr>
                <a:spLocks noGrp="1" noRot="1" noChangeAspect="1" noMove="1" noResize="1" noEditPoints="1" noAdjustHandles="1" noChangeArrowheads="1" noChangeShapeType="1" noTextEdit="1"/>
              </p:cNvSpPr>
              <p:nvPr>
                <p:ph idx="1"/>
              </p:nvPr>
            </p:nvSpPr>
            <p:spPr>
              <a:xfrm>
                <a:off x="246856" y="1556792"/>
                <a:ext cx="8650288" cy="4840287"/>
              </a:xfrm>
              <a:blipFill rotWithShape="0">
                <a:blip r:embed="rId2"/>
                <a:stretch>
                  <a:fillRect t="-1259" r="-1408"/>
                </a:stretch>
              </a:blipFill>
            </p:spPr>
            <p:txBody>
              <a:bodyPr/>
              <a:lstStyle/>
              <a:p>
                <a:r>
                  <a:rPr lang="zh-CN" altLang="en-US">
                    <a:noFill/>
                  </a:rPr>
                  <a:t> </a:t>
                </a:r>
              </a:p>
            </p:txBody>
          </p:sp>
        </mc:Fallback>
      </mc:AlternateContent>
      <p:sp>
        <p:nvSpPr>
          <p:cNvPr id="51202" name="Rectangle 2"/>
          <p:cNvSpPr>
            <a:spLocks noGrp="1" noChangeArrowheads="1"/>
          </p:cNvSpPr>
          <p:nvPr>
            <p:ph type="title"/>
          </p:nvPr>
        </p:nvSpPr>
        <p:spPr/>
        <p:txBody>
          <a:bodyPr/>
          <a:lstStyle/>
          <a:p>
            <a:r>
              <a:rPr lang="zh-CN" altLang="en-US" sz="3200" b="1" dirty="0" smtClean="0">
                <a:solidFill>
                  <a:schemeClr val="tx1"/>
                </a:solidFill>
                <a:latin typeface="Times New Roman" panose="02020603050405020304" pitchFamily="18" charset="0"/>
                <a:ea typeface="楷体_GB2312" pitchFamily="49" charset="-122"/>
              </a:rPr>
              <a:t>库仑</a:t>
            </a:r>
            <a:r>
              <a:rPr lang="zh-CN" altLang="en-US" sz="3200" b="1" dirty="0" smtClean="0">
                <a:solidFill>
                  <a:schemeClr val="tx1"/>
                </a:solidFill>
                <a:latin typeface="Times New Roman" panose="02020603050405020304" pitchFamily="18" charset="0"/>
                <a:ea typeface="楷体_GB2312" pitchFamily="49" charset="-122"/>
              </a:rPr>
              <a:t>散射公式的推导</a:t>
            </a:r>
            <a:r>
              <a:rPr lang="zh-CN" altLang="en-US" dirty="0" smtClean="0"/>
              <a:t> </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643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643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643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643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643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6435"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755576" y="404664"/>
            <a:ext cx="7278884" cy="2146460"/>
          </a:xfrm>
          <a:prstGeom prst="rect">
            <a:avLst/>
          </a:prstGeom>
        </p:spPr>
      </p:pic>
      <mc:AlternateContent xmlns:mc="http://schemas.openxmlformats.org/markup-compatibility/2006" xmlns:a14="http://schemas.microsoft.com/office/drawing/2010/main">
        <mc:Choice Requires="a14">
          <p:sp>
            <p:nvSpPr>
              <p:cNvPr id="3" name="内容占位符 2"/>
              <p:cNvSpPr>
                <a:spLocks noGrp="1"/>
              </p:cNvSpPr>
              <p:nvPr>
                <p:ph idx="1"/>
              </p:nvPr>
            </p:nvSpPr>
            <p:spPr>
              <a:xfrm>
                <a:off x="764862" y="3140968"/>
                <a:ext cx="6591985" cy="2317072"/>
              </a:xfrm>
            </p:spPr>
            <p:txBody>
              <a:bodyPr/>
              <a:lstStyle/>
              <a:p>
                <a:r>
                  <a:rPr lang="zh-CN" altLang="en-US" sz="2400" dirty="0" smtClean="0">
                    <a:latin typeface="+mn-ea"/>
                  </a:rPr>
                  <a:t>未加电场：阴极射线</a:t>
                </a:r>
                <a:r>
                  <a:rPr lang="en-US" altLang="zh-CN" sz="2400" dirty="0" smtClean="0">
                    <a:latin typeface="+mn-ea"/>
                  </a:rPr>
                  <a:t>(e)</a:t>
                </a:r>
                <a:r>
                  <a:rPr lang="zh-CN" altLang="en-US" sz="2400" dirty="0" smtClean="0">
                    <a:latin typeface="+mn-ea"/>
                  </a:rPr>
                  <a:t>到达荧光屏</a:t>
                </a:r>
                <a14:m>
                  <m:oMath xmlns:m="http://schemas.openxmlformats.org/officeDocument/2006/math">
                    <m:sSub>
                      <m:sSubPr>
                        <m:ctrlPr>
                          <a:rPr lang="en-US" altLang="zh-CN" sz="2400" i="1" dirty="0" smtClean="0">
                            <a:latin typeface="Cambria Math" panose="02040503050406030204" pitchFamily="18" charset="0"/>
                          </a:rPr>
                        </m:ctrlPr>
                      </m:sSubPr>
                      <m:e>
                        <m:r>
                          <a:rPr lang="en-US" altLang="zh-CN" sz="2400" b="0" i="1" dirty="0" smtClean="0">
                            <a:latin typeface="Cambria Math" panose="02040503050406030204" pitchFamily="18" charset="0"/>
                          </a:rPr>
                          <m:t>𝑃</m:t>
                        </m:r>
                      </m:e>
                      <m:sub>
                        <m:r>
                          <a:rPr lang="en-US" altLang="zh-CN" sz="2400" b="0" i="1" dirty="0" smtClean="0">
                            <a:latin typeface="Cambria Math" panose="02040503050406030204" pitchFamily="18" charset="0"/>
                          </a:rPr>
                          <m:t>1</m:t>
                        </m:r>
                      </m:sub>
                    </m:sSub>
                  </m:oMath>
                </a14:m>
                <a:r>
                  <a:rPr lang="zh-CN" altLang="en-US" sz="2400" dirty="0" smtClean="0">
                    <a:latin typeface="+mn-ea"/>
                  </a:rPr>
                  <a:t>点</a:t>
                </a:r>
                <a:r>
                  <a:rPr lang="en-US" altLang="zh-CN" sz="2400" dirty="0" smtClean="0">
                    <a:latin typeface="+mn-ea"/>
                  </a:rPr>
                  <a:t>;</a:t>
                </a:r>
              </a:p>
              <a:p>
                <a:r>
                  <a:rPr lang="zh-CN" altLang="en-US" sz="2400" dirty="0" smtClean="0">
                    <a:latin typeface="+mn-ea"/>
                  </a:rPr>
                  <a:t>加电场</a:t>
                </a:r>
                <a:r>
                  <a:rPr lang="en-US" altLang="zh-CN" sz="2400" i="1" dirty="0" smtClean="0">
                    <a:latin typeface="+mn-ea"/>
                  </a:rPr>
                  <a:t>E</a:t>
                </a:r>
                <a:r>
                  <a:rPr lang="zh-CN" altLang="en-US" sz="2400" dirty="0" smtClean="0">
                    <a:latin typeface="+mn-ea"/>
                  </a:rPr>
                  <a:t>之后：射线由</a:t>
                </a:r>
                <a14:m>
                  <m:oMath xmlns:m="http://schemas.openxmlformats.org/officeDocument/2006/math">
                    <m:sSub>
                      <m:sSubPr>
                        <m:ctrlPr>
                          <a:rPr lang="en-US" altLang="zh-CN" sz="2400" i="1" dirty="0" smtClean="0">
                            <a:latin typeface="Cambria Math" panose="02040503050406030204" pitchFamily="18" charset="0"/>
                          </a:rPr>
                        </m:ctrlPr>
                      </m:sSubPr>
                      <m:e>
                        <m:r>
                          <a:rPr lang="en-US" altLang="zh-CN" sz="2400" b="0" i="1" dirty="0" smtClean="0">
                            <a:latin typeface="Cambria Math" panose="02040503050406030204" pitchFamily="18" charset="0"/>
                          </a:rPr>
                          <m:t>𝑃</m:t>
                        </m:r>
                      </m:e>
                      <m:sub>
                        <m:r>
                          <a:rPr lang="en-US" altLang="zh-CN" sz="2400" b="0" i="1" dirty="0" smtClean="0">
                            <a:latin typeface="Cambria Math" panose="02040503050406030204" pitchFamily="18" charset="0"/>
                          </a:rPr>
                          <m:t>1</m:t>
                        </m:r>
                      </m:sub>
                    </m:sSub>
                  </m:oMath>
                </a14:m>
                <a:r>
                  <a:rPr lang="zh-CN" altLang="en-US" sz="2400" dirty="0" smtClean="0">
                    <a:latin typeface="+mn-ea"/>
                  </a:rPr>
                  <a:t>点偏到</a:t>
                </a:r>
                <a14:m>
                  <m:oMath xmlns:m="http://schemas.openxmlformats.org/officeDocument/2006/math">
                    <m:sSub>
                      <m:sSubPr>
                        <m:ctrlPr>
                          <a:rPr lang="en-US" altLang="zh-CN" sz="2400" i="1" dirty="0" smtClean="0">
                            <a:latin typeface="Cambria Math" panose="02040503050406030204" pitchFamily="18" charset="0"/>
                          </a:rPr>
                        </m:ctrlPr>
                      </m:sSubPr>
                      <m:e>
                        <m:r>
                          <a:rPr lang="en-US" altLang="zh-CN" sz="2400" b="0" i="1" dirty="0" smtClean="0">
                            <a:latin typeface="Cambria Math" panose="02040503050406030204" pitchFamily="18" charset="0"/>
                          </a:rPr>
                          <m:t>𝑃</m:t>
                        </m:r>
                      </m:e>
                      <m:sub>
                        <m:r>
                          <a:rPr lang="en-US" altLang="zh-CN" sz="2400" b="0" i="1" dirty="0" smtClean="0">
                            <a:latin typeface="Cambria Math" panose="02040503050406030204" pitchFamily="18" charset="0"/>
                          </a:rPr>
                          <m:t>2</m:t>
                        </m:r>
                      </m:sub>
                    </m:sSub>
                  </m:oMath>
                </a14:m>
                <a:r>
                  <a:rPr lang="zh-CN" altLang="en-US" sz="2400" dirty="0" smtClean="0">
                    <a:latin typeface="+mn-ea"/>
                  </a:rPr>
                  <a:t>点</a:t>
                </a:r>
                <a:r>
                  <a:rPr lang="en-US" altLang="zh-CN" sz="2400" dirty="0" smtClean="0">
                    <a:latin typeface="+mn-ea"/>
                  </a:rPr>
                  <a:t>;</a:t>
                </a:r>
              </a:p>
              <a:p>
                <a:r>
                  <a:rPr lang="zh-CN" altLang="en-US" sz="2400" dirty="0" smtClean="0">
                    <a:latin typeface="+mn-ea"/>
                  </a:rPr>
                  <a:t>再加上一个方向与纸面垂直的磁场</a:t>
                </a:r>
                <a:r>
                  <a:rPr lang="en-US" altLang="zh-CN" sz="2400" i="1" dirty="0" smtClean="0">
                    <a:latin typeface="+mn-ea"/>
                  </a:rPr>
                  <a:t>H</a:t>
                </a:r>
                <a:r>
                  <a:rPr lang="en-US" altLang="zh-CN" sz="2400" dirty="0" smtClean="0">
                    <a:latin typeface="+mn-ea"/>
                  </a:rPr>
                  <a:t>,</a:t>
                </a:r>
                <a:r>
                  <a:rPr lang="zh-CN" altLang="en-US" sz="2400" dirty="0" smtClean="0">
                    <a:latin typeface="+mn-ea"/>
                  </a:rPr>
                  <a:t>使其从</a:t>
                </a:r>
                <a14:m>
                  <m:oMath xmlns:m="http://schemas.openxmlformats.org/officeDocument/2006/math">
                    <m:sSub>
                      <m:sSubPr>
                        <m:ctrlPr>
                          <a:rPr lang="en-US" altLang="zh-CN" sz="2400" i="1" dirty="0" smtClean="0">
                            <a:latin typeface="Cambria Math" panose="02040503050406030204" pitchFamily="18" charset="0"/>
                          </a:rPr>
                        </m:ctrlPr>
                      </m:sSubPr>
                      <m:e>
                        <m:r>
                          <a:rPr lang="en-US" altLang="zh-CN" sz="2400" b="0" i="1" dirty="0" smtClean="0">
                            <a:latin typeface="Cambria Math" panose="02040503050406030204" pitchFamily="18" charset="0"/>
                          </a:rPr>
                          <m:t>𝑃</m:t>
                        </m:r>
                      </m:e>
                      <m:sub>
                        <m:r>
                          <a:rPr lang="en-US" altLang="zh-CN" sz="2400" b="0" i="1" dirty="0">
                            <a:latin typeface="Cambria Math" panose="02040503050406030204" pitchFamily="18" charset="0"/>
                          </a:rPr>
                          <m:t>2</m:t>
                        </m:r>
                      </m:sub>
                    </m:sSub>
                  </m:oMath>
                </a14:m>
                <a:r>
                  <a:rPr lang="zh-CN" altLang="en-US" sz="2400" dirty="0" smtClean="0">
                    <a:latin typeface="+mn-ea"/>
                  </a:rPr>
                  <a:t>点回到</a:t>
                </a:r>
                <a14:m>
                  <m:oMath xmlns:m="http://schemas.openxmlformats.org/officeDocument/2006/math">
                    <m:sSub>
                      <m:sSubPr>
                        <m:ctrlPr>
                          <a:rPr lang="en-US" altLang="zh-CN" sz="2400" i="1" dirty="0" smtClean="0">
                            <a:latin typeface="Cambria Math" panose="02040503050406030204" pitchFamily="18" charset="0"/>
                          </a:rPr>
                        </m:ctrlPr>
                      </m:sSubPr>
                      <m:e>
                        <m:r>
                          <a:rPr lang="en-US" altLang="zh-CN" sz="2400" b="0" i="1" dirty="0" smtClean="0">
                            <a:latin typeface="Cambria Math" panose="02040503050406030204" pitchFamily="18" charset="0"/>
                          </a:rPr>
                          <m:t>𝑃</m:t>
                        </m:r>
                      </m:e>
                      <m:sub>
                        <m:r>
                          <a:rPr lang="en-US" altLang="zh-CN" sz="2400" b="0" i="1" dirty="0">
                            <a:latin typeface="Cambria Math" panose="02040503050406030204" pitchFamily="18" charset="0"/>
                          </a:rPr>
                          <m:t>1</m:t>
                        </m:r>
                      </m:sub>
                    </m:sSub>
                  </m:oMath>
                </a14:m>
                <a:r>
                  <a:rPr lang="zh-CN" altLang="en-US" sz="2400" dirty="0" smtClean="0">
                    <a:latin typeface="+mn-ea"/>
                  </a:rPr>
                  <a:t>点，此时磁力</a:t>
                </a:r>
                <a:r>
                  <a:rPr lang="en-US" altLang="zh-CN" sz="2400" dirty="0" smtClean="0">
                    <a:latin typeface="+mn-ea"/>
                  </a:rPr>
                  <a:t>(</a:t>
                </a:r>
                <a14:m>
                  <m:oMath xmlns:m="http://schemas.openxmlformats.org/officeDocument/2006/math">
                    <m:r>
                      <a:rPr lang="en-US" altLang="zh-CN" sz="2400" b="0" i="1" smtClean="0">
                        <a:latin typeface="Cambria Math" panose="02040503050406030204" pitchFamily="18" charset="0"/>
                      </a:rPr>
                      <m:t>𝐻𝑒𝑣</m:t>
                    </m:r>
                  </m:oMath>
                </a14:m>
                <a:r>
                  <a:rPr lang="en-US" altLang="zh-CN" sz="2400" dirty="0" smtClean="0">
                    <a:latin typeface="+mn-ea"/>
                  </a:rPr>
                  <a:t>)</a:t>
                </a:r>
                <a:r>
                  <a:rPr lang="zh-CN" altLang="en-US" sz="2400" dirty="0" smtClean="0">
                    <a:latin typeface="+mn-ea"/>
                  </a:rPr>
                  <a:t>与电场力</a:t>
                </a:r>
                <a:r>
                  <a:rPr lang="en-US" altLang="zh-CN" sz="2400" dirty="0" smtClean="0">
                    <a:latin typeface="+mn-ea"/>
                  </a:rPr>
                  <a:t>(</a:t>
                </a:r>
                <a14:m>
                  <m:oMath xmlns:m="http://schemas.openxmlformats.org/officeDocument/2006/math">
                    <m:r>
                      <a:rPr lang="en-US" altLang="zh-CN" sz="2400" b="0" i="1" smtClean="0">
                        <a:latin typeface="Cambria Math" panose="02040503050406030204" pitchFamily="18" charset="0"/>
                      </a:rPr>
                      <m:t>𝐸𝑒</m:t>
                    </m:r>
                  </m:oMath>
                </a14:m>
                <a:r>
                  <a:rPr lang="en-US" altLang="zh-CN" sz="2400" dirty="0" smtClean="0">
                    <a:latin typeface="+mn-ea"/>
                  </a:rPr>
                  <a:t>)</a:t>
                </a:r>
                <a:r>
                  <a:rPr lang="zh-CN" altLang="en-US" sz="2400" dirty="0" smtClean="0">
                    <a:latin typeface="+mn-ea"/>
                  </a:rPr>
                  <a:t>平衡，由此可以得出阴极射线的速度</a:t>
                </a:r>
                <a14:m>
                  <m:oMath xmlns:m="http://schemas.openxmlformats.org/officeDocument/2006/math">
                    <m:r>
                      <a:rPr lang="en-US" altLang="zh-CN" sz="2400" b="0" i="1" smtClean="0">
                        <a:latin typeface="Cambria Math" panose="02040503050406030204" pitchFamily="18" charset="0"/>
                      </a:rPr>
                      <m:t>𝑣</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𝐸</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𝐻</m:t>
                    </m:r>
                  </m:oMath>
                </a14:m>
                <a:r>
                  <a:rPr lang="en-US" altLang="zh-CN" sz="2400" dirty="0" smtClean="0">
                    <a:latin typeface="+mn-ea"/>
                  </a:rPr>
                  <a:t>;</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764862" y="3140968"/>
                <a:ext cx="6591985" cy="2317072"/>
              </a:xfrm>
              <a:blipFill rotWithShape="0">
                <a:blip r:embed="rId3"/>
                <a:stretch>
                  <a:fillRect t="-2895" r="-555"/>
                </a:stretch>
              </a:blipFill>
            </p:spPr>
            <p:txBody>
              <a:bodyPr/>
              <a:lstStyle/>
              <a:p>
                <a:r>
                  <a:rPr lang="zh-CN" altLang="en-US">
                    <a:noFill/>
                  </a:rPr>
                  <a:t> </a:t>
                </a:r>
              </a:p>
            </p:txBody>
          </p:sp>
        </mc:Fallback>
      </mc:AlternateContent>
      <p:cxnSp>
        <p:nvCxnSpPr>
          <p:cNvPr id="6" name="直接连接符 5"/>
          <p:cNvCxnSpPr/>
          <p:nvPr/>
        </p:nvCxnSpPr>
        <p:spPr>
          <a:xfrm>
            <a:off x="1899118" y="1384397"/>
            <a:ext cx="5760640" cy="1"/>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sp>
        <p:nvSpPr>
          <p:cNvPr id="10" name="任意多边形 9"/>
          <p:cNvSpPr/>
          <p:nvPr/>
        </p:nvSpPr>
        <p:spPr>
          <a:xfrm>
            <a:off x="1881702" y="1384397"/>
            <a:ext cx="5677988" cy="331974"/>
          </a:xfrm>
          <a:custGeom>
            <a:avLst/>
            <a:gdLst>
              <a:gd name="connsiteX0" fmla="*/ 0 w 5660571"/>
              <a:gd name="connsiteY0" fmla="*/ 31005 h 353222"/>
              <a:gd name="connsiteX1" fmla="*/ 1802674 w 5660571"/>
              <a:gd name="connsiteY1" fmla="*/ 31005 h 353222"/>
              <a:gd name="connsiteX2" fmla="*/ 5660571 w 5660571"/>
              <a:gd name="connsiteY2" fmla="*/ 353222 h 353222"/>
            </a:gdLst>
            <a:ahLst/>
            <a:cxnLst>
              <a:cxn ang="0">
                <a:pos x="connsiteX0" y="connsiteY0"/>
              </a:cxn>
              <a:cxn ang="0">
                <a:pos x="connsiteX1" y="connsiteY1"/>
              </a:cxn>
              <a:cxn ang="0">
                <a:pos x="connsiteX2" y="connsiteY2"/>
              </a:cxn>
            </a:cxnLst>
            <a:rect l="l" t="t" r="r" b="b"/>
            <a:pathLst>
              <a:path w="5660571" h="353222">
                <a:moveTo>
                  <a:pt x="0" y="31005"/>
                </a:moveTo>
                <a:cubicBezTo>
                  <a:pt x="429623" y="4153"/>
                  <a:pt x="859246" y="-22698"/>
                  <a:pt x="1802674" y="31005"/>
                </a:cubicBezTo>
                <a:cubicBezTo>
                  <a:pt x="2746103" y="84708"/>
                  <a:pt x="5184503" y="318388"/>
                  <a:pt x="5660571" y="353222"/>
                </a:cubicBezTo>
              </a:path>
            </a:pathLst>
          </a:custGeom>
          <a:noFill/>
          <a:ln w="38100">
            <a:solidFill>
              <a:srgbClr val="00B050"/>
            </a:solidFill>
          </a:ln>
        </p:spPr>
        <p:style>
          <a:lnRef idx="1">
            <a:schemeClr val="accent3"/>
          </a:lnRef>
          <a:fillRef idx="0">
            <a:schemeClr val="accent3"/>
          </a:fillRef>
          <a:effectRef idx="0">
            <a:schemeClr val="accent3"/>
          </a:effectRef>
          <a:fontRef idx="minor">
            <a:schemeClr val="tx1"/>
          </a:fontRef>
        </p:style>
        <p:txBody>
          <a:bodyPr rtlCol="0" anchor="ctr"/>
          <a:lstStyle/>
          <a:p>
            <a:pPr algn="ctr"/>
            <a:endParaRPr lang="zh-CN" altLang="en-US">
              <a:ln w="0"/>
              <a:solidFill>
                <a:schemeClr val="tx1"/>
              </a:solidFill>
              <a:effectLst>
                <a:outerShdw blurRad="38100" dist="19050" dir="2700000" algn="tl" rotWithShape="0">
                  <a:schemeClr val="dk1">
                    <a:alpha val="40000"/>
                  </a:schemeClr>
                </a:outerShdw>
              </a:effectLst>
            </a:endParaRPr>
          </a:p>
        </p:txBody>
      </p:sp>
      <p:cxnSp>
        <p:nvCxnSpPr>
          <p:cNvPr id="11" name="直接连接符 10"/>
          <p:cNvCxnSpPr/>
          <p:nvPr/>
        </p:nvCxnSpPr>
        <p:spPr>
          <a:xfrm>
            <a:off x="1881702" y="1411831"/>
            <a:ext cx="5778056" cy="945"/>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04072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subTnLst>
                                    <p:set>
                                      <p:cBhvr override="childStyle">
                                        <p:cTn dur="1" fill="hold" display="0" masterRel="nextClick" afterEffect="1"/>
                                        <p:tgtEl>
                                          <p:spTgt spid="6"/>
                                        </p:tgtEl>
                                        <p:attrNameLst>
                                          <p:attrName>style.visibility</p:attrName>
                                        </p:attrNameLst>
                                      </p:cBhvr>
                                      <p:to>
                                        <p:strVal val="hidden"/>
                                      </p:to>
                                    </p:set>
                                  </p:subTnLst>
                                </p:cTn>
                              </p:par>
                              <p:par>
                                <p:cTn id="8" presetID="1" presetClass="entr" presetSubtype="0"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wipe(left)">
                                      <p:cBhvr>
                                        <p:cTn id="14" dur="500"/>
                                        <p:tgtEl>
                                          <p:spTgt spid="10"/>
                                        </p:tgtEl>
                                      </p:cBhvr>
                                    </p:animEffect>
                                  </p:childTnLst>
                                  <p:subTnLst>
                                    <p:set>
                                      <p:cBhvr override="childStyle">
                                        <p:cTn dur="1" fill="hold" display="0" masterRel="nextClick" afterEffect="1"/>
                                        <p:tgtEl>
                                          <p:spTgt spid="10"/>
                                        </p:tgtEl>
                                        <p:attrNameLst>
                                          <p:attrName>style.visibility</p:attrName>
                                        </p:attrNameLst>
                                      </p:cBhvr>
                                      <p:to>
                                        <p:strVal val="hidden"/>
                                      </p:to>
                                    </p:set>
                                  </p:subTnLst>
                                </p:cTn>
                              </p:par>
                              <p:par>
                                <p:cTn id="15" presetID="1" presetClass="entr" presetSubtype="0" fill="hold" grpId="0" nodeType="with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wipe(left)">
                                      <p:cBhvr>
                                        <p:cTn id="21" dur="500"/>
                                        <p:tgtEl>
                                          <p:spTgt spid="11"/>
                                        </p:tgtEl>
                                      </p:cBhvr>
                                    </p:animEffect>
                                  </p:childTnLst>
                                  <p:subTnLst>
                                    <p:set>
                                      <p:cBhvr override="childStyle">
                                        <p:cTn dur="1" fill="hold" display="0" masterRel="nextClick" afterEffect="1"/>
                                        <p:tgtEl>
                                          <p:spTgt spid="11"/>
                                        </p:tgtEl>
                                        <p:attrNameLst>
                                          <p:attrName>style.visibility</p:attrName>
                                        </p:attrNameLst>
                                      </p:cBhvr>
                                      <p:to>
                                        <p:strVal val="hidden"/>
                                      </p:to>
                                    </p:set>
                                  </p:subTnLst>
                                </p:cTn>
                              </p:par>
                              <p:par>
                                <p:cTn id="22" presetID="1" presetClass="entr" presetSubtype="0" fill="hold" grpId="0" nodeType="withEffect">
                                  <p:stCondLst>
                                    <p:cond delay="0"/>
                                  </p:stCondLst>
                                  <p:childTnLst>
                                    <p:set>
                                      <p:cBhvr>
                                        <p:cTn id="23"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0" grpId="0" uiExpand="1"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1" name="Rectangle 1027"/>
          <p:cNvSpPr>
            <a:spLocks noGrp="1" noChangeArrowheads="1"/>
          </p:cNvSpPr>
          <p:nvPr>
            <p:ph idx="1"/>
          </p:nvPr>
        </p:nvSpPr>
        <p:spPr>
          <a:xfrm>
            <a:off x="457200" y="1481138"/>
            <a:ext cx="5842992" cy="3244006"/>
          </a:xfrm>
        </p:spPr>
        <p:txBody>
          <a:bodyPr/>
          <a:lstStyle/>
          <a:p>
            <a:pPr marL="788194" indent="-514350" algn="just">
              <a:lnSpc>
                <a:spcPct val="150000"/>
              </a:lnSpc>
              <a:buClr>
                <a:srgbClr val="C00000"/>
              </a:buClr>
              <a:buSzPct val="100000"/>
              <a:buFont typeface="+mj-lt"/>
              <a:buAutoNum type="alphaLcParenR"/>
            </a:pPr>
            <a:r>
              <a:rPr lang="zh-CN" altLang="en-US" sz="2800" dirty="0" smtClean="0">
                <a:solidFill>
                  <a:srgbClr val="C00000"/>
                </a:solidFill>
                <a:latin typeface="+mn-ea"/>
              </a:rPr>
              <a:t>只发生单次散射；</a:t>
            </a:r>
            <a:endParaRPr lang="en-US" altLang="zh-CN" sz="2800" dirty="0" smtClean="0">
              <a:solidFill>
                <a:srgbClr val="C00000"/>
              </a:solidFill>
              <a:latin typeface="+mn-ea"/>
            </a:endParaRPr>
          </a:p>
          <a:p>
            <a:pPr marL="788194" indent="-514350" algn="just">
              <a:lnSpc>
                <a:spcPct val="150000"/>
              </a:lnSpc>
              <a:buClr>
                <a:srgbClr val="C00000"/>
              </a:buClr>
              <a:buSzPct val="100000"/>
              <a:buFont typeface="+mj-lt"/>
              <a:buAutoNum type="alphaLcParenR"/>
            </a:pPr>
            <a:r>
              <a:rPr lang="zh-CN" altLang="en-US" sz="2800" dirty="0" smtClean="0">
                <a:solidFill>
                  <a:srgbClr val="C00000"/>
                </a:solidFill>
                <a:latin typeface="+mn-ea"/>
              </a:rPr>
              <a:t>只有库仑相互作用；</a:t>
            </a:r>
            <a:endParaRPr lang="en-US" altLang="zh-CN" sz="2800" dirty="0" smtClean="0">
              <a:solidFill>
                <a:srgbClr val="C00000"/>
              </a:solidFill>
              <a:latin typeface="+mn-ea"/>
            </a:endParaRPr>
          </a:p>
          <a:p>
            <a:pPr marL="788194" indent="-514350" algn="just">
              <a:lnSpc>
                <a:spcPct val="150000"/>
              </a:lnSpc>
              <a:buClr>
                <a:srgbClr val="C00000"/>
              </a:buClr>
              <a:buSzPct val="100000"/>
              <a:buFont typeface="+mj-lt"/>
              <a:buAutoNum type="alphaLcParenR"/>
            </a:pPr>
            <a:r>
              <a:rPr lang="zh-CN" altLang="en-US" sz="2800" dirty="0" smtClean="0">
                <a:solidFill>
                  <a:srgbClr val="C00000"/>
                </a:solidFill>
                <a:latin typeface="+mn-ea"/>
              </a:rPr>
              <a:t>核外电子的作用可以忽略；</a:t>
            </a:r>
            <a:endParaRPr lang="en-US" altLang="zh-CN" sz="2800" dirty="0" smtClean="0">
              <a:solidFill>
                <a:srgbClr val="C00000"/>
              </a:solidFill>
              <a:latin typeface="+mn-ea"/>
            </a:endParaRPr>
          </a:p>
          <a:p>
            <a:pPr marL="788194" indent="-514350" algn="just">
              <a:lnSpc>
                <a:spcPct val="150000"/>
              </a:lnSpc>
              <a:buClr>
                <a:srgbClr val="C00000"/>
              </a:buClr>
              <a:buSzPct val="100000"/>
              <a:buFont typeface="+mj-lt"/>
              <a:buAutoNum type="alphaLcParenR"/>
            </a:pPr>
            <a:r>
              <a:rPr lang="zh-CN" altLang="en-US" sz="2800" dirty="0" smtClean="0">
                <a:solidFill>
                  <a:srgbClr val="C00000"/>
                </a:solidFill>
                <a:latin typeface="+mn-ea"/>
              </a:rPr>
              <a:t>靶核静止。</a:t>
            </a:r>
            <a:endParaRPr lang="zh-CN" altLang="en-US" sz="2800" dirty="0" smtClean="0">
              <a:latin typeface="+mn-ea"/>
            </a:endParaRPr>
          </a:p>
        </p:txBody>
      </p:sp>
      <p:sp>
        <p:nvSpPr>
          <p:cNvPr id="2" name="标题 1"/>
          <p:cNvSpPr>
            <a:spLocks noGrp="1"/>
          </p:cNvSpPr>
          <p:nvPr>
            <p:ph type="title"/>
          </p:nvPr>
        </p:nvSpPr>
        <p:spPr/>
        <p:txBody>
          <a:bodyPr>
            <a:normAutofit/>
          </a:bodyPr>
          <a:lstStyle/>
          <a:p>
            <a:r>
              <a:rPr lang="zh-CN" altLang="en-US" sz="2800" dirty="0"/>
              <a:t>散射过程</a:t>
            </a:r>
            <a:r>
              <a:rPr lang="zh-CN" altLang="en-US" sz="2800" dirty="0" smtClean="0"/>
              <a:t>的四个假定</a:t>
            </a:r>
            <a:endParaRPr lang="zh-CN" altLang="en-US" sz="2800"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54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541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541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541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5411"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152579" name="Rectangle 3"/>
              <p:cNvSpPr>
                <a:spLocks noGrp="1" noChangeArrowheads="1"/>
              </p:cNvSpPr>
              <p:nvPr>
                <p:ph idx="1"/>
              </p:nvPr>
            </p:nvSpPr>
            <p:spPr>
              <a:xfrm>
                <a:off x="369423" y="1484784"/>
                <a:ext cx="8382000" cy="4840287"/>
              </a:xfrm>
            </p:spPr>
            <p:txBody>
              <a:bodyPr/>
              <a:lstStyle/>
              <a:p>
                <a:pPr indent="457200" algn="just">
                  <a:buFont typeface="Wingdings" panose="05000000000000000000" pitchFamily="2" charset="2"/>
                  <a:buNone/>
                </a:pPr>
                <a:r>
                  <a:rPr lang="zh-CN" altLang="en-US" sz="2400" dirty="0" smtClean="0">
                    <a:latin typeface="黑体" panose="02010609060101010101" pitchFamily="49" charset="-122"/>
                    <a:ea typeface="黑体" panose="02010609060101010101" pitchFamily="49" charset="-122"/>
                  </a:rPr>
                  <a:t>这在实验中往往是不可能做到的，一般说来，靶核在与入射粒子相互作用时总有反冲。这样，我们就要考虑两体相互作用的一般过程。那时，为了使库仑散射公式仍旧成立，只要对式中几个参量作一些概念上的修正：</a:t>
                </a:r>
                <a:endParaRPr lang="en-US" altLang="zh-CN" sz="2400" dirty="0" smtClean="0">
                  <a:latin typeface="黑体" panose="02010609060101010101" pitchFamily="49" charset="-122"/>
                  <a:ea typeface="黑体" panose="02010609060101010101" pitchFamily="49" charset="-122"/>
                </a:endParaRPr>
              </a:p>
              <a:p>
                <a:pPr indent="457200" algn="just">
                  <a:buFont typeface="Wingdings" panose="05000000000000000000" pitchFamily="2" charset="2"/>
                  <a:buNone/>
                </a:pPr>
                <a:endParaRPr lang="zh-CN" altLang="en-US" sz="2400" dirty="0" smtClean="0">
                  <a:latin typeface="黑体" panose="02010609060101010101" pitchFamily="49" charset="-122"/>
                  <a:ea typeface="黑体" panose="02010609060101010101" pitchFamily="49" charset="-122"/>
                </a:endParaRPr>
              </a:p>
              <a:p>
                <a:pPr marL="616744" indent="-342900" algn="just"/>
                <a:r>
                  <a:rPr lang="zh-CN" altLang="en-US" sz="2400" dirty="0" smtClean="0">
                    <a:solidFill>
                      <a:srgbClr val="C00000"/>
                    </a:solidFill>
                    <a:latin typeface="黑体" panose="02010609060101010101" pitchFamily="49" charset="-122"/>
                    <a:ea typeface="黑体" panose="02010609060101010101" pitchFamily="49" charset="-122"/>
                  </a:rPr>
                  <a:t>把</a:t>
                </a:r>
                <a14:m>
                  <m:oMath xmlns:m="http://schemas.openxmlformats.org/officeDocument/2006/math">
                    <m:r>
                      <a:rPr lang="en-US" altLang="zh-CN" sz="2400" i="1" dirty="0" smtClean="0">
                        <a:solidFill>
                          <a:srgbClr val="C00000"/>
                        </a:solidFill>
                        <a:latin typeface="Cambria Math" panose="02040503050406030204" pitchFamily="18" charset="0"/>
                        <a:ea typeface="黑体" panose="02010609060101010101" pitchFamily="49" charset="-122"/>
                      </a:rPr>
                      <m:t>𝜃</m:t>
                    </m:r>
                  </m:oMath>
                </a14:m>
                <a:r>
                  <a:rPr lang="zh-CN" altLang="en-US" sz="2400" dirty="0" smtClean="0">
                    <a:solidFill>
                      <a:srgbClr val="C00000"/>
                    </a:solidFill>
                    <a:latin typeface="黑体" panose="02010609060101010101" pitchFamily="49" charset="-122"/>
                    <a:ea typeface="黑体" panose="02010609060101010101" pitchFamily="49" charset="-122"/>
                  </a:rPr>
                  <a:t>理解</a:t>
                </a:r>
                <a:r>
                  <a:rPr lang="zh-CN" altLang="en-US" sz="2400" dirty="0" smtClean="0">
                    <a:solidFill>
                      <a:srgbClr val="C00000"/>
                    </a:solidFill>
                    <a:latin typeface="黑体" panose="02010609060101010101" pitchFamily="49" charset="-122"/>
                    <a:ea typeface="黑体" panose="02010609060101010101" pitchFamily="49" charset="-122"/>
                  </a:rPr>
                  <a:t>为质心系（即把原点放在两体的质心上的坐标系）中的散射角</a:t>
                </a:r>
                <a14:m>
                  <m:oMath xmlns:m="http://schemas.openxmlformats.org/officeDocument/2006/math">
                    <m:r>
                      <a:rPr lang="en-US" altLang="zh-CN" sz="2400" i="1" dirty="0" smtClean="0">
                        <a:solidFill>
                          <a:srgbClr val="C00000"/>
                        </a:solidFill>
                        <a:latin typeface="Cambria Math" panose="02040503050406030204" pitchFamily="18" charset="0"/>
                        <a:ea typeface="黑体" panose="02010609060101010101" pitchFamily="49" charset="-122"/>
                      </a:rPr>
                      <m:t>𝜃</m:t>
                    </m:r>
                    <m:r>
                      <a:rPr lang="en-US" altLang="zh-CN" sz="2400" i="1" baseline="-30000" dirty="0" err="1" smtClean="0">
                        <a:solidFill>
                          <a:srgbClr val="C00000"/>
                        </a:solidFill>
                        <a:latin typeface="Cambria Math" panose="02040503050406030204" pitchFamily="18" charset="0"/>
                        <a:ea typeface="黑体" panose="02010609060101010101" pitchFamily="49" charset="-122"/>
                      </a:rPr>
                      <m:t>𝑐</m:t>
                    </m:r>
                  </m:oMath>
                </a14:m>
                <a:r>
                  <a:rPr lang="en-US" altLang="zh-CN" sz="2400" dirty="0" smtClean="0">
                    <a:solidFill>
                      <a:srgbClr val="C00000"/>
                    </a:solidFill>
                    <a:latin typeface="黑体" panose="02010609060101010101" pitchFamily="49" charset="-122"/>
                    <a:ea typeface="黑体" panose="02010609060101010101" pitchFamily="49" charset="-122"/>
                  </a:rPr>
                  <a:t>，</a:t>
                </a:r>
              </a:p>
              <a:p>
                <a:pPr marL="616744" indent="-342900" algn="just"/>
                <a:endParaRPr lang="en-US" altLang="zh-CN" sz="2400" dirty="0" smtClean="0">
                  <a:solidFill>
                    <a:srgbClr val="C00000"/>
                  </a:solidFill>
                  <a:latin typeface="黑体" panose="02010609060101010101" pitchFamily="49" charset="-122"/>
                  <a:ea typeface="黑体" panose="02010609060101010101" pitchFamily="49" charset="-122"/>
                </a:endParaRPr>
              </a:p>
              <a:p>
                <a:pPr marL="616744" indent="-342900" algn="just"/>
                <a:r>
                  <a:rPr lang="zh-CN" altLang="en-US" sz="2400" dirty="0" smtClean="0">
                    <a:solidFill>
                      <a:srgbClr val="C00000"/>
                    </a:solidFill>
                    <a:latin typeface="黑体" panose="02010609060101010101" pitchFamily="49" charset="-122"/>
                    <a:ea typeface="黑体" panose="02010609060101010101" pitchFamily="49" charset="-122"/>
                  </a:rPr>
                  <a:t>把</a:t>
                </a:r>
                <a:r>
                  <a:rPr lang="en-US" altLang="zh-CN" sz="2400" dirty="0" smtClean="0">
                    <a:solidFill>
                      <a:srgbClr val="C00000"/>
                    </a:solidFill>
                    <a:latin typeface="黑体" panose="02010609060101010101" pitchFamily="49" charset="-122"/>
                    <a:ea typeface="黑体" panose="02010609060101010101" pitchFamily="49" charset="-122"/>
                  </a:rPr>
                  <a:t>E</a:t>
                </a:r>
                <a:r>
                  <a:rPr lang="zh-CN" altLang="en-US" sz="2400" dirty="0" smtClean="0">
                    <a:solidFill>
                      <a:srgbClr val="C00000"/>
                    </a:solidFill>
                    <a:latin typeface="黑体" panose="02010609060101010101" pitchFamily="49" charset="-122"/>
                    <a:ea typeface="黑体" panose="02010609060101010101" pitchFamily="49" charset="-122"/>
                  </a:rPr>
                  <a:t>理解为质心系中的能量。</a:t>
                </a:r>
              </a:p>
            </p:txBody>
          </p:sp>
        </mc:Choice>
        <mc:Fallback>
          <p:sp>
            <p:nvSpPr>
              <p:cNvPr id="152579" name="Rectangle 3"/>
              <p:cNvSpPr>
                <a:spLocks noGrp="1" noRot="1" noChangeAspect="1" noMove="1" noResize="1" noEditPoints="1" noAdjustHandles="1" noChangeArrowheads="1" noChangeShapeType="1" noTextEdit="1"/>
              </p:cNvSpPr>
              <p:nvPr>
                <p:ph idx="1"/>
              </p:nvPr>
            </p:nvSpPr>
            <p:spPr>
              <a:xfrm>
                <a:off x="369423" y="1484784"/>
                <a:ext cx="8382000" cy="4840287"/>
              </a:xfrm>
              <a:blipFill rotWithShape="0">
                <a:blip r:embed="rId2"/>
                <a:stretch>
                  <a:fillRect t="-1008" r="-4655"/>
                </a:stretch>
              </a:blipFill>
            </p:spPr>
            <p:txBody>
              <a:bodyPr/>
              <a:lstStyle/>
              <a:p>
                <a:r>
                  <a:rPr lang="zh-CN" altLang="en-US">
                    <a:noFill/>
                  </a:rPr>
                  <a:t> </a:t>
                </a:r>
              </a:p>
            </p:txBody>
          </p:sp>
        </mc:Fallback>
      </mc:AlternateContent>
      <p:sp>
        <p:nvSpPr>
          <p:cNvPr id="53250" name="Rectangle 2"/>
          <p:cNvSpPr>
            <a:spLocks noGrp="1" noChangeArrowheads="1"/>
          </p:cNvSpPr>
          <p:nvPr>
            <p:ph type="title"/>
          </p:nvPr>
        </p:nvSpPr>
        <p:spPr>
          <a:xfrm>
            <a:off x="958386" y="476672"/>
            <a:ext cx="7793037" cy="906462"/>
          </a:xfrm>
        </p:spPr>
        <p:txBody>
          <a:bodyPr/>
          <a:lstStyle/>
          <a:p>
            <a:r>
              <a:rPr lang="zh-CN" altLang="en-US" sz="2800" b="1" dirty="0" smtClean="0">
                <a:solidFill>
                  <a:schemeClr val="tx1"/>
                </a:solidFill>
                <a:latin typeface="黑体" panose="02010609060101010101" pitchFamily="49" charset="-122"/>
                <a:ea typeface="黑体" panose="02010609060101010101" pitchFamily="49" charset="-122"/>
              </a:rPr>
              <a:t>先考虑第四个假定——靶核静止</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8" presetClass="entr" presetSubtype="16" fill="hold" grpId="0" nodeType="clickEffect">
                                  <p:stCondLst>
                                    <p:cond delay="0"/>
                                  </p:stCondLst>
                                  <p:childTnLst>
                                    <p:set>
                                      <p:cBhvr>
                                        <p:cTn id="6" dur="1" fill="hold">
                                          <p:stCondLst>
                                            <p:cond delay="0"/>
                                          </p:stCondLst>
                                        </p:cTn>
                                        <p:tgtEl>
                                          <p:spTgt spid="152579">
                                            <p:txEl>
                                              <p:pRg st="0" end="0"/>
                                            </p:txEl>
                                          </p:spTgt>
                                        </p:tgtEl>
                                        <p:attrNameLst>
                                          <p:attrName>style.visibility</p:attrName>
                                        </p:attrNameLst>
                                      </p:cBhvr>
                                      <p:to>
                                        <p:strVal val="visible"/>
                                      </p:to>
                                    </p:set>
                                    <p:animEffect transition="in" filter="diamond(in)">
                                      <p:cBhvr>
                                        <p:cTn id="7" dur="2000"/>
                                        <p:tgtEl>
                                          <p:spTgt spid="152579">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8" presetClass="entr" presetSubtype="16" fill="hold" grpId="0" nodeType="clickEffect">
                                  <p:stCondLst>
                                    <p:cond delay="0"/>
                                  </p:stCondLst>
                                  <p:childTnLst>
                                    <p:set>
                                      <p:cBhvr>
                                        <p:cTn id="11" dur="1" fill="hold">
                                          <p:stCondLst>
                                            <p:cond delay="0"/>
                                          </p:stCondLst>
                                        </p:cTn>
                                        <p:tgtEl>
                                          <p:spTgt spid="152579">
                                            <p:txEl>
                                              <p:pRg st="2" end="2"/>
                                            </p:txEl>
                                          </p:spTgt>
                                        </p:tgtEl>
                                        <p:attrNameLst>
                                          <p:attrName>style.visibility</p:attrName>
                                        </p:attrNameLst>
                                      </p:cBhvr>
                                      <p:to>
                                        <p:strVal val="visible"/>
                                      </p:to>
                                    </p:set>
                                    <p:animEffect transition="in" filter="diamond(in)">
                                      <p:cBhvr>
                                        <p:cTn id="12" dur="2000"/>
                                        <p:tgtEl>
                                          <p:spTgt spid="152579">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5257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2579"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51555" name="Rectangle 3"/>
              <p:cNvSpPr>
                <a:spLocks noGrp="1" noChangeArrowheads="1"/>
              </p:cNvSpPr>
              <p:nvPr>
                <p:ph idx="1"/>
              </p:nvPr>
            </p:nvSpPr>
            <p:spPr>
              <a:xfrm>
                <a:off x="381000" y="1557338"/>
                <a:ext cx="8229600" cy="5300662"/>
              </a:xfrm>
            </p:spPr>
            <p:txBody>
              <a:bodyPr/>
              <a:lstStyle/>
              <a:p>
                <a:pPr indent="457200" algn="just">
                  <a:buFont typeface="Wingdings" panose="05000000000000000000" pitchFamily="2" charset="2"/>
                  <a:buNone/>
                </a:pPr>
                <a:r>
                  <a:rPr lang="zh-CN" altLang="en-US" sz="2400" dirty="0" smtClean="0">
                    <a:latin typeface="+mn-ea"/>
                  </a:rPr>
                  <a:t>质心系能量的定义是在质心系中相互作用的两粒子的动能之和，即</a:t>
                </a:r>
                <a:endParaRPr lang="en-US" altLang="zh-CN" sz="2400" dirty="0" smtClean="0">
                  <a:latin typeface="+mn-ea"/>
                </a:endParaRPr>
              </a:p>
              <a:p>
                <a:pPr indent="457200" algn="just">
                  <a:buFont typeface="Wingdings" panose="05000000000000000000" pitchFamily="2" charset="2"/>
                  <a:buNone/>
                </a:pPr>
                <a:endParaRPr lang="en-US" altLang="zh-CN" sz="2400" dirty="0" smtClean="0">
                  <a:latin typeface="+mn-ea"/>
                </a:endParaRPr>
              </a:p>
              <a:p>
                <a:pPr indent="457200" algn="ctr">
                  <a:buFont typeface="Wingdings" panose="05000000000000000000" pitchFamily="2" charset="2"/>
                  <a:buNone/>
                </a:pPr>
                <a14:m>
                  <m:oMath xmlns:m="http://schemas.openxmlformats.org/officeDocument/2006/math">
                    <m:sSub>
                      <m:sSubPr>
                        <m:ctrlPr>
                          <a:rPr lang="en-US" altLang="zh-CN" sz="2800" i="1" smtClean="0">
                            <a:solidFill>
                              <a:srgbClr val="C00000"/>
                            </a:solidFill>
                            <a:latin typeface="Cambria Math" panose="02040503050406030204" pitchFamily="18" charset="0"/>
                          </a:rPr>
                        </m:ctrlPr>
                      </m:sSubPr>
                      <m:e>
                        <m:r>
                          <a:rPr lang="en-US" altLang="zh-CN" sz="2800" b="0" i="1" smtClean="0">
                            <a:solidFill>
                              <a:srgbClr val="C00000"/>
                            </a:solidFill>
                            <a:latin typeface="Cambria Math" panose="02040503050406030204" pitchFamily="18" charset="0"/>
                          </a:rPr>
                          <m:t>𝐸</m:t>
                        </m:r>
                      </m:e>
                      <m:sub>
                        <m:r>
                          <a:rPr lang="en-US" altLang="zh-CN" sz="2800" b="0" i="1" smtClean="0">
                            <a:solidFill>
                              <a:srgbClr val="C00000"/>
                            </a:solidFill>
                            <a:latin typeface="Cambria Math" panose="02040503050406030204" pitchFamily="18" charset="0"/>
                          </a:rPr>
                          <m:t>𝑐</m:t>
                        </m:r>
                      </m:sub>
                    </m:sSub>
                    <m:r>
                      <a:rPr lang="en-US" altLang="zh-CN" sz="2800" b="0" i="1" smtClean="0">
                        <a:solidFill>
                          <a:srgbClr val="C00000"/>
                        </a:solidFill>
                        <a:latin typeface="Cambria Math" panose="02040503050406030204" pitchFamily="18" charset="0"/>
                      </a:rPr>
                      <m:t>=</m:t>
                    </m:r>
                    <m:f>
                      <m:fPr>
                        <m:ctrlPr>
                          <a:rPr lang="en-US" altLang="zh-CN" sz="2800" i="1" smtClean="0">
                            <a:solidFill>
                              <a:srgbClr val="C00000"/>
                            </a:solidFill>
                            <a:latin typeface="Cambria Math" panose="02040503050406030204" pitchFamily="18" charset="0"/>
                          </a:rPr>
                        </m:ctrlPr>
                      </m:fPr>
                      <m:num>
                        <m:r>
                          <a:rPr lang="en-US" altLang="zh-CN" sz="2800" b="0" i="1" smtClean="0">
                            <a:solidFill>
                              <a:srgbClr val="C00000"/>
                            </a:solidFill>
                            <a:latin typeface="Cambria Math" panose="02040503050406030204" pitchFamily="18" charset="0"/>
                          </a:rPr>
                          <m:t>1</m:t>
                        </m:r>
                      </m:num>
                      <m:den>
                        <m:r>
                          <a:rPr lang="en-US" altLang="zh-CN" sz="2800" b="0" i="1" smtClean="0">
                            <a:solidFill>
                              <a:srgbClr val="C00000"/>
                            </a:solidFill>
                            <a:latin typeface="Cambria Math" panose="02040503050406030204" pitchFamily="18" charset="0"/>
                          </a:rPr>
                          <m:t>2</m:t>
                        </m:r>
                      </m:den>
                    </m:f>
                    <m:r>
                      <a:rPr lang="en-US" altLang="zh-CN" sz="2800" b="0" i="1" smtClean="0">
                        <a:solidFill>
                          <a:srgbClr val="C00000"/>
                        </a:solidFill>
                        <a:latin typeface="Cambria Math" panose="02040503050406030204" pitchFamily="18" charset="0"/>
                      </a:rPr>
                      <m:t>𝜇</m:t>
                    </m:r>
                    <m:sSup>
                      <m:sSupPr>
                        <m:ctrlPr>
                          <a:rPr lang="en-US" altLang="zh-CN" sz="2800" i="1" smtClean="0">
                            <a:solidFill>
                              <a:srgbClr val="C00000"/>
                            </a:solidFill>
                            <a:latin typeface="Cambria Math" panose="02040503050406030204" pitchFamily="18" charset="0"/>
                          </a:rPr>
                        </m:ctrlPr>
                      </m:sSupPr>
                      <m:e>
                        <m:r>
                          <a:rPr lang="en-US" altLang="zh-CN" sz="2800" b="0" i="1" smtClean="0">
                            <a:solidFill>
                              <a:srgbClr val="C00000"/>
                            </a:solidFill>
                            <a:latin typeface="Cambria Math" panose="02040503050406030204" pitchFamily="18" charset="0"/>
                          </a:rPr>
                          <m:t>𝑣</m:t>
                        </m:r>
                      </m:e>
                      <m:sup>
                        <m:r>
                          <a:rPr lang="en-US" altLang="zh-CN" sz="2800" b="0" i="1" smtClean="0">
                            <a:solidFill>
                              <a:srgbClr val="C00000"/>
                            </a:solidFill>
                            <a:latin typeface="Cambria Math" panose="02040503050406030204" pitchFamily="18" charset="0"/>
                          </a:rPr>
                          <m:t>2</m:t>
                        </m:r>
                      </m:sup>
                    </m:sSup>
                  </m:oMath>
                </a14:m>
                <a:r>
                  <a:rPr lang="zh-CN" altLang="en-US" sz="2800" dirty="0" smtClean="0">
                    <a:solidFill>
                      <a:srgbClr val="C00000"/>
                    </a:solidFill>
                    <a:latin typeface="+mn-ea"/>
                  </a:rPr>
                  <a:t>  </a:t>
                </a:r>
                <a14:m>
                  <m:oMath xmlns:m="http://schemas.openxmlformats.org/officeDocument/2006/math">
                    <m:r>
                      <a:rPr lang="en-US" altLang="zh-CN" sz="2800" b="0" i="1" smtClean="0">
                        <a:solidFill>
                          <a:srgbClr val="C00000"/>
                        </a:solidFill>
                        <a:latin typeface="Cambria Math" panose="02040503050406030204" pitchFamily="18" charset="0"/>
                      </a:rPr>
                      <m:t>𝜇</m:t>
                    </m:r>
                    <m:r>
                      <a:rPr lang="en-US" altLang="zh-CN" sz="2800" b="0" i="1" smtClean="0">
                        <a:solidFill>
                          <a:srgbClr val="C00000"/>
                        </a:solidFill>
                        <a:latin typeface="Cambria Math" panose="02040503050406030204" pitchFamily="18" charset="0"/>
                      </a:rPr>
                      <m:t>=</m:t>
                    </m:r>
                    <m:f>
                      <m:fPr>
                        <m:ctrlPr>
                          <a:rPr lang="en-US" altLang="zh-CN" sz="2800" i="1" smtClean="0">
                            <a:solidFill>
                              <a:srgbClr val="C00000"/>
                            </a:solidFill>
                            <a:latin typeface="Cambria Math" panose="02040503050406030204" pitchFamily="18" charset="0"/>
                          </a:rPr>
                        </m:ctrlPr>
                      </m:fPr>
                      <m:num>
                        <m:r>
                          <a:rPr lang="en-US" altLang="zh-CN" sz="2800" b="0" i="1" smtClean="0">
                            <a:solidFill>
                              <a:srgbClr val="C00000"/>
                            </a:solidFill>
                            <a:latin typeface="Cambria Math" panose="02040503050406030204" pitchFamily="18" charset="0"/>
                          </a:rPr>
                          <m:t>𝑚𝑀</m:t>
                        </m:r>
                      </m:num>
                      <m:den>
                        <m:r>
                          <a:rPr lang="en-US" altLang="zh-CN" sz="2800" b="0" i="1" smtClean="0">
                            <a:solidFill>
                              <a:srgbClr val="C00000"/>
                            </a:solidFill>
                            <a:latin typeface="Cambria Math" panose="02040503050406030204" pitchFamily="18" charset="0"/>
                          </a:rPr>
                          <m:t>𝑚</m:t>
                        </m:r>
                        <m:r>
                          <a:rPr lang="en-US" altLang="zh-CN" sz="2800" b="0" i="1" smtClean="0">
                            <a:solidFill>
                              <a:srgbClr val="C00000"/>
                            </a:solidFill>
                            <a:latin typeface="Cambria Math" panose="02040503050406030204" pitchFamily="18" charset="0"/>
                          </a:rPr>
                          <m:t>+</m:t>
                        </m:r>
                        <m:r>
                          <a:rPr lang="en-US" altLang="zh-CN" sz="2800" b="0" i="1" smtClean="0">
                            <a:solidFill>
                              <a:srgbClr val="C00000"/>
                            </a:solidFill>
                            <a:latin typeface="Cambria Math" panose="02040503050406030204" pitchFamily="18" charset="0"/>
                          </a:rPr>
                          <m:t>𝑀</m:t>
                        </m:r>
                      </m:den>
                    </m:f>
                  </m:oMath>
                </a14:m>
                <a:endParaRPr lang="zh-CN" altLang="en-US" sz="2400" dirty="0" smtClean="0">
                  <a:latin typeface="+mn-ea"/>
                </a:endParaRPr>
              </a:p>
              <a:p>
                <a:pPr indent="457200" algn="just">
                  <a:buFont typeface="Wingdings" panose="05000000000000000000" pitchFamily="2" charset="2"/>
                  <a:buNone/>
                </a:pPr>
                <a:endParaRPr lang="zh-CN" altLang="en-US" sz="2400" dirty="0" smtClean="0">
                  <a:latin typeface="+mn-ea"/>
                </a:endParaRPr>
              </a:p>
              <a:p>
                <a:pPr indent="457200" algn="just">
                  <a:buFont typeface="Wingdings" panose="05000000000000000000" pitchFamily="2" charset="2"/>
                  <a:buNone/>
                </a:pPr>
                <a:r>
                  <a:rPr lang="zh-CN" altLang="en-US" sz="2400" dirty="0" smtClean="0">
                    <a:latin typeface="+mn-ea"/>
                  </a:rPr>
                  <a:t>其中</a:t>
                </a:r>
                <a14:m>
                  <m:oMath xmlns:m="http://schemas.openxmlformats.org/officeDocument/2006/math">
                    <m:r>
                      <a:rPr lang="en-US" altLang="zh-CN" sz="2400" i="1" dirty="0" smtClean="0">
                        <a:latin typeface="Cambria Math" panose="02040503050406030204" pitchFamily="18" charset="0"/>
                      </a:rPr>
                      <m:t>𝑚</m:t>
                    </m:r>
                    <m:r>
                      <a:rPr lang="en-US" altLang="zh-CN" sz="2400" b="0" i="1" dirty="0" smtClean="0">
                        <a:latin typeface="Cambria Math" panose="02040503050406030204" pitchFamily="18" charset="0"/>
                      </a:rPr>
                      <m:t>,  </m:t>
                    </m:r>
                    <m:r>
                      <a:rPr lang="en-US" altLang="zh-CN" sz="2400" i="1" dirty="0" smtClean="0">
                        <a:latin typeface="Cambria Math" panose="02040503050406030204" pitchFamily="18" charset="0"/>
                      </a:rPr>
                      <m:t>𝑀</m:t>
                    </m:r>
                  </m:oMath>
                </a14:m>
                <a:r>
                  <a:rPr lang="zh-CN" altLang="en-US" sz="2400" dirty="0" smtClean="0">
                    <a:latin typeface="+mn-ea"/>
                  </a:rPr>
                  <a:t>分别为入射粒子和靶核的质量。经过这样的修正，库仑散射公式在一般情况下均成立。不过，当</a:t>
                </a:r>
                <a14:m>
                  <m:oMath xmlns:m="http://schemas.openxmlformats.org/officeDocument/2006/math">
                    <m:r>
                      <a:rPr lang="en-US" altLang="zh-CN" sz="2400" i="1" dirty="0" smtClean="0">
                        <a:latin typeface="Cambria Math" panose="02040503050406030204" pitchFamily="18" charset="0"/>
                      </a:rPr>
                      <m:t>𝑚</m:t>
                    </m:r>
                    <m:r>
                      <a:rPr lang="en-US" altLang="zh-CN" sz="2400" i="1" dirty="0" smtClean="0">
                        <a:latin typeface="Cambria Math" panose="02040503050406030204" pitchFamily="18" charset="0"/>
                        <a:ea typeface="Cambria Math" panose="02040503050406030204" pitchFamily="18" charset="0"/>
                      </a:rPr>
                      <m:t>≪</m:t>
                    </m:r>
                    <m:r>
                      <a:rPr lang="en-US" altLang="zh-CN" sz="2400" i="1" dirty="0" smtClean="0">
                        <a:latin typeface="Cambria Math" panose="02040503050406030204" pitchFamily="18" charset="0"/>
                      </a:rPr>
                      <m:t>𝑀</m:t>
                    </m:r>
                  </m:oMath>
                </a14:m>
                <a:r>
                  <a:rPr lang="zh-CN" altLang="en-US" sz="2400" dirty="0" smtClean="0">
                    <a:latin typeface="+mn-ea"/>
                  </a:rPr>
                  <a:t>时，这样的修正是可以忽略的。</a:t>
                </a:r>
              </a:p>
            </p:txBody>
          </p:sp>
        </mc:Choice>
        <mc:Fallback xmlns="">
          <p:sp>
            <p:nvSpPr>
              <p:cNvPr id="151555" name="Rectangle 3"/>
              <p:cNvSpPr>
                <a:spLocks noGrp="1" noRot="1" noChangeAspect="1" noMove="1" noResize="1" noEditPoints="1" noAdjustHandles="1" noChangeArrowheads="1" noChangeShapeType="1" noTextEdit="1"/>
              </p:cNvSpPr>
              <p:nvPr>
                <p:ph idx="1"/>
              </p:nvPr>
            </p:nvSpPr>
            <p:spPr>
              <a:xfrm>
                <a:off x="381000" y="1557338"/>
                <a:ext cx="8229600" cy="5300662"/>
              </a:xfrm>
              <a:blipFill rotWithShape="0">
                <a:blip r:embed="rId2"/>
                <a:stretch>
                  <a:fillRect t="-920" r="-1111"/>
                </a:stretch>
              </a:blipFill>
            </p:spPr>
            <p:txBody>
              <a:bodyPr/>
              <a:lstStyle/>
              <a:p>
                <a:r>
                  <a:rPr lang="zh-CN" altLang="en-US">
                    <a:noFill/>
                  </a:rPr>
                  <a:t> </a:t>
                </a:r>
              </a:p>
            </p:txBody>
          </p:sp>
        </mc:Fallback>
      </mc:AlternateContent>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3"/>
          <p:cNvSpPr>
            <a:spLocks noGrp="1" noChangeArrowheads="1"/>
          </p:cNvSpPr>
          <p:nvPr>
            <p:ph idx="1"/>
          </p:nvPr>
        </p:nvSpPr>
        <p:spPr>
          <a:xfrm>
            <a:off x="827088" y="1484313"/>
            <a:ext cx="7781925" cy="4114800"/>
          </a:xfrm>
        </p:spPr>
        <p:txBody>
          <a:bodyPr/>
          <a:lstStyle/>
          <a:p>
            <a:pPr algn="just">
              <a:buFont typeface="Wingdings" panose="05000000000000000000" pitchFamily="2" charset="2"/>
              <a:buNone/>
            </a:pPr>
            <a:r>
              <a:rPr lang="zh-CN" altLang="en-US" sz="2400" smtClean="0">
                <a:latin typeface="+mn-ea"/>
              </a:rPr>
              <a:t>例：</a:t>
            </a:r>
            <a:r>
              <a:rPr lang="zh-CN" altLang="en-US" sz="2400" baseline="30000" smtClean="0">
                <a:latin typeface="+mn-ea"/>
              </a:rPr>
              <a:t>214</a:t>
            </a:r>
            <a:r>
              <a:rPr lang="en-US" altLang="zh-CN" sz="2400" smtClean="0">
                <a:latin typeface="+mn-ea"/>
              </a:rPr>
              <a:t>Po（ RaC′）</a:t>
            </a:r>
            <a:r>
              <a:rPr lang="zh-CN" altLang="en-US" sz="2400" smtClean="0">
                <a:latin typeface="+mn-ea"/>
              </a:rPr>
              <a:t>放射出</a:t>
            </a:r>
            <a:r>
              <a:rPr lang="en-US" altLang="zh-CN" sz="2400" smtClean="0">
                <a:latin typeface="+mn-ea"/>
              </a:rPr>
              <a:t>α</a:t>
            </a:r>
            <a:r>
              <a:rPr lang="zh-CN" altLang="en-US" sz="2400" smtClean="0">
                <a:latin typeface="+mn-ea"/>
              </a:rPr>
              <a:t>粒子，其能量为</a:t>
            </a:r>
          </a:p>
          <a:p>
            <a:pPr algn="just">
              <a:buFont typeface="Wingdings" panose="05000000000000000000" pitchFamily="2" charset="2"/>
              <a:buNone/>
            </a:pPr>
            <a:r>
              <a:rPr lang="zh-CN" altLang="en-US" sz="2400" smtClean="0">
                <a:latin typeface="+mn-ea"/>
              </a:rPr>
              <a:t>        7.68</a:t>
            </a:r>
            <a:r>
              <a:rPr lang="en-US" altLang="zh-CN" sz="2400" smtClean="0">
                <a:latin typeface="+mn-ea"/>
              </a:rPr>
              <a:t>MeV，</a:t>
            </a:r>
            <a:r>
              <a:rPr lang="zh-CN" altLang="en-US" sz="2400" smtClean="0">
                <a:latin typeface="+mn-ea"/>
              </a:rPr>
              <a:t>当它在金箔上散射时，按前式</a:t>
            </a:r>
          </a:p>
          <a:p>
            <a:pPr algn="just">
              <a:buFont typeface="Wingdings" panose="05000000000000000000" pitchFamily="2" charset="2"/>
              <a:buNone/>
            </a:pPr>
            <a:r>
              <a:rPr lang="zh-CN" altLang="en-US" sz="2400" smtClean="0">
                <a:latin typeface="+mn-ea"/>
              </a:rPr>
              <a:t>        可求出</a:t>
            </a:r>
            <a:r>
              <a:rPr lang="en-US" altLang="zh-CN" sz="2400" smtClean="0">
                <a:latin typeface="+mn-ea"/>
              </a:rPr>
              <a:t>b</a:t>
            </a:r>
            <a:r>
              <a:rPr lang="zh-CN" altLang="en-US" sz="2400" smtClean="0">
                <a:latin typeface="+mn-ea"/>
              </a:rPr>
              <a:t>与</a:t>
            </a:r>
            <a:r>
              <a:rPr lang="en-US" altLang="zh-CN" sz="2400" i="1" smtClean="0">
                <a:latin typeface="+mn-ea"/>
              </a:rPr>
              <a:t>θ</a:t>
            </a:r>
            <a:r>
              <a:rPr lang="zh-CN" altLang="en-US" sz="2400" smtClean="0">
                <a:latin typeface="+mn-ea"/>
              </a:rPr>
              <a:t>的关系，如下表所示。</a:t>
            </a:r>
          </a:p>
        </p:txBody>
      </p:sp>
      <p:grpSp>
        <p:nvGrpSpPr>
          <p:cNvPr id="55299" name="Group 33"/>
          <p:cNvGrpSpPr>
            <a:grpSpLocks/>
          </p:cNvGrpSpPr>
          <p:nvPr/>
        </p:nvGrpSpPr>
        <p:grpSpPr bwMode="auto">
          <a:xfrm>
            <a:off x="1263650" y="3327400"/>
            <a:ext cx="6477000" cy="2057400"/>
            <a:chOff x="-3" y="-3"/>
            <a:chExt cx="2512" cy="2021"/>
          </a:xfrm>
        </p:grpSpPr>
        <p:grpSp>
          <p:nvGrpSpPr>
            <p:cNvPr id="55300" name="Group 31"/>
            <p:cNvGrpSpPr>
              <a:grpSpLocks/>
            </p:cNvGrpSpPr>
            <p:nvPr/>
          </p:nvGrpSpPr>
          <p:grpSpPr bwMode="auto">
            <a:xfrm>
              <a:off x="0" y="0"/>
              <a:ext cx="2506" cy="2015"/>
              <a:chOff x="0" y="0"/>
              <a:chExt cx="2506" cy="2015"/>
            </a:xfrm>
          </p:grpSpPr>
          <p:grpSp>
            <p:nvGrpSpPr>
              <p:cNvPr id="55302" name="Group 14"/>
              <p:cNvGrpSpPr>
                <a:grpSpLocks/>
              </p:cNvGrpSpPr>
              <p:nvPr/>
            </p:nvGrpSpPr>
            <p:grpSpPr bwMode="auto">
              <a:xfrm>
                <a:off x="0" y="0"/>
                <a:ext cx="2506" cy="403"/>
                <a:chOff x="0" y="0"/>
                <a:chExt cx="2506" cy="403"/>
              </a:xfrm>
            </p:grpSpPr>
            <p:sp>
              <p:nvSpPr>
                <p:cNvPr id="55327" name="Rectangle 4"/>
                <p:cNvSpPr>
                  <a:spLocks noChangeArrowheads="1"/>
                </p:cNvSpPr>
                <p:nvPr/>
              </p:nvSpPr>
              <p:spPr bwMode="auto">
                <a:xfrm>
                  <a:off x="43" y="0"/>
                  <a:ext cx="2420" cy="4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fontAlgn="base">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fontAlgn="base">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fontAlgn="base">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fontAlgn="base">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lgn="ctr" eaLnBrk="1" hangingPunct="1">
                    <a:spcBef>
                      <a:spcPct val="0"/>
                    </a:spcBef>
                    <a:buClrTx/>
                    <a:buFontTx/>
                    <a:buNone/>
                  </a:pPr>
                  <a:r>
                    <a:rPr lang="zh-CN" altLang="en-US" sz="2000" b="1">
                      <a:solidFill>
                        <a:schemeClr val="tx1"/>
                      </a:solidFill>
                      <a:latin typeface="Times New Roman" panose="02020603050405020304" pitchFamily="18" charset="0"/>
                      <a:ea typeface="楷体_GB2312" pitchFamily="49" charset="-122"/>
                    </a:rPr>
                    <a:t>  散射角与瞄准距离</a:t>
                  </a:r>
                  <a:endParaRPr lang="zh-CN" altLang="en-US" sz="2000" b="1">
                    <a:solidFill>
                      <a:schemeClr val="tx1"/>
                    </a:solidFill>
                    <a:latin typeface="Times New Roman" panose="02020603050405020304" pitchFamily="18" charset="0"/>
                    <a:ea typeface="楷体_GB2312" pitchFamily="49" charset="-122"/>
                    <a:cs typeface="Arial Unicode MS" panose="020B0604020202020204" pitchFamily="34" charset="-122"/>
                  </a:endParaRPr>
                </a:p>
                <a:p>
                  <a:pPr algn="ctr">
                    <a:spcBef>
                      <a:spcPct val="0"/>
                    </a:spcBef>
                    <a:buClrTx/>
                    <a:buFontTx/>
                    <a:buNone/>
                  </a:pPr>
                  <a:endParaRPr lang="zh-CN" altLang="en-US">
                    <a:solidFill>
                      <a:schemeClr val="tx1"/>
                    </a:solidFill>
                    <a:latin typeface="Times New Roman" panose="02020603050405020304" pitchFamily="18" charset="0"/>
                    <a:ea typeface="楷体_GB2312" pitchFamily="49" charset="-122"/>
                  </a:endParaRPr>
                </a:p>
              </p:txBody>
            </p:sp>
            <p:sp>
              <p:nvSpPr>
                <p:cNvPr id="55328" name="Rectangle 13"/>
                <p:cNvSpPr>
                  <a:spLocks noChangeArrowheads="1"/>
                </p:cNvSpPr>
                <p:nvPr/>
              </p:nvSpPr>
              <p:spPr bwMode="auto">
                <a:xfrm>
                  <a:off x="0" y="0"/>
                  <a:ext cx="2506" cy="40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fontAlgn="base">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fontAlgn="base">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fontAlgn="base">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fontAlgn="base">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lgn="ctr" eaLnBrk="1" hangingPunct="1">
                    <a:spcBef>
                      <a:spcPct val="0"/>
                    </a:spcBef>
                    <a:buClrTx/>
                    <a:buFontTx/>
                    <a:buNone/>
                  </a:pPr>
                  <a:endParaRPr lang="zh-CN" altLang="en-US">
                    <a:solidFill>
                      <a:schemeClr val="tx1"/>
                    </a:solidFill>
                    <a:latin typeface="Tahoma" panose="020B0604030504040204" pitchFamily="34" charset="0"/>
                  </a:endParaRPr>
                </a:p>
              </p:txBody>
            </p:sp>
          </p:grpSp>
          <p:grpSp>
            <p:nvGrpSpPr>
              <p:cNvPr id="55303" name="Group 16"/>
              <p:cNvGrpSpPr>
                <a:grpSpLocks/>
              </p:cNvGrpSpPr>
              <p:nvPr/>
            </p:nvGrpSpPr>
            <p:grpSpPr bwMode="auto">
              <a:xfrm>
                <a:off x="0" y="403"/>
                <a:ext cx="1246" cy="403"/>
                <a:chOff x="0" y="403"/>
                <a:chExt cx="1246" cy="403"/>
              </a:xfrm>
            </p:grpSpPr>
            <p:sp>
              <p:nvSpPr>
                <p:cNvPr id="55325" name="Rectangle 5"/>
                <p:cNvSpPr>
                  <a:spLocks noChangeArrowheads="1"/>
                </p:cNvSpPr>
                <p:nvPr/>
              </p:nvSpPr>
              <p:spPr bwMode="auto">
                <a:xfrm>
                  <a:off x="43" y="403"/>
                  <a:ext cx="1160" cy="4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fontAlgn="base">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fontAlgn="base">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fontAlgn="base">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fontAlgn="base">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lgn="ctr" eaLnBrk="1" hangingPunct="1">
                    <a:spcBef>
                      <a:spcPct val="0"/>
                    </a:spcBef>
                    <a:buClrTx/>
                    <a:buFontTx/>
                    <a:buNone/>
                  </a:pPr>
                  <a:r>
                    <a:rPr lang="zh-CN" altLang="en-US" sz="2000" b="1">
                      <a:solidFill>
                        <a:schemeClr val="folHlink"/>
                      </a:solidFill>
                      <a:latin typeface="Times New Roman" panose="02020603050405020304" pitchFamily="18" charset="0"/>
                      <a:ea typeface="楷体_GB2312" pitchFamily="49" charset="-122"/>
                    </a:rPr>
                    <a:t>瞄准距离</a:t>
                  </a:r>
                  <a:r>
                    <a:rPr lang="en-US" altLang="zh-CN" sz="2000" b="1">
                      <a:solidFill>
                        <a:schemeClr val="folHlink"/>
                      </a:solidFill>
                      <a:latin typeface="Times New Roman" panose="02020603050405020304" pitchFamily="18" charset="0"/>
                      <a:ea typeface="楷体_GB2312" pitchFamily="49" charset="-122"/>
                    </a:rPr>
                    <a:t>b（fm）</a:t>
                  </a:r>
                  <a:endParaRPr lang="en-US" altLang="zh-CN" sz="2000" b="1">
                    <a:solidFill>
                      <a:schemeClr val="folHlink"/>
                    </a:solidFill>
                    <a:latin typeface="Times New Roman" panose="02020603050405020304" pitchFamily="18" charset="0"/>
                    <a:ea typeface="楷体_GB2312" pitchFamily="49" charset="-122"/>
                    <a:cs typeface="Arial Unicode MS" panose="020B0604020202020204" pitchFamily="34" charset="-122"/>
                  </a:endParaRPr>
                </a:p>
                <a:p>
                  <a:pPr algn="ctr">
                    <a:spcBef>
                      <a:spcPct val="0"/>
                    </a:spcBef>
                    <a:buClrTx/>
                    <a:buFontTx/>
                    <a:buNone/>
                  </a:pPr>
                  <a:endParaRPr lang="en-US" altLang="zh-CN" sz="2000">
                    <a:solidFill>
                      <a:schemeClr val="folHlink"/>
                    </a:solidFill>
                    <a:latin typeface="Times New Roman" panose="02020603050405020304" pitchFamily="18" charset="0"/>
                    <a:ea typeface="楷体_GB2312" pitchFamily="49" charset="-122"/>
                  </a:endParaRPr>
                </a:p>
              </p:txBody>
            </p:sp>
            <p:sp>
              <p:nvSpPr>
                <p:cNvPr id="55326" name="Rectangle 15"/>
                <p:cNvSpPr>
                  <a:spLocks noChangeArrowheads="1"/>
                </p:cNvSpPr>
                <p:nvPr/>
              </p:nvSpPr>
              <p:spPr bwMode="auto">
                <a:xfrm>
                  <a:off x="0" y="403"/>
                  <a:ext cx="1246" cy="403"/>
                </a:xfrm>
                <a:prstGeom prst="rect">
                  <a:avLst/>
                </a:prstGeom>
                <a:noFill/>
                <a:ln w="0">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fontAlgn="base">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fontAlgn="base">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fontAlgn="base">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fontAlgn="base">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lgn="ctr" eaLnBrk="1" hangingPunct="1">
                    <a:spcBef>
                      <a:spcPct val="0"/>
                    </a:spcBef>
                    <a:buClrTx/>
                    <a:buFontTx/>
                    <a:buNone/>
                  </a:pPr>
                  <a:endParaRPr lang="zh-CN" altLang="en-US">
                    <a:solidFill>
                      <a:schemeClr val="tx1"/>
                    </a:solidFill>
                    <a:latin typeface="Tahoma" panose="020B0604030504040204" pitchFamily="34" charset="0"/>
                  </a:endParaRPr>
                </a:p>
              </p:txBody>
            </p:sp>
          </p:grpSp>
          <p:grpSp>
            <p:nvGrpSpPr>
              <p:cNvPr id="55304" name="Group 18"/>
              <p:cNvGrpSpPr>
                <a:grpSpLocks/>
              </p:cNvGrpSpPr>
              <p:nvPr/>
            </p:nvGrpSpPr>
            <p:grpSpPr bwMode="auto">
              <a:xfrm>
                <a:off x="1246" y="403"/>
                <a:ext cx="1260" cy="403"/>
                <a:chOff x="1246" y="403"/>
                <a:chExt cx="1260" cy="403"/>
              </a:xfrm>
            </p:grpSpPr>
            <p:sp>
              <p:nvSpPr>
                <p:cNvPr id="55323" name="Rectangle 6"/>
                <p:cNvSpPr>
                  <a:spLocks noChangeArrowheads="1"/>
                </p:cNvSpPr>
                <p:nvPr/>
              </p:nvSpPr>
              <p:spPr bwMode="auto">
                <a:xfrm>
                  <a:off x="1289" y="403"/>
                  <a:ext cx="1174" cy="4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fontAlgn="base">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fontAlgn="base">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fontAlgn="base">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fontAlgn="base">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lgn="ctr" eaLnBrk="1" hangingPunct="1">
                    <a:spcBef>
                      <a:spcPct val="0"/>
                    </a:spcBef>
                    <a:buClrTx/>
                    <a:buFontTx/>
                    <a:buNone/>
                  </a:pPr>
                  <a:r>
                    <a:rPr lang="zh-CN" altLang="en-US" sz="2000" b="1">
                      <a:solidFill>
                        <a:schemeClr val="folHlink"/>
                      </a:solidFill>
                      <a:latin typeface="Times New Roman" panose="02020603050405020304" pitchFamily="18" charset="0"/>
                      <a:ea typeface="楷体_GB2312" pitchFamily="49" charset="-122"/>
                    </a:rPr>
                    <a:t>散  射  角  </a:t>
                  </a:r>
                  <a:r>
                    <a:rPr lang="en-US" altLang="zh-CN" sz="2000" b="1" i="1">
                      <a:solidFill>
                        <a:schemeClr val="folHlink"/>
                      </a:solidFill>
                      <a:latin typeface="Times New Roman" panose="02020603050405020304" pitchFamily="18" charset="0"/>
                      <a:ea typeface="楷体_GB2312" pitchFamily="49" charset="-122"/>
                    </a:rPr>
                    <a:t>θ</a:t>
                  </a:r>
                  <a:endParaRPr lang="en-US" altLang="zh-CN" sz="2000" b="1">
                    <a:solidFill>
                      <a:schemeClr val="folHlink"/>
                    </a:solidFill>
                    <a:latin typeface="Times New Roman" panose="02020603050405020304" pitchFamily="18" charset="0"/>
                    <a:ea typeface="楷体_GB2312" pitchFamily="49" charset="-122"/>
                    <a:cs typeface="Arial Unicode MS" panose="020B0604020202020204" pitchFamily="34" charset="-122"/>
                  </a:endParaRPr>
                </a:p>
                <a:p>
                  <a:pPr algn="ctr">
                    <a:spcBef>
                      <a:spcPct val="0"/>
                    </a:spcBef>
                    <a:buClrTx/>
                    <a:buFontTx/>
                    <a:buNone/>
                  </a:pPr>
                  <a:endParaRPr lang="en-US" altLang="zh-CN" sz="2000">
                    <a:solidFill>
                      <a:schemeClr val="tx1"/>
                    </a:solidFill>
                    <a:latin typeface="Times New Roman" panose="02020603050405020304" pitchFamily="18" charset="0"/>
                    <a:ea typeface="楷体_GB2312" pitchFamily="49" charset="-122"/>
                  </a:endParaRPr>
                </a:p>
              </p:txBody>
            </p:sp>
            <p:sp>
              <p:nvSpPr>
                <p:cNvPr id="55324" name="Rectangle 17"/>
                <p:cNvSpPr>
                  <a:spLocks noChangeArrowheads="1"/>
                </p:cNvSpPr>
                <p:nvPr/>
              </p:nvSpPr>
              <p:spPr bwMode="auto">
                <a:xfrm>
                  <a:off x="1246" y="403"/>
                  <a:ext cx="1260" cy="403"/>
                </a:xfrm>
                <a:prstGeom prst="rect">
                  <a:avLst/>
                </a:prstGeom>
                <a:noFill/>
                <a:ln w="0">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fontAlgn="base">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fontAlgn="base">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fontAlgn="base">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fontAlgn="base">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lgn="ctr" eaLnBrk="1" hangingPunct="1">
                    <a:spcBef>
                      <a:spcPct val="0"/>
                    </a:spcBef>
                    <a:buClrTx/>
                    <a:buFontTx/>
                    <a:buNone/>
                  </a:pPr>
                  <a:endParaRPr lang="zh-CN" altLang="en-US">
                    <a:solidFill>
                      <a:schemeClr val="tx1"/>
                    </a:solidFill>
                    <a:latin typeface="Tahoma" panose="020B0604030504040204" pitchFamily="34" charset="0"/>
                  </a:endParaRPr>
                </a:p>
              </p:txBody>
            </p:sp>
          </p:grpSp>
          <p:grpSp>
            <p:nvGrpSpPr>
              <p:cNvPr id="55305" name="Group 20"/>
              <p:cNvGrpSpPr>
                <a:grpSpLocks/>
              </p:cNvGrpSpPr>
              <p:nvPr/>
            </p:nvGrpSpPr>
            <p:grpSpPr bwMode="auto">
              <a:xfrm>
                <a:off x="0" y="806"/>
                <a:ext cx="1246" cy="403"/>
                <a:chOff x="0" y="806"/>
                <a:chExt cx="1246" cy="403"/>
              </a:xfrm>
            </p:grpSpPr>
            <p:sp>
              <p:nvSpPr>
                <p:cNvPr id="55321" name="Rectangle 7"/>
                <p:cNvSpPr>
                  <a:spLocks noChangeArrowheads="1"/>
                </p:cNvSpPr>
                <p:nvPr/>
              </p:nvSpPr>
              <p:spPr bwMode="auto">
                <a:xfrm>
                  <a:off x="43" y="806"/>
                  <a:ext cx="1160" cy="4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fontAlgn="base">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fontAlgn="base">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fontAlgn="base">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fontAlgn="base">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lgn="ctr" eaLnBrk="1" hangingPunct="1">
                    <a:spcBef>
                      <a:spcPct val="0"/>
                    </a:spcBef>
                    <a:buClrTx/>
                    <a:buFontTx/>
                    <a:buNone/>
                  </a:pPr>
                  <a:r>
                    <a:rPr lang="zh-CN" altLang="en-US" sz="2000" b="1">
                      <a:solidFill>
                        <a:schemeClr val="tx1"/>
                      </a:solidFill>
                      <a:latin typeface="Times New Roman" panose="02020603050405020304" pitchFamily="18" charset="0"/>
                      <a:ea typeface="楷体_GB2312" pitchFamily="49" charset="-122"/>
                    </a:rPr>
                    <a:t>10</a:t>
                  </a:r>
                  <a:endParaRPr lang="zh-CN" altLang="en-US" b="1">
                    <a:solidFill>
                      <a:schemeClr val="tx1"/>
                    </a:solidFill>
                    <a:latin typeface="Times New Roman" panose="02020603050405020304" pitchFamily="18" charset="0"/>
                    <a:ea typeface="楷体_GB2312" pitchFamily="49" charset="-122"/>
                  </a:endParaRPr>
                </a:p>
              </p:txBody>
            </p:sp>
            <p:sp>
              <p:nvSpPr>
                <p:cNvPr id="55322" name="Rectangle 19"/>
                <p:cNvSpPr>
                  <a:spLocks noChangeArrowheads="1"/>
                </p:cNvSpPr>
                <p:nvPr/>
              </p:nvSpPr>
              <p:spPr bwMode="auto">
                <a:xfrm>
                  <a:off x="0" y="806"/>
                  <a:ext cx="1246" cy="403"/>
                </a:xfrm>
                <a:prstGeom prst="rect">
                  <a:avLst/>
                </a:prstGeom>
                <a:noFill/>
                <a:ln w="0">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fontAlgn="base">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fontAlgn="base">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fontAlgn="base">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fontAlgn="base">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lgn="ctr" eaLnBrk="1" hangingPunct="1">
                    <a:spcBef>
                      <a:spcPct val="0"/>
                    </a:spcBef>
                    <a:buClrTx/>
                    <a:buFontTx/>
                    <a:buNone/>
                  </a:pPr>
                  <a:endParaRPr lang="zh-CN" altLang="en-US">
                    <a:solidFill>
                      <a:schemeClr val="tx1"/>
                    </a:solidFill>
                    <a:latin typeface="Tahoma" panose="020B0604030504040204" pitchFamily="34" charset="0"/>
                  </a:endParaRPr>
                </a:p>
              </p:txBody>
            </p:sp>
          </p:grpSp>
          <p:grpSp>
            <p:nvGrpSpPr>
              <p:cNvPr id="55306" name="Group 22"/>
              <p:cNvGrpSpPr>
                <a:grpSpLocks/>
              </p:cNvGrpSpPr>
              <p:nvPr/>
            </p:nvGrpSpPr>
            <p:grpSpPr bwMode="auto">
              <a:xfrm>
                <a:off x="1246" y="806"/>
                <a:ext cx="1260" cy="403"/>
                <a:chOff x="1246" y="806"/>
                <a:chExt cx="1260" cy="403"/>
              </a:xfrm>
            </p:grpSpPr>
            <p:sp>
              <p:nvSpPr>
                <p:cNvPr id="55319" name="Rectangle 8"/>
                <p:cNvSpPr>
                  <a:spLocks noChangeArrowheads="1"/>
                </p:cNvSpPr>
                <p:nvPr/>
              </p:nvSpPr>
              <p:spPr bwMode="auto">
                <a:xfrm>
                  <a:off x="1289" y="806"/>
                  <a:ext cx="1174" cy="4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fontAlgn="base">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fontAlgn="base">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fontAlgn="base">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fontAlgn="base">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lgn="ctr" eaLnBrk="1" hangingPunct="1">
                    <a:spcBef>
                      <a:spcPct val="0"/>
                    </a:spcBef>
                    <a:buClrTx/>
                    <a:buFontTx/>
                    <a:buNone/>
                  </a:pPr>
                  <a:r>
                    <a:rPr lang="zh-CN" altLang="en-US" sz="2000" b="1">
                      <a:solidFill>
                        <a:schemeClr val="tx1"/>
                      </a:solidFill>
                      <a:latin typeface="Times New Roman" panose="02020603050405020304" pitchFamily="18" charset="0"/>
                      <a:ea typeface="楷体_GB2312" pitchFamily="49" charset="-122"/>
                    </a:rPr>
                    <a:t>112°</a:t>
                  </a:r>
                </a:p>
              </p:txBody>
            </p:sp>
            <p:sp>
              <p:nvSpPr>
                <p:cNvPr id="55320" name="Rectangle 21"/>
                <p:cNvSpPr>
                  <a:spLocks noChangeArrowheads="1"/>
                </p:cNvSpPr>
                <p:nvPr/>
              </p:nvSpPr>
              <p:spPr bwMode="auto">
                <a:xfrm>
                  <a:off x="1246" y="806"/>
                  <a:ext cx="1260" cy="403"/>
                </a:xfrm>
                <a:prstGeom prst="rect">
                  <a:avLst/>
                </a:prstGeom>
                <a:noFill/>
                <a:ln w="0">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fontAlgn="base">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fontAlgn="base">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fontAlgn="base">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fontAlgn="base">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lgn="ctr" eaLnBrk="1" hangingPunct="1">
                    <a:spcBef>
                      <a:spcPct val="0"/>
                    </a:spcBef>
                    <a:buClrTx/>
                    <a:buFontTx/>
                    <a:buNone/>
                  </a:pPr>
                  <a:endParaRPr lang="zh-CN" altLang="en-US">
                    <a:solidFill>
                      <a:schemeClr val="tx1"/>
                    </a:solidFill>
                    <a:latin typeface="Tahoma" panose="020B0604030504040204" pitchFamily="34" charset="0"/>
                  </a:endParaRPr>
                </a:p>
              </p:txBody>
            </p:sp>
          </p:grpSp>
          <p:grpSp>
            <p:nvGrpSpPr>
              <p:cNvPr id="55307" name="Group 24"/>
              <p:cNvGrpSpPr>
                <a:grpSpLocks/>
              </p:cNvGrpSpPr>
              <p:nvPr/>
            </p:nvGrpSpPr>
            <p:grpSpPr bwMode="auto">
              <a:xfrm>
                <a:off x="0" y="1209"/>
                <a:ext cx="1246" cy="403"/>
                <a:chOff x="0" y="1209"/>
                <a:chExt cx="1246" cy="403"/>
              </a:xfrm>
            </p:grpSpPr>
            <p:sp>
              <p:nvSpPr>
                <p:cNvPr id="55317" name="Rectangle 9"/>
                <p:cNvSpPr>
                  <a:spLocks noChangeArrowheads="1"/>
                </p:cNvSpPr>
                <p:nvPr/>
              </p:nvSpPr>
              <p:spPr bwMode="auto">
                <a:xfrm>
                  <a:off x="43" y="1209"/>
                  <a:ext cx="1160" cy="4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fontAlgn="base">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fontAlgn="base">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fontAlgn="base">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fontAlgn="base">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lgn="ctr" eaLnBrk="1" hangingPunct="1">
                    <a:spcBef>
                      <a:spcPct val="0"/>
                    </a:spcBef>
                    <a:buClrTx/>
                    <a:buFontTx/>
                    <a:buNone/>
                  </a:pPr>
                  <a:r>
                    <a:rPr lang="zh-CN" altLang="en-US" sz="2000" b="1">
                      <a:solidFill>
                        <a:schemeClr val="tx1"/>
                      </a:solidFill>
                      <a:latin typeface="Times New Roman" panose="02020603050405020304" pitchFamily="18" charset="0"/>
                      <a:ea typeface="楷体_GB2312" pitchFamily="49" charset="-122"/>
                    </a:rPr>
                    <a:t>100</a:t>
                  </a:r>
                </a:p>
              </p:txBody>
            </p:sp>
            <p:sp>
              <p:nvSpPr>
                <p:cNvPr id="55318" name="Rectangle 23"/>
                <p:cNvSpPr>
                  <a:spLocks noChangeArrowheads="1"/>
                </p:cNvSpPr>
                <p:nvPr/>
              </p:nvSpPr>
              <p:spPr bwMode="auto">
                <a:xfrm>
                  <a:off x="0" y="1209"/>
                  <a:ext cx="1246" cy="403"/>
                </a:xfrm>
                <a:prstGeom prst="rect">
                  <a:avLst/>
                </a:prstGeom>
                <a:noFill/>
                <a:ln w="0">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fontAlgn="base">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fontAlgn="base">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fontAlgn="base">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fontAlgn="base">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lgn="ctr" eaLnBrk="1" hangingPunct="1">
                    <a:spcBef>
                      <a:spcPct val="0"/>
                    </a:spcBef>
                    <a:buClrTx/>
                    <a:buFontTx/>
                    <a:buNone/>
                  </a:pPr>
                  <a:endParaRPr lang="zh-CN" altLang="en-US">
                    <a:solidFill>
                      <a:schemeClr val="tx1"/>
                    </a:solidFill>
                    <a:latin typeface="Tahoma" panose="020B0604030504040204" pitchFamily="34" charset="0"/>
                  </a:endParaRPr>
                </a:p>
              </p:txBody>
            </p:sp>
          </p:grpSp>
          <p:grpSp>
            <p:nvGrpSpPr>
              <p:cNvPr id="55308" name="Group 26"/>
              <p:cNvGrpSpPr>
                <a:grpSpLocks/>
              </p:cNvGrpSpPr>
              <p:nvPr/>
            </p:nvGrpSpPr>
            <p:grpSpPr bwMode="auto">
              <a:xfrm>
                <a:off x="1246" y="1209"/>
                <a:ext cx="1260" cy="403"/>
                <a:chOff x="1246" y="1209"/>
                <a:chExt cx="1260" cy="403"/>
              </a:xfrm>
            </p:grpSpPr>
            <p:sp>
              <p:nvSpPr>
                <p:cNvPr id="55315" name="Rectangle 10"/>
                <p:cNvSpPr>
                  <a:spLocks noChangeArrowheads="1"/>
                </p:cNvSpPr>
                <p:nvPr/>
              </p:nvSpPr>
              <p:spPr bwMode="auto">
                <a:xfrm>
                  <a:off x="1289" y="1209"/>
                  <a:ext cx="1174" cy="4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fontAlgn="base">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fontAlgn="base">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fontAlgn="base">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fontAlgn="base">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lgn="ctr" eaLnBrk="1" hangingPunct="1">
                    <a:spcBef>
                      <a:spcPct val="0"/>
                    </a:spcBef>
                    <a:buClrTx/>
                    <a:buFontTx/>
                    <a:buNone/>
                  </a:pPr>
                  <a:r>
                    <a:rPr lang="zh-CN" altLang="en-US" sz="2000" b="1">
                      <a:solidFill>
                        <a:schemeClr val="tx1"/>
                      </a:solidFill>
                      <a:latin typeface="Times New Roman" panose="02020603050405020304" pitchFamily="18" charset="0"/>
                      <a:ea typeface="楷体_GB2312" pitchFamily="49" charset="-122"/>
                    </a:rPr>
                    <a:t>16.9°</a:t>
                  </a:r>
                </a:p>
              </p:txBody>
            </p:sp>
            <p:sp>
              <p:nvSpPr>
                <p:cNvPr id="55316" name="Rectangle 25"/>
                <p:cNvSpPr>
                  <a:spLocks noChangeArrowheads="1"/>
                </p:cNvSpPr>
                <p:nvPr/>
              </p:nvSpPr>
              <p:spPr bwMode="auto">
                <a:xfrm>
                  <a:off x="1246" y="1209"/>
                  <a:ext cx="1260" cy="403"/>
                </a:xfrm>
                <a:prstGeom prst="rect">
                  <a:avLst/>
                </a:prstGeom>
                <a:noFill/>
                <a:ln w="0">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fontAlgn="base">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fontAlgn="base">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fontAlgn="base">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fontAlgn="base">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lgn="ctr" eaLnBrk="1" hangingPunct="1">
                    <a:spcBef>
                      <a:spcPct val="0"/>
                    </a:spcBef>
                    <a:buClrTx/>
                    <a:buFontTx/>
                    <a:buNone/>
                  </a:pPr>
                  <a:endParaRPr lang="zh-CN" altLang="en-US">
                    <a:solidFill>
                      <a:schemeClr val="tx1"/>
                    </a:solidFill>
                    <a:latin typeface="Tahoma" panose="020B0604030504040204" pitchFamily="34" charset="0"/>
                  </a:endParaRPr>
                </a:p>
              </p:txBody>
            </p:sp>
          </p:grpSp>
          <p:grpSp>
            <p:nvGrpSpPr>
              <p:cNvPr id="55309" name="Group 28"/>
              <p:cNvGrpSpPr>
                <a:grpSpLocks/>
              </p:cNvGrpSpPr>
              <p:nvPr/>
            </p:nvGrpSpPr>
            <p:grpSpPr bwMode="auto">
              <a:xfrm>
                <a:off x="0" y="1612"/>
                <a:ext cx="1246" cy="403"/>
                <a:chOff x="0" y="1612"/>
                <a:chExt cx="1246" cy="403"/>
              </a:xfrm>
            </p:grpSpPr>
            <p:sp>
              <p:nvSpPr>
                <p:cNvPr id="55313" name="Rectangle 11"/>
                <p:cNvSpPr>
                  <a:spLocks noChangeArrowheads="1"/>
                </p:cNvSpPr>
                <p:nvPr/>
              </p:nvSpPr>
              <p:spPr bwMode="auto">
                <a:xfrm>
                  <a:off x="43" y="1612"/>
                  <a:ext cx="1160" cy="4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fontAlgn="base">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fontAlgn="base">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fontAlgn="base">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fontAlgn="base">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lgn="ctr" eaLnBrk="1" hangingPunct="1">
                    <a:spcBef>
                      <a:spcPct val="0"/>
                    </a:spcBef>
                    <a:buClrTx/>
                    <a:buFontTx/>
                    <a:buNone/>
                  </a:pPr>
                  <a:r>
                    <a:rPr lang="zh-CN" altLang="en-US" sz="2000" b="1">
                      <a:solidFill>
                        <a:schemeClr val="tx1"/>
                      </a:solidFill>
                      <a:latin typeface="Times New Roman" panose="02020603050405020304" pitchFamily="18" charset="0"/>
                      <a:ea typeface="楷体_GB2312" pitchFamily="49" charset="-122"/>
                    </a:rPr>
                    <a:t>1000</a:t>
                  </a:r>
                </a:p>
              </p:txBody>
            </p:sp>
            <p:sp>
              <p:nvSpPr>
                <p:cNvPr id="55314" name="Rectangle 27"/>
                <p:cNvSpPr>
                  <a:spLocks noChangeArrowheads="1"/>
                </p:cNvSpPr>
                <p:nvPr/>
              </p:nvSpPr>
              <p:spPr bwMode="auto">
                <a:xfrm>
                  <a:off x="0" y="1612"/>
                  <a:ext cx="1246" cy="403"/>
                </a:xfrm>
                <a:prstGeom prst="rect">
                  <a:avLst/>
                </a:prstGeom>
                <a:noFill/>
                <a:ln w="0">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fontAlgn="base">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fontAlgn="base">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fontAlgn="base">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fontAlgn="base">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lgn="ctr" eaLnBrk="1" hangingPunct="1">
                    <a:spcBef>
                      <a:spcPct val="0"/>
                    </a:spcBef>
                    <a:buClrTx/>
                    <a:buFontTx/>
                    <a:buNone/>
                  </a:pPr>
                  <a:endParaRPr lang="zh-CN" altLang="en-US">
                    <a:solidFill>
                      <a:schemeClr val="tx1"/>
                    </a:solidFill>
                    <a:latin typeface="Tahoma" panose="020B0604030504040204" pitchFamily="34" charset="0"/>
                  </a:endParaRPr>
                </a:p>
              </p:txBody>
            </p:sp>
          </p:grpSp>
          <p:grpSp>
            <p:nvGrpSpPr>
              <p:cNvPr id="55310" name="Group 30"/>
              <p:cNvGrpSpPr>
                <a:grpSpLocks/>
              </p:cNvGrpSpPr>
              <p:nvPr/>
            </p:nvGrpSpPr>
            <p:grpSpPr bwMode="auto">
              <a:xfrm>
                <a:off x="1246" y="1612"/>
                <a:ext cx="1260" cy="403"/>
                <a:chOff x="1246" y="1612"/>
                <a:chExt cx="1260" cy="403"/>
              </a:xfrm>
            </p:grpSpPr>
            <p:sp>
              <p:nvSpPr>
                <p:cNvPr id="55311" name="Rectangle 12"/>
                <p:cNvSpPr>
                  <a:spLocks noChangeArrowheads="1"/>
                </p:cNvSpPr>
                <p:nvPr/>
              </p:nvSpPr>
              <p:spPr bwMode="auto">
                <a:xfrm>
                  <a:off x="1289" y="1612"/>
                  <a:ext cx="1174" cy="4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fontAlgn="base">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fontAlgn="base">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fontAlgn="base">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fontAlgn="base">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lgn="ctr" eaLnBrk="1" hangingPunct="1">
                    <a:spcBef>
                      <a:spcPct val="0"/>
                    </a:spcBef>
                    <a:buClrTx/>
                    <a:buFontTx/>
                    <a:buNone/>
                  </a:pPr>
                  <a:r>
                    <a:rPr lang="zh-CN" altLang="en-US" sz="2000" b="1">
                      <a:solidFill>
                        <a:schemeClr val="tx1"/>
                      </a:solidFill>
                      <a:latin typeface="Times New Roman" panose="02020603050405020304" pitchFamily="18" charset="0"/>
                      <a:ea typeface="楷体_GB2312" pitchFamily="49" charset="-122"/>
                    </a:rPr>
                    <a:t>1.7°</a:t>
                  </a:r>
                  <a:endParaRPr lang="zh-CN" altLang="en-US">
                    <a:solidFill>
                      <a:schemeClr val="tx1"/>
                    </a:solidFill>
                    <a:latin typeface="Times New Roman" panose="02020603050405020304" pitchFamily="18" charset="0"/>
                    <a:ea typeface="楷体_GB2312" pitchFamily="49" charset="-122"/>
                  </a:endParaRPr>
                </a:p>
              </p:txBody>
            </p:sp>
            <p:sp>
              <p:nvSpPr>
                <p:cNvPr id="55312" name="Rectangle 29"/>
                <p:cNvSpPr>
                  <a:spLocks noChangeArrowheads="1"/>
                </p:cNvSpPr>
                <p:nvPr/>
              </p:nvSpPr>
              <p:spPr bwMode="auto">
                <a:xfrm>
                  <a:off x="1246" y="1612"/>
                  <a:ext cx="1260" cy="403"/>
                </a:xfrm>
                <a:prstGeom prst="rect">
                  <a:avLst/>
                </a:prstGeom>
                <a:noFill/>
                <a:ln w="0">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fontAlgn="base">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fontAlgn="base">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fontAlgn="base">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fontAlgn="base">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lgn="ctr" eaLnBrk="1" hangingPunct="1">
                    <a:spcBef>
                      <a:spcPct val="0"/>
                    </a:spcBef>
                    <a:buClrTx/>
                    <a:buFontTx/>
                    <a:buNone/>
                  </a:pPr>
                  <a:endParaRPr lang="zh-CN" altLang="en-US">
                    <a:solidFill>
                      <a:schemeClr val="tx1"/>
                    </a:solidFill>
                    <a:latin typeface="Tahoma" panose="020B0604030504040204" pitchFamily="34" charset="0"/>
                  </a:endParaRPr>
                </a:p>
              </p:txBody>
            </p:sp>
          </p:grpSp>
        </p:grpSp>
        <p:sp>
          <p:nvSpPr>
            <p:cNvPr id="55301" name="Rectangle 32"/>
            <p:cNvSpPr>
              <a:spLocks noChangeArrowheads="1"/>
            </p:cNvSpPr>
            <p:nvPr/>
          </p:nvSpPr>
          <p:spPr bwMode="auto">
            <a:xfrm>
              <a:off x="-3" y="-3"/>
              <a:ext cx="2512" cy="2021"/>
            </a:xfrm>
            <a:prstGeom prst="rect">
              <a:avLst/>
            </a:prstGeom>
            <a:noFill/>
            <a:ln w="11176">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fontAlgn="base">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fontAlgn="base">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fontAlgn="base">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fontAlgn="base">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lgn="ctr" eaLnBrk="1" hangingPunct="1">
                <a:spcBef>
                  <a:spcPct val="0"/>
                </a:spcBef>
                <a:buClrTx/>
                <a:buFontTx/>
                <a:buNone/>
              </a:pPr>
              <a:endParaRPr lang="zh-CN" altLang="en-US">
                <a:solidFill>
                  <a:schemeClr val="tx1"/>
                </a:solidFill>
                <a:latin typeface="Tahoma" panose="020B0604030504040204" pitchFamily="34" charset="0"/>
              </a:endParaRPr>
            </a:p>
          </p:txBody>
        </p:sp>
      </p:gr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7" name="Rectangle 3"/>
          <p:cNvSpPr>
            <a:spLocks noGrp="1" noChangeArrowheads="1"/>
          </p:cNvSpPr>
          <p:nvPr>
            <p:ph idx="1"/>
          </p:nvPr>
        </p:nvSpPr>
        <p:spPr>
          <a:xfrm>
            <a:off x="0" y="5876925"/>
            <a:ext cx="9144000" cy="981075"/>
          </a:xfrm>
        </p:spPr>
        <p:txBody>
          <a:bodyPr/>
          <a:lstStyle/>
          <a:p>
            <a:pPr>
              <a:buFont typeface="Wingdings" panose="05000000000000000000" pitchFamily="2" charset="2"/>
              <a:buNone/>
            </a:pPr>
            <a:r>
              <a:rPr lang="zh-CN" altLang="en-US" smtClean="0">
                <a:ea typeface="楷体_GB2312" pitchFamily="49" charset="-122"/>
              </a:rPr>
              <a:t>    </a:t>
            </a:r>
            <a:r>
              <a:rPr lang="zh-CN" altLang="en-US" sz="2800" b="1" smtClean="0">
                <a:solidFill>
                  <a:schemeClr val="hlink"/>
                </a:solidFill>
                <a:latin typeface="Times New Roman" panose="02020603050405020304" pitchFamily="18" charset="0"/>
                <a:ea typeface="楷体_GB2312" pitchFamily="49" charset="-122"/>
              </a:rPr>
              <a:t>现在要问：入射粒子打在这环上的可能性是多少呢？</a:t>
            </a:r>
            <a:endParaRPr lang="zh-CN" altLang="en-US" sz="2800" b="1" smtClean="0">
              <a:latin typeface="Times New Roman" panose="02020603050405020304" pitchFamily="18" charset="0"/>
            </a:endParaRPr>
          </a:p>
        </p:txBody>
      </p:sp>
      <p:grpSp>
        <p:nvGrpSpPr>
          <p:cNvPr id="149511" name="Group 7"/>
          <p:cNvGrpSpPr>
            <a:grpSpLocks/>
          </p:cNvGrpSpPr>
          <p:nvPr/>
        </p:nvGrpSpPr>
        <p:grpSpPr bwMode="auto">
          <a:xfrm>
            <a:off x="3670300" y="2633663"/>
            <a:ext cx="1590675" cy="1993900"/>
            <a:chOff x="2218" y="1206"/>
            <a:chExt cx="1002" cy="1256"/>
          </a:xfrm>
        </p:grpSpPr>
        <p:sp>
          <p:nvSpPr>
            <p:cNvPr id="56382" name="Line 8"/>
            <p:cNvSpPr>
              <a:spLocks noChangeShapeType="1"/>
            </p:cNvSpPr>
            <p:nvPr/>
          </p:nvSpPr>
          <p:spPr bwMode="auto">
            <a:xfrm flipV="1">
              <a:off x="2218" y="1206"/>
              <a:ext cx="1002" cy="1256"/>
            </a:xfrm>
            <a:prstGeom prst="line">
              <a:avLst/>
            </a:prstGeom>
            <a:noFill/>
            <a:ln w="1905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6383" name="Arc 9"/>
            <p:cNvSpPr>
              <a:spLocks noChangeAspect="1"/>
            </p:cNvSpPr>
            <p:nvPr/>
          </p:nvSpPr>
          <p:spPr bwMode="auto">
            <a:xfrm>
              <a:off x="2220" y="1978"/>
              <a:ext cx="613" cy="477"/>
            </a:xfrm>
            <a:custGeom>
              <a:avLst/>
              <a:gdLst>
                <a:gd name="T0" fmla="*/ 11 w 21600"/>
                <a:gd name="T1" fmla="*/ 0 h 16800"/>
                <a:gd name="T2" fmla="*/ 17 w 21600"/>
                <a:gd name="T3" fmla="*/ 14 h 16800"/>
                <a:gd name="T4" fmla="*/ 0 w 21600"/>
                <a:gd name="T5" fmla="*/ 14 h 16800"/>
                <a:gd name="T6" fmla="*/ 0 60000 65536"/>
                <a:gd name="T7" fmla="*/ 0 60000 65536"/>
                <a:gd name="T8" fmla="*/ 0 60000 65536"/>
              </a:gdLst>
              <a:ahLst/>
              <a:cxnLst>
                <a:cxn ang="T6">
                  <a:pos x="T0" y="T1"/>
                </a:cxn>
                <a:cxn ang="T7">
                  <a:pos x="T2" y="T3"/>
                </a:cxn>
                <a:cxn ang="T8">
                  <a:pos x="T4" y="T5"/>
                </a:cxn>
              </a:cxnLst>
              <a:rect l="0" t="0" r="r" b="b"/>
              <a:pathLst>
                <a:path w="21600" h="16800" fill="none" extrusionOk="0">
                  <a:moveTo>
                    <a:pt x="13576" y="-1"/>
                  </a:moveTo>
                  <a:cubicBezTo>
                    <a:pt x="18650" y="4100"/>
                    <a:pt x="21600" y="10275"/>
                    <a:pt x="21600" y="16800"/>
                  </a:cubicBezTo>
                </a:path>
                <a:path w="21600" h="16800" stroke="0" extrusionOk="0">
                  <a:moveTo>
                    <a:pt x="13576" y="-1"/>
                  </a:moveTo>
                  <a:cubicBezTo>
                    <a:pt x="18650" y="4100"/>
                    <a:pt x="21600" y="10275"/>
                    <a:pt x="21600" y="16800"/>
                  </a:cubicBezTo>
                  <a:lnTo>
                    <a:pt x="0" y="16800"/>
                  </a:lnTo>
                  <a:lnTo>
                    <a:pt x="13576" y="-1"/>
                  </a:lnTo>
                  <a:close/>
                </a:path>
              </a:pathLst>
            </a:custGeom>
            <a:noFill/>
            <a:ln w="19050">
              <a:solidFill>
                <a:schemeClr val="tx1"/>
              </a:solidFill>
              <a:round/>
              <a:headEnd type="triangle" w="sm" len="lg"/>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56384" name="Object 10"/>
            <p:cNvGraphicFramePr>
              <a:graphicFrameLocks noChangeAspect="1"/>
            </p:cNvGraphicFramePr>
            <p:nvPr/>
          </p:nvGraphicFramePr>
          <p:xfrm>
            <a:off x="2841" y="2075"/>
            <a:ext cx="112" cy="152"/>
          </p:xfrm>
          <a:graphic>
            <a:graphicData uri="http://schemas.openxmlformats.org/presentationml/2006/ole">
              <mc:AlternateContent xmlns:mc="http://schemas.openxmlformats.org/markup-compatibility/2006">
                <mc:Choice xmlns:v="urn:schemas-microsoft-com:vml" Requires="v">
                  <p:oleObj spid="_x0000_s72890" name="Equation" r:id="rId3" imgW="177646" imgH="241091" progId="Equation.DSMT4">
                    <p:embed/>
                  </p:oleObj>
                </mc:Choice>
                <mc:Fallback>
                  <p:oleObj name="Equation" r:id="rId3" imgW="177646" imgH="241091"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41" y="2075"/>
                          <a:ext cx="112" cy="1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149515" name="Freeform 11"/>
          <p:cNvSpPr>
            <a:spLocks/>
          </p:cNvSpPr>
          <p:nvPr/>
        </p:nvSpPr>
        <p:spPr bwMode="auto">
          <a:xfrm>
            <a:off x="1287463" y="2547938"/>
            <a:ext cx="3735387" cy="1841500"/>
          </a:xfrm>
          <a:custGeom>
            <a:avLst/>
            <a:gdLst>
              <a:gd name="T0" fmla="*/ 0 w 2280"/>
              <a:gd name="T1" fmla="*/ 2147483646 h 1053"/>
              <a:gd name="T2" fmla="*/ 2147483646 w 2280"/>
              <a:gd name="T3" fmla="*/ 2147483646 h 1053"/>
              <a:gd name="T4" fmla="*/ 2147483646 w 2280"/>
              <a:gd name="T5" fmla="*/ 0 h 1053"/>
              <a:gd name="T6" fmla="*/ 0 60000 65536"/>
              <a:gd name="T7" fmla="*/ 0 60000 65536"/>
              <a:gd name="T8" fmla="*/ 0 60000 65536"/>
            </a:gdLst>
            <a:ahLst/>
            <a:cxnLst>
              <a:cxn ang="T6">
                <a:pos x="T0" y="T1"/>
              </a:cxn>
              <a:cxn ang="T7">
                <a:pos x="T2" y="T3"/>
              </a:cxn>
              <a:cxn ang="T8">
                <a:pos x="T4" y="T5"/>
              </a:cxn>
            </a:cxnLst>
            <a:rect l="0" t="0" r="r" b="b"/>
            <a:pathLst>
              <a:path w="2280" h="1053">
                <a:moveTo>
                  <a:pt x="0" y="1053"/>
                </a:moveTo>
                <a:cubicBezTo>
                  <a:pt x="460" y="1042"/>
                  <a:pt x="921" y="1031"/>
                  <a:pt x="1301" y="856"/>
                </a:cubicBezTo>
                <a:cubicBezTo>
                  <a:pt x="1681" y="681"/>
                  <a:pt x="1980" y="340"/>
                  <a:pt x="2280" y="0"/>
                </a:cubicBezTo>
              </a:path>
            </a:pathLst>
          </a:custGeom>
          <a:noFill/>
          <a:ln w="28575" cmpd="sng">
            <a:solidFill>
              <a:srgbClr val="CC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9516" name="Freeform 12"/>
          <p:cNvSpPr>
            <a:spLocks/>
          </p:cNvSpPr>
          <p:nvPr/>
        </p:nvSpPr>
        <p:spPr bwMode="auto">
          <a:xfrm>
            <a:off x="1282700" y="2847975"/>
            <a:ext cx="3867150" cy="1460500"/>
          </a:xfrm>
          <a:custGeom>
            <a:avLst/>
            <a:gdLst>
              <a:gd name="T0" fmla="*/ 0 w 2280"/>
              <a:gd name="T1" fmla="*/ 2025698243 h 1053"/>
              <a:gd name="T2" fmla="*/ 2147483646 w 2280"/>
              <a:gd name="T3" fmla="*/ 1646721378 h 1053"/>
              <a:gd name="T4" fmla="*/ 2147483646 w 2280"/>
              <a:gd name="T5" fmla="*/ 0 h 1053"/>
              <a:gd name="T6" fmla="*/ 0 60000 65536"/>
              <a:gd name="T7" fmla="*/ 0 60000 65536"/>
              <a:gd name="T8" fmla="*/ 0 60000 65536"/>
            </a:gdLst>
            <a:ahLst/>
            <a:cxnLst>
              <a:cxn ang="T6">
                <a:pos x="T0" y="T1"/>
              </a:cxn>
              <a:cxn ang="T7">
                <a:pos x="T2" y="T3"/>
              </a:cxn>
              <a:cxn ang="T8">
                <a:pos x="T4" y="T5"/>
              </a:cxn>
            </a:cxnLst>
            <a:rect l="0" t="0" r="r" b="b"/>
            <a:pathLst>
              <a:path w="2280" h="1053">
                <a:moveTo>
                  <a:pt x="0" y="1053"/>
                </a:moveTo>
                <a:cubicBezTo>
                  <a:pt x="460" y="1042"/>
                  <a:pt x="921" y="1031"/>
                  <a:pt x="1301" y="856"/>
                </a:cubicBezTo>
                <a:cubicBezTo>
                  <a:pt x="1681" y="681"/>
                  <a:pt x="1980" y="340"/>
                  <a:pt x="2280" y="0"/>
                </a:cubicBezTo>
              </a:path>
            </a:pathLst>
          </a:custGeom>
          <a:noFill/>
          <a:ln w="28575" cmpd="sng">
            <a:solidFill>
              <a:srgbClr val="008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49517" name="Group 13"/>
          <p:cNvGrpSpPr>
            <a:grpSpLocks/>
          </p:cNvGrpSpPr>
          <p:nvPr/>
        </p:nvGrpSpPr>
        <p:grpSpPr bwMode="auto">
          <a:xfrm>
            <a:off x="2987675" y="3932238"/>
            <a:ext cx="1390650" cy="1390650"/>
            <a:chOff x="1788" y="2024"/>
            <a:chExt cx="876" cy="876"/>
          </a:xfrm>
        </p:grpSpPr>
        <p:sp>
          <p:nvSpPr>
            <p:cNvPr id="56377" name="Oval 14"/>
            <p:cNvSpPr>
              <a:spLocks noChangeAspect="1" noChangeArrowheads="1"/>
            </p:cNvSpPr>
            <p:nvPr/>
          </p:nvSpPr>
          <p:spPr bwMode="auto">
            <a:xfrm>
              <a:off x="1788" y="2024"/>
              <a:ext cx="876" cy="876"/>
            </a:xfrm>
            <a:prstGeom prst="ellipse">
              <a:avLst/>
            </a:prstGeom>
            <a:noFill/>
            <a:ln w="190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fontAlgn="base">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fontAlgn="base">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fontAlgn="base">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fontAlgn="base">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lgn="ctr" eaLnBrk="1" hangingPunct="1">
                <a:spcBef>
                  <a:spcPct val="0"/>
                </a:spcBef>
                <a:buClrTx/>
                <a:buFontTx/>
                <a:buNone/>
              </a:pPr>
              <a:endParaRPr lang="zh-CN" altLang="en-US">
                <a:solidFill>
                  <a:schemeClr val="tx1"/>
                </a:solidFill>
                <a:latin typeface="Tahoma" panose="020B0604030504040204" pitchFamily="34" charset="0"/>
              </a:endParaRPr>
            </a:p>
          </p:txBody>
        </p:sp>
        <p:sp>
          <p:nvSpPr>
            <p:cNvPr id="56378" name="Arc 15"/>
            <p:cNvSpPr>
              <a:spLocks/>
            </p:cNvSpPr>
            <p:nvPr/>
          </p:nvSpPr>
          <p:spPr bwMode="auto">
            <a:xfrm flipH="1">
              <a:off x="2466" y="2182"/>
              <a:ext cx="93" cy="560"/>
            </a:xfrm>
            <a:custGeom>
              <a:avLst/>
              <a:gdLst>
                <a:gd name="T0" fmla="*/ 0 w 22200"/>
                <a:gd name="T1" fmla="*/ 0 h 43200"/>
                <a:gd name="T2" fmla="*/ 0 w 22200"/>
                <a:gd name="T3" fmla="*/ 7 h 43200"/>
                <a:gd name="T4" fmla="*/ 0 w 22200"/>
                <a:gd name="T5" fmla="*/ 4 h 43200"/>
                <a:gd name="T6" fmla="*/ 0 60000 65536"/>
                <a:gd name="T7" fmla="*/ 0 60000 65536"/>
                <a:gd name="T8" fmla="*/ 0 60000 65536"/>
              </a:gdLst>
              <a:ahLst/>
              <a:cxnLst>
                <a:cxn ang="T6">
                  <a:pos x="T0" y="T1"/>
                </a:cxn>
                <a:cxn ang="T7">
                  <a:pos x="T2" y="T3"/>
                </a:cxn>
                <a:cxn ang="T8">
                  <a:pos x="T4" y="T5"/>
                </a:cxn>
              </a:cxnLst>
              <a:rect l="0" t="0" r="r" b="b"/>
              <a:pathLst>
                <a:path w="22200" h="43200" fill="none" extrusionOk="0">
                  <a:moveTo>
                    <a:pt x="58" y="6"/>
                  </a:moveTo>
                  <a:cubicBezTo>
                    <a:pt x="239" y="2"/>
                    <a:pt x="419" y="-1"/>
                    <a:pt x="600" y="0"/>
                  </a:cubicBezTo>
                  <a:cubicBezTo>
                    <a:pt x="12529" y="0"/>
                    <a:pt x="22200" y="9670"/>
                    <a:pt x="22200" y="21600"/>
                  </a:cubicBezTo>
                  <a:cubicBezTo>
                    <a:pt x="22200" y="33529"/>
                    <a:pt x="12529" y="43200"/>
                    <a:pt x="600" y="43200"/>
                  </a:cubicBezTo>
                  <a:cubicBezTo>
                    <a:pt x="399" y="43200"/>
                    <a:pt x="199" y="43197"/>
                    <a:pt x="0" y="43191"/>
                  </a:cubicBezTo>
                </a:path>
                <a:path w="22200" h="43200" stroke="0" extrusionOk="0">
                  <a:moveTo>
                    <a:pt x="58" y="6"/>
                  </a:moveTo>
                  <a:cubicBezTo>
                    <a:pt x="239" y="2"/>
                    <a:pt x="419" y="-1"/>
                    <a:pt x="600" y="0"/>
                  </a:cubicBezTo>
                  <a:cubicBezTo>
                    <a:pt x="12529" y="0"/>
                    <a:pt x="22200" y="9670"/>
                    <a:pt x="22200" y="21600"/>
                  </a:cubicBezTo>
                  <a:cubicBezTo>
                    <a:pt x="22200" y="33529"/>
                    <a:pt x="12529" y="43200"/>
                    <a:pt x="600" y="43200"/>
                  </a:cubicBezTo>
                  <a:cubicBezTo>
                    <a:pt x="399" y="43200"/>
                    <a:pt x="199" y="43197"/>
                    <a:pt x="0" y="43191"/>
                  </a:cubicBezTo>
                  <a:lnTo>
                    <a:pt x="600" y="21600"/>
                  </a:lnTo>
                  <a:lnTo>
                    <a:pt x="58" y="6"/>
                  </a:lnTo>
                  <a:close/>
                </a:path>
              </a:pathLst>
            </a:custGeom>
            <a:noFill/>
            <a:ln w="190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6379" name="Arc 16"/>
            <p:cNvSpPr>
              <a:spLocks/>
            </p:cNvSpPr>
            <p:nvPr/>
          </p:nvSpPr>
          <p:spPr bwMode="auto">
            <a:xfrm flipH="1">
              <a:off x="2394" y="2129"/>
              <a:ext cx="90" cy="665"/>
            </a:xfrm>
            <a:custGeom>
              <a:avLst/>
              <a:gdLst>
                <a:gd name="T0" fmla="*/ 0 w 22790"/>
                <a:gd name="T1" fmla="*/ 0 h 43200"/>
                <a:gd name="T2" fmla="*/ 0 w 22790"/>
                <a:gd name="T3" fmla="*/ 10 h 43200"/>
                <a:gd name="T4" fmla="*/ 0 w 22790"/>
                <a:gd name="T5" fmla="*/ 5 h 43200"/>
                <a:gd name="T6" fmla="*/ 0 60000 65536"/>
                <a:gd name="T7" fmla="*/ 0 60000 65536"/>
                <a:gd name="T8" fmla="*/ 0 60000 65536"/>
              </a:gdLst>
              <a:ahLst/>
              <a:cxnLst>
                <a:cxn ang="T6">
                  <a:pos x="T0" y="T1"/>
                </a:cxn>
                <a:cxn ang="T7">
                  <a:pos x="T2" y="T3"/>
                </a:cxn>
                <a:cxn ang="T8">
                  <a:pos x="T4" y="T5"/>
                </a:cxn>
              </a:cxnLst>
              <a:rect l="0" t="0" r="r" b="b"/>
              <a:pathLst>
                <a:path w="22790" h="43200" fill="none" extrusionOk="0">
                  <a:moveTo>
                    <a:pt x="-1" y="32"/>
                  </a:moveTo>
                  <a:cubicBezTo>
                    <a:pt x="396" y="10"/>
                    <a:pt x="793" y="-1"/>
                    <a:pt x="1190" y="0"/>
                  </a:cubicBezTo>
                  <a:cubicBezTo>
                    <a:pt x="13119" y="0"/>
                    <a:pt x="22790" y="9670"/>
                    <a:pt x="22790" y="21600"/>
                  </a:cubicBezTo>
                  <a:cubicBezTo>
                    <a:pt x="22790" y="33529"/>
                    <a:pt x="13119" y="43200"/>
                    <a:pt x="1190" y="43200"/>
                  </a:cubicBezTo>
                  <a:cubicBezTo>
                    <a:pt x="817" y="43200"/>
                    <a:pt x="445" y="43190"/>
                    <a:pt x="72" y="43171"/>
                  </a:cubicBezTo>
                </a:path>
                <a:path w="22790" h="43200" stroke="0" extrusionOk="0">
                  <a:moveTo>
                    <a:pt x="-1" y="32"/>
                  </a:moveTo>
                  <a:cubicBezTo>
                    <a:pt x="396" y="10"/>
                    <a:pt x="793" y="-1"/>
                    <a:pt x="1190" y="0"/>
                  </a:cubicBezTo>
                  <a:cubicBezTo>
                    <a:pt x="13119" y="0"/>
                    <a:pt x="22790" y="9670"/>
                    <a:pt x="22790" y="21600"/>
                  </a:cubicBezTo>
                  <a:cubicBezTo>
                    <a:pt x="22790" y="33529"/>
                    <a:pt x="13119" y="43200"/>
                    <a:pt x="1190" y="43200"/>
                  </a:cubicBezTo>
                  <a:cubicBezTo>
                    <a:pt x="817" y="43200"/>
                    <a:pt x="445" y="43190"/>
                    <a:pt x="72" y="43171"/>
                  </a:cubicBezTo>
                  <a:lnTo>
                    <a:pt x="1190" y="21600"/>
                  </a:lnTo>
                  <a:lnTo>
                    <a:pt x="-1" y="32"/>
                  </a:lnTo>
                  <a:close/>
                </a:path>
              </a:pathLst>
            </a:custGeom>
            <a:noFill/>
            <a:ln w="190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6380" name="Arc 17"/>
            <p:cNvSpPr>
              <a:spLocks/>
            </p:cNvSpPr>
            <p:nvPr/>
          </p:nvSpPr>
          <p:spPr bwMode="auto">
            <a:xfrm>
              <a:off x="2537" y="2182"/>
              <a:ext cx="93" cy="560"/>
            </a:xfrm>
            <a:custGeom>
              <a:avLst/>
              <a:gdLst>
                <a:gd name="T0" fmla="*/ 0 w 22200"/>
                <a:gd name="T1" fmla="*/ 0 h 43200"/>
                <a:gd name="T2" fmla="*/ 0 w 22200"/>
                <a:gd name="T3" fmla="*/ 7 h 43200"/>
                <a:gd name="T4" fmla="*/ 0 w 22200"/>
                <a:gd name="T5" fmla="*/ 4 h 43200"/>
                <a:gd name="T6" fmla="*/ 0 60000 65536"/>
                <a:gd name="T7" fmla="*/ 0 60000 65536"/>
                <a:gd name="T8" fmla="*/ 0 60000 65536"/>
              </a:gdLst>
              <a:ahLst/>
              <a:cxnLst>
                <a:cxn ang="T6">
                  <a:pos x="T0" y="T1"/>
                </a:cxn>
                <a:cxn ang="T7">
                  <a:pos x="T2" y="T3"/>
                </a:cxn>
                <a:cxn ang="T8">
                  <a:pos x="T4" y="T5"/>
                </a:cxn>
              </a:cxnLst>
              <a:rect l="0" t="0" r="r" b="b"/>
              <a:pathLst>
                <a:path w="22200" h="43200" fill="none" extrusionOk="0">
                  <a:moveTo>
                    <a:pt x="58" y="6"/>
                  </a:moveTo>
                  <a:cubicBezTo>
                    <a:pt x="239" y="2"/>
                    <a:pt x="419" y="-1"/>
                    <a:pt x="600" y="0"/>
                  </a:cubicBezTo>
                  <a:cubicBezTo>
                    <a:pt x="12529" y="0"/>
                    <a:pt x="22200" y="9670"/>
                    <a:pt x="22200" y="21600"/>
                  </a:cubicBezTo>
                  <a:cubicBezTo>
                    <a:pt x="22200" y="33529"/>
                    <a:pt x="12529" y="43200"/>
                    <a:pt x="600" y="43200"/>
                  </a:cubicBezTo>
                  <a:cubicBezTo>
                    <a:pt x="399" y="43200"/>
                    <a:pt x="199" y="43197"/>
                    <a:pt x="0" y="43191"/>
                  </a:cubicBezTo>
                </a:path>
                <a:path w="22200" h="43200" stroke="0" extrusionOk="0">
                  <a:moveTo>
                    <a:pt x="58" y="6"/>
                  </a:moveTo>
                  <a:cubicBezTo>
                    <a:pt x="239" y="2"/>
                    <a:pt x="419" y="-1"/>
                    <a:pt x="600" y="0"/>
                  </a:cubicBezTo>
                  <a:cubicBezTo>
                    <a:pt x="12529" y="0"/>
                    <a:pt x="22200" y="9670"/>
                    <a:pt x="22200" y="21600"/>
                  </a:cubicBezTo>
                  <a:cubicBezTo>
                    <a:pt x="22200" y="33529"/>
                    <a:pt x="12529" y="43200"/>
                    <a:pt x="600" y="43200"/>
                  </a:cubicBezTo>
                  <a:cubicBezTo>
                    <a:pt x="399" y="43200"/>
                    <a:pt x="199" y="43197"/>
                    <a:pt x="0" y="43191"/>
                  </a:cubicBezTo>
                  <a:lnTo>
                    <a:pt x="600" y="21600"/>
                  </a:lnTo>
                  <a:lnTo>
                    <a:pt x="58" y="6"/>
                  </a:lnTo>
                  <a:close/>
                </a:path>
              </a:pathLst>
            </a:custGeom>
            <a:noFill/>
            <a:ln w="19050">
              <a:solidFill>
                <a:schemeClr val="tx1"/>
              </a:solidFill>
              <a:prstDash val="lg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6381" name="Arc 18"/>
            <p:cNvSpPr>
              <a:spLocks/>
            </p:cNvSpPr>
            <p:nvPr/>
          </p:nvSpPr>
          <p:spPr bwMode="auto">
            <a:xfrm>
              <a:off x="2482" y="2129"/>
              <a:ext cx="90" cy="665"/>
            </a:xfrm>
            <a:custGeom>
              <a:avLst/>
              <a:gdLst>
                <a:gd name="T0" fmla="*/ 0 w 22790"/>
                <a:gd name="T1" fmla="*/ 0 h 43200"/>
                <a:gd name="T2" fmla="*/ 0 w 22790"/>
                <a:gd name="T3" fmla="*/ 10 h 43200"/>
                <a:gd name="T4" fmla="*/ 0 w 22790"/>
                <a:gd name="T5" fmla="*/ 5 h 43200"/>
                <a:gd name="T6" fmla="*/ 0 60000 65536"/>
                <a:gd name="T7" fmla="*/ 0 60000 65536"/>
                <a:gd name="T8" fmla="*/ 0 60000 65536"/>
              </a:gdLst>
              <a:ahLst/>
              <a:cxnLst>
                <a:cxn ang="T6">
                  <a:pos x="T0" y="T1"/>
                </a:cxn>
                <a:cxn ang="T7">
                  <a:pos x="T2" y="T3"/>
                </a:cxn>
                <a:cxn ang="T8">
                  <a:pos x="T4" y="T5"/>
                </a:cxn>
              </a:cxnLst>
              <a:rect l="0" t="0" r="r" b="b"/>
              <a:pathLst>
                <a:path w="22790" h="43200" fill="none" extrusionOk="0">
                  <a:moveTo>
                    <a:pt x="-1" y="32"/>
                  </a:moveTo>
                  <a:cubicBezTo>
                    <a:pt x="396" y="10"/>
                    <a:pt x="793" y="-1"/>
                    <a:pt x="1190" y="0"/>
                  </a:cubicBezTo>
                  <a:cubicBezTo>
                    <a:pt x="13119" y="0"/>
                    <a:pt x="22790" y="9670"/>
                    <a:pt x="22790" y="21600"/>
                  </a:cubicBezTo>
                  <a:cubicBezTo>
                    <a:pt x="22790" y="33529"/>
                    <a:pt x="13119" y="43200"/>
                    <a:pt x="1190" y="43200"/>
                  </a:cubicBezTo>
                  <a:cubicBezTo>
                    <a:pt x="817" y="43200"/>
                    <a:pt x="445" y="43190"/>
                    <a:pt x="72" y="43171"/>
                  </a:cubicBezTo>
                </a:path>
                <a:path w="22790" h="43200" stroke="0" extrusionOk="0">
                  <a:moveTo>
                    <a:pt x="-1" y="32"/>
                  </a:moveTo>
                  <a:cubicBezTo>
                    <a:pt x="396" y="10"/>
                    <a:pt x="793" y="-1"/>
                    <a:pt x="1190" y="0"/>
                  </a:cubicBezTo>
                  <a:cubicBezTo>
                    <a:pt x="13119" y="0"/>
                    <a:pt x="22790" y="9670"/>
                    <a:pt x="22790" y="21600"/>
                  </a:cubicBezTo>
                  <a:cubicBezTo>
                    <a:pt x="22790" y="33529"/>
                    <a:pt x="13119" y="43200"/>
                    <a:pt x="1190" y="43200"/>
                  </a:cubicBezTo>
                  <a:cubicBezTo>
                    <a:pt x="817" y="43200"/>
                    <a:pt x="445" y="43190"/>
                    <a:pt x="72" y="43171"/>
                  </a:cubicBezTo>
                  <a:lnTo>
                    <a:pt x="1190" y="21600"/>
                  </a:lnTo>
                  <a:lnTo>
                    <a:pt x="-1" y="32"/>
                  </a:lnTo>
                  <a:close/>
                </a:path>
              </a:pathLst>
            </a:custGeom>
            <a:noFill/>
            <a:ln w="19050">
              <a:solidFill>
                <a:schemeClr val="tx1"/>
              </a:solidFill>
              <a:prstDash val="lg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49523" name="Group 19"/>
          <p:cNvGrpSpPr>
            <a:grpSpLocks/>
          </p:cNvGrpSpPr>
          <p:nvPr/>
        </p:nvGrpSpPr>
        <p:grpSpPr bwMode="auto">
          <a:xfrm>
            <a:off x="3668713" y="2884488"/>
            <a:ext cx="1963737" cy="1743075"/>
            <a:chOff x="2217" y="1364"/>
            <a:chExt cx="1237" cy="1098"/>
          </a:xfrm>
        </p:grpSpPr>
        <p:sp>
          <p:nvSpPr>
            <p:cNvPr id="56374" name="Arc 20"/>
            <p:cNvSpPr>
              <a:spLocks noChangeAspect="1"/>
            </p:cNvSpPr>
            <p:nvPr/>
          </p:nvSpPr>
          <p:spPr bwMode="auto">
            <a:xfrm>
              <a:off x="2217" y="1826"/>
              <a:ext cx="606" cy="636"/>
            </a:xfrm>
            <a:custGeom>
              <a:avLst/>
              <a:gdLst>
                <a:gd name="T0" fmla="*/ 19 w 16182"/>
                <a:gd name="T1" fmla="*/ 0 h 16941"/>
                <a:gd name="T2" fmla="*/ 23 w 16182"/>
                <a:gd name="T3" fmla="*/ 4 h 16941"/>
                <a:gd name="T4" fmla="*/ 0 w 16182"/>
                <a:gd name="T5" fmla="*/ 24 h 16941"/>
                <a:gd name="T6" fmla="*/ 0 60000 65536"/>
                <a:gd name="T7" fmla="*/ 0 60000 65536"/>
                <a:gd name="T8" fmla="*/ 0 60000 65536"/>
              </a:gdLst>
              <a:ahLst/>
              <a:cxnLst>
                <a:cxn ang="T6">
                  <a:pos x="T0" y="T1"/>
                </a:cxn>
                <a:cxn ang="T7">
                  <a:pos x="T2" y="T3"/>
                </a:cxn>
                <a:cxn ang="T8">
                  <a:pos x="T4" y="T5"/>
                </a:cxn>
              </a:cxnLst>
              <a:rect l="0" t="0" r="r" b="b"/>
              <a:pathLst>
                <a:path w="16182" h="16941" fill="none" extrusionOk="0">
                  <a:moveTo>
                    <a:pt x="13400" y="-1"/>
                  </a:moveTo>
                  <a:cubicBezTo>
                    <a:pt x="14403" y="793"/>
                    <a:pt x="15334" y="1675"/>
                    <a:pt x="16182" y="2633"/>
                  </a:cubicBezTo>
                </a:path>
                <a:path w="16182" h="16941" stroke="0" extrusionOk="0">
                  <a:moveTo>
                    <a:pt x="13400" y="-1"/>
                  </a:moveTo>
                  <a:cubicBezTo>
                    <a:pt x="14403" y="793"/>
                    <a:pt x="15334" y="1675"/>
                    <a:pt x="16182" y="2633"/>
                  </a:cubicBezTo>
                  <a:lnTo>
                    <a:pt x="0" y="16941"/>
                  </a:lnTo>
                  <a:lnTo>
                    <a:pt x="13400" y="-1"/>
                  </a:lnTo>
                  <a:close/>
                </a:path>
              </a:pathLst>
            </a:custGeom>
            <a:noFill/>
            <a:ln w="190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6375" name="Line 21"/>
            <p:cNvSpPr>
              <a:spLocks noChangeShapeType="1"/>
            </p:cNvSpPr>
            <p:nvPr/>
          </p:nvSpPr>
          <p:spPr bwMode="auto">
            <a:xfrm flipV="1">
              <a:off x="2218" y="1364"/>
              <a:ext cx="1236" cy="1098"/>
            </a:xfrm>
            <a:prstGeom prst="line">
              <a:avLst/>
            </a:prstGeom>
            <a:noFill/>
            <a:ln w="1905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56376" name="Object 22"/>
            <p:cNvGraphicFramePr>
              <a:graphicFrameLocks noChangeAspect="1"/>
            </p:cNvGraphicFramePr>
            <p:nvPr/>
          </p:nvGraphicFramePr>
          <p:xfrm>
            <a:off x="2818" y="1638"/>
            <a:ext cx="208" cy="160"/>
          </p:xfrm>
          <a:graphic>
            <a:graphicData uri="http://schemas.openxmlformats.org/presentationml/2006/ole">
              <mc:AlternateContent xmlns:mc="http://schemas.openxmlformats.org/markup-compatibility/2006">
                <mc:Choice xmlns:v="urn:schemas-microsoft-com:vml" Requires="v">
                  <p:oleObj spid="_x0000_s72891" name="Equation" r:id="rId5" imgW="330057" imgH="253890" progId="Equation.DSMT4">
                    <p:embed/>
                  </p:oleObj>
                </mc:Choice>
                <mc:Fallback>
                  <p:oleObj name="Equation" r:id="rId5" imgW="330057" imgH="25389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18" y="1638"/>
                          <a:ext cx="208" cy="1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149527" name="Group 23"/>
          <p:cNvGrpSpPr>
            <a:grpSpLocks/>
          </p:cNvGrpSpPr>
          <p:nvPr/>
        </p:nvGrpSpPr>
        <p:grpSpPr bwMode="auto">
          <a:xfrm>
            <a:off x="785813" y="3781425"/>
            <a:ext cx="517525" cy="820738"/>
            <a:chOff x="401" y="1929"/>
            <a:chExt cx="326" cy="517"/>
          </a:xfrm>
        </p:grpSpPr>
        <p:sp>
          <p:nvSpPr>
            <p:cNvPr id="56370" name="Line 24"/>
            <p:cNvSpPr>
              <a:spLocks noChangeShapeType="1"/>
            </p:cNvSpPr>
            <p:nvPr/>
          </p:nvSpPr>
          <p:spPr bwMode="auto">
            <a:xfrm>
              <a:off x="503" y="2117"/>
              <a:ext cx="0" cy="142"/>
            </a:xfrm>
            <a:prstGeom prst="line">
              <a:avLst/>
            </a:prstGeom>
            <a:noFill/>
            <a:ln w="19050">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6371" name="Line 25"/>
            <p:cNvSpPr>
              <a:spLocks noChangeShapeType="1"/>
            </p:cNvSpPr>
            <p:nvPr/>
          </p:nvSpPr>
          <p:spPr bwMode="auto">
            <a:xfrm flipV="1">
              <a:off x="503" y="2179"/>
              <a:ext cx="0" cy="267"/>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6372" name="Line 26"/>
            <p:cNvSpPr>
              <a:spLocks noChangeShapeType="1"/>
            </p:cNvSpPr>
            <p:nvPr/>
          </p:nvSpPr>
          <p:spPr bwMode="auto">
            <a:xfrm>
              <a:off x="401" y="2262"/>
              <a:ext cx="326" cy="0"/>
            </a:xfrm>
            <a:prstGeom prst="line">
              <a:avLst/>
            </a:prstGeom>
            <a:noFill/>
            <a:ln w="1905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56373" name="Object 27"/>
            <p:cNvGraphicFramePr>
              <a:graphicFrameLocks noChangeAspect="1"/>
            </p:cNvGraphicFramePr>
            <p:nvPr/>
          </p:nvGraphicFramePr>
          <p:xfrm>
            <a:off x="426" y="1929"/>
            <a:ext cx="184" cy="160"/>
          </p:xfrm>
          <a:graphic>
            <a:graphicData uri="http://schemas.openxmlformats.org/presentationml/2006/ole">
              <mc:AlternateContent xmlns:mc="http://schemas.openxmlformats.org/markup-compatibility/2006">
                <mc:Choice xmlns:v="urn:schemas-microsoft-com:vml" Requires="v">
                  <p:oleObj spid="_x0000_s72892" name="Equation" r:id="rId7" imgW="291973" imgH="253890" progId="Equation.DSMT4">
                    <p:embed/>
                  </p:oleObj>
                </mc:Choice>
                <mc:Fallback>
                  <p:oleObj name="Equation" r:id="rId7" imgW="291973" imgH="25389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6" y="1929"/>
                          <a:ext cx="184" cy="1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149532" name="Group 28"/>
          <p:cNvGrpSpPr>
            <a:grpSpLocks/>
          </p:cNvGrpSpPr>
          <p:nvPr/>
        </p:nvGrpSpPr>
        <p:grpSpPr bwMode="auto">
          <a:xfrm>
            <a:off x="1195388" y="4314825"/>
            <a:ext cx="230187" cy="627063"/>
            <a:chOff x="659" y="2265"/>
            <a:chExt cx="145" cy="395"/>
          </a:xfrm>
        </p:grpSpPr>
        <p:sp>
          <p:nvSpPr>
            <p:cNvPr id="56368" name="AutoShape 29"/>
            <p:cNvSpPr>
              <a:spLocks noChangeArrowheads="1"/>
            </p:cNvSpPr>
            <p:nvPr/>
          </p:nvSpPr>
          <p:spPr bwMode="auto">
            <a:xfrm rot="-5400000">
              <a:off x="531" y="2393"/>
              <a:ext cx="395" cy="140"/>
            </a:xfrm>
            <a:custGeom>
              <a:avLst/>
              <a:gdLst>
                <a:gd name="T0" fmla="*/ 4 w 21600"/>
                <a:gd name="T1" fmla="*/ 0 h 21600"/>
                <a:gd name="T2" fmla="*/ 0 w 21600"/>
                <a:gd name="T3" fmla="*/ 0 h 21600"/>
                <a:gd name="T4" fmla="*/ 4 w 21600"/>
                <a:gd name="T5" fmla="*/ 0 h 21600"/>
                <a:gd name="T6" fmla="*/ 7 w 21600"/>
                <a:gd name="T7" fmla="*/ 0 h 21600"/>
                <a:gd name="T8" fmla="*/ 0 60000 65536"/>
                <a:gd name="T9" fmla="*/ 0 60000 65536"/>
                <a:gd name="T10" fmla="*/ 0 60000 65536"/>
                <a:gd name="T11" fmla="*/ 0 60000 65536"/>
                <a:gd name="T12" fmla="*/ 0 w 21600"/>
                <a:gd name="T13" fmla="*/ 0 h 21600"/>
                <a:gd name="T14" fmla="*/ 21600 w 21600"/>
                <a:gd name="T15" fmla="*/ 8486 h 21600"/>
              </a:gdLst>
              <a:ahLst/>
              <a:cxnLst>
                <a:cxn ang="T8">
                  <a:pos x="T0" y="T1"/>
                </a:cxn>
                <a:cxn ang="T9">
                  <a:pos x="T2" y="T3"/>
                </a:cxn>
                <a:cxn ang="T10">
                  <a:pos x="T4" y="T5"/>
                </a:cxn>
                <a:cxn ang="T11">
                  <a:pos x="T6" y="T7"/>
                </a:cxn>
              </a:cxnLst>
              <a:rect l="T12" t="T13" r="T14" b="T15"/>
              <a:pathLst>
                <a:path w="21600" h="21600">
                  <a:moveTo>
                    <a:pt x="2662" y="11315"/>
                  </a:moveTo>
                  <a:cubicBezTo>
                    <a:pt x="2651" y="11144"/>
                    <a:pt x="2646" y="10972"/>
                    <a:pt x="2646" y="10800"/>
                  </a:cubicBezTo>
                  <a:cubicBezTo>
                    <a:pt x="2646" y="6296"/>
                    <a:pt x="6296" y="2646"/>
                    <a:pt x="10800" y="2646"/>
                  </a:cubicBezTo>
                  <a:cubicBezTo>
                    <a:pt x="15303" y="2646"/>
                    <a:pt x="18954" y="6296"/>
                    <a:pt x="18954" y="10800"/>
                  </a:cubicBezTo>
                  <a:cubicBezTo>
                    <a:pt x="18954" y="10972"/>
                    <a:pt x="18948" y="11144"/>
                    <a:pt x="18937" y="11315"/>
                  </a:cubicBezTo>
                  <a:lnTo>
                    <a:pt x="21578" y="11483"/>
                  </a:lnTo>
                  <a:cubicBezTo>
                    <a:pt x="21592" y="11255"/>
                    <a:pt x="21600" y="11027"/>
                    <a:pt x="21600" y="10800"/>
                  </a:cubicBezTo>
                  <a:cubicBezTo>
                    <a:pt x="21600" y="4835"/>
                    <a:pt x="16764" y="0"/>
                    <a:pt x="10800" y="0"/>
                  </a:cubicBezTo>
                  <a:cubicBezTo>
                    <a:pt x="4835" y="0"/>
                    <a:pt x="0" y="4835"/>
                    <a:pt x="0" y="10800"/>
                  </a:cubicBezTo>
                  <a:cubicBezTo>
                    <a:pt x="-1" y="11027"/>
                    <a:pt x="7" y="11255"/>
                    <a:pt x="21" y="11483"/>
                  </a:cubicBezTo>
                  <a:lnTo>
                    <a:pt x="2662" y="11315"/>
                  </a:lnTo>
                  <a:close/>
                </a:path>
              </a:pathLst>
            </a:cu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6369" name="AutoShape 30"/>
            <p:cNvSpPr>
              <a:spLocks noChangeArrowheads="1"/>
            </p:cNvSpPr>
            <p:nvPr/>
          </p:nvSpPr>
          <p:spPr bwMode="auto">
            <a:xfrm rot="5400000" flipH="1">
              <a:off x="536" y="2393"/>
              <a:ext cx="395" cy="140"/>
            </a:xfrm>
            <a:custGeom>
              <a:avLst/>
              <a:gdLst>
                <a:gd name="T0" fmla="*/ 4 w 21600"/>
                <a:gd name="T1" fmla="*/ 0 h 21600"/>
                <a:gd name="T2" fmla="*/ 0 w 21600"/>
                <a:gd name="T3" fmla="*/ 0 h 21600"/>
                <a:gd name="T4" fmla="*/ 4 w 21600"/>
                <a:gd name="T5" fmla="*/ 0 h 21600"/>
                <a:gd name="T6" fmla="*/ 7 w 21600"/>
                <a:gd name="T7" fmla="*/ 0 h 21600"/>
                <a:gd name="T8" fmla="*/ 0 60000 65536"/>
                <a:gd name="T9" fmla="*/ 0 60000 65536"/>
                <a:gd name="T10" fmla="*/ 0 60000 65536"/>
                <a:gd name="T11" fmla="*/ 0 60000 65536"/>
                <a:gd name="T12" fmla="*/ 0 w 21600"/>
                <a:gd name="T13" fmla="*/ 0 h 21600"/>
                <a:gd name="T14" fmla="*/ 21600 w 21600"/>
                <a:gd name="T15" fmla="*/ 8486 h 21600"/>
              </a:gdLst>
              <a:ahLst/>
              <a:cxnLst>
                <a:cxn ang="T8">
                  <a:pos x="T0" y="T1"/>
                </a:cxn>
                <a:cxn ang="T9">
                  <a:pos x="T2" y="T3"/>
                </a:cxn>
                <a:cxn ang="T10">
                  <a:pos x="T4" y="T5"/>
                </a:cxn>
                <a:cxn ang="T11">
                  <a:pos x="T6" y="T7"/>
                </a:cxn>
              </a:cxnLst>
              <a:rect l="T12" t="T13" r="T14" b="T15"/>
              <a:pathLst>
                <a:path w="21600" h="21600">
                  <a:moveTo>
                    <a:pt x="2662" y="11315"/>
                  </a:moveTo>
                  <a:cubicBezTo>
                    <a:pt x="2651" y="11144"/>
                    <a:pt x="2646" y="10972"/>
                    <a:pt x="2646" y="10800"/>
                  </a:cubicBezTo>
                  <a:cubicBezTo>
                    <a:pt x="2646" y="6296"/>
                    <a:pt x="6296" y="2646"/>
                    <a:pt x="10800" y="2646"/>
                  </a:cubicBezTo>
                  <a:cubicBezTo>
                    <a:pt x="15303" y="2646"/>
                    <a:pt x="18954" y="6296"/>
                    <a:pt x="18954" y="10800"/>
                  </a:cubicBezTo>
                  <a:cubicBezTo>
                    <a:pt x="18954" y="10972"/>
                    <a:pt x="18948" y="11144"/>
                    <a:pt x="18937" y="11315"/>
                  </a:cubicBezTo>
                  <a:lnTo>
                    <a:pt x="21578" y="11483"/>
                  </a:lnTo>
                  <a:cubicBezTo>
                    <a:pt x="21592" y="11255"/>
                    <a:pt x="21600" y="11027"/>
                    <a:pt x="21600" y="10800"/>
                  </a:cubicBezTo>
                  <a:cubicBezTo>
                    <a:pt x="21600" y="4835"/>
                    <a:pt x="16764" y="0"/>
                    <a:pt x="10800" y="0"/>
                  </a:cubicBezTo>
                  <a:cubicBezTo>
                    <a:pt x="4835" y="0"/>
                    <a:pt x="0" y="4835"/>
                    <a:pt x="0" y="10800"/>
                  </a:cubicBezTo>
                  <a:cubicBezTo>
                    <a:pt x="-1" y="11027"/>
                    <a:pt x="7" y="11255"/>
                    <a:pt x="21" y="11483"/>
                  </a:cubicBezTo>
                  <a:lnTo>
                    <a:pt x="2662" y="11315"/>
                  </a:lnTo>
                  <a:close/>
                </a:path>
              </a:pathLst>
            </a:custGeom>
            <a:noFill/>
            <a:ln w="19050">
              <a:solidFill>
                <a:schemeClr val="tx1"/>
              </a:solidFill>
              <a:prstDash val="lgDash"/>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49535" name="Group 31"/>
          <p:cNvGrpSpPr>
            <a:grpSpLocks/>
          </p:cNvGrpSpPr>
          <p:nvPr/>
        </p:nvGrpSpPr>
        <p:grpSpPr bwMode="auto">
          <a:xfrm>
            <a:off x="812800" y="4562475"/>
            <a:ext cx="4664075" cy="347663"/>
            <a:chOff x="418" y="2421"/>
            <a:chExt cx="2938" cy="219"/>
          </a:xfrm>
        </p:grpSpPr>
        <p:sp>
          <p:nvSpPr>
            <p:cNvPr id="56365" name="Line 32"/>
            <p:cNvSpPr>
              <a:spLocks noChangeShapeType="1"/>
            </p:cNvSpPr>
            <p:nvPr/>
          </p:nvSpPr>
          <p:spPr bwMode="auto">
            <a:xfrm>
              <a:off x="418" y="2462"/>
              <a:ext cx="2938"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6366" name="Oval 33"/>
            <p:cNvSpPr>
              <a:spLocks noChangeAspect="1" noChangeArrowheads="1"/>
            </p:cNvSpPr>
            <p:nvPr/>
          </p:nvSpPr>
          <p:spPr bwMode="auto">
            <a:xfrm>
              <a:off x="2185" y="2421"/>
              <a:ext cx="82" cy="82"/>
            </a:xfrm>
            <a:prstGeom prst="ellipse">
              <a:avLst/>
            </a:prstGeom>
            <a:solidFill>
              <a:schemeClr val="tx1"/>
            </a:soli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fontAlgn="base">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fontAlgn="base">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fontAlgn="base">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fontAlgn="base">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lgn="ctr" eaLnBrk="1" hangingPunct="1">
                <a:spcBef>
                  <a:spcPct val="0"/>
                </a:spcBef>
                <a:buClrTx/>
                <a:buFontTx/>
                <a:buNone/>
              </a:pPr>
              <a:endParaRPr lang="zh-CN" altLang="en-US">
                <a:solidFill>
                  <a:schemeClr val="tx1"/>
                </a:solidFill>
                <a:latin typeface="Tahoma" panose="020B0604030504040204" pitchFamily="34" charset="0"/>
              </a:endParaRPr>
            </a:p>
          </p:txBody>
        </p:sp>
        <p:graphicFrame>
          <p:nvGraphicFramePr>
            <p:cNvPr id="56367" name="Object 34"/>
            <p:cNvGraphicFramePr>
              <a:graphicFrameLocks noChangeAspect="1"/>
            </p:cNvGraphicFramePr>
            <p:nvPr/>
          </p:nvGraphicFramePr>
          <p:xfrm>
            <a:off x="2092" y="2488"/>
            <a:ext cx="144" cy="152"/>
          </p:xfrm>
          <a:graphic>
            <a:graphicData uri="http://schemas.openxmlformats.org/presentationml/2006/ole">
              <mc:AlternateContent xmlns:mc="http://schemas.openxmlformats.org/markup-compatibility/2006">
                <mc:Choice xmlns:v="urn:schemas-microsoft-com:vml" Requires="v">
                  <p:oleObj spid="_x0000_s72893" name="Equation" r:id="rId9" imgW="228600" imgH="241300" progId="Equation.DSMT4">
                    <p:embed/>
                  </p:oleObj>
                </mc:Choice>
                <mc:Fallback>
                  <p:oleObj name="Equation" r:id="rId9" imgW="228600" imgH="241300"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092" y="2488"/>
                          <a:ext cx="144" cy="1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149539" name="Group 35"/>
          <p:cNvGrpSpPr>
            <a:grpSpLocks/>
          </p:cNvGrpSpPr>
          <p:nvPr/>
        </p:nvGrpSpPr>
        <p:grpSpPr bwMode="auto">
          <a:xfrm>
            <a:off x="649288" y="4178300"/>
            <a:ext cx="665162" cy="900113"/>
            <a:chOff x="315" y="2179"/>
            <a:chExt cx="419" cy="567"/>
          </a:xfrm>
        </p:grpSpPr>
        <p:sp>
          <p:nvSpPr>
            <p:cNvPr id="56361" name="Line 36"/>
            <p:cNvSpPr>
              <a:spLocks noChangeShapeType="1"/>
            </p:cNvSpPr>
            <p:nvPr/>
          </p:nvSpPr>
          <p:spPr bwMode="auto">
            <a:xfrm>
              <a:off x="726" y="2179"/>
              <a:ext cx="8" cy="567"/>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6362" name="Line 37"/>
            <p:cNvSpPr>
              <a:spLocks noChangeShapeType="1"/>
            </p:cNvSpPr>
            <p:nvPr/>
          </p:nvSpPr>
          <p:spPr bwMode="auto">
            <a:xfrm>
              <a:off x="396" y="2307"/>
              <a:ext cx="326" cy="0"/>
            </a:xfrm>
            <a:prstGeom prst="line">
              <a:avLst/>
            </a:prstGeom>
            <a:noFill/>
            <a:ln w="1905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6363" name="Line 38"/>
            <p:cNvSpPr>
              <a:spLocks noChangeShapeType="1"/>
            </p:cNvSpPr>
            <p:nvPr/>
          </p:nvSpPr>
          <p:spPr bwMode="auto">
            <a:xfrm flipV="1">
              <a:off x="503" y="2312"/>
              <a:ext cx="0" cy="142"/>
            </a:xfrm>
            <a:prstGeom prst="line">
              <a:avLst/>
            </a:prstGeom>
            <a:noFill/>
            <a:ln w="19050">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56364" name="Object 39"/>
            <p:cNvGraphicFramePr>
              <a:graphicFrameLocks noChangeAspect="1"/>
            </p:cNvGraphicFramePr>
            <p:nvPr/>
          </p:nvGraphicFramePr>
          <p:xfrm>
            <a:off x="315" y="2313"/>
            <a:ext cx="104" cy="160"/>
          </p:xfrm>
          <a:graphic>
            <a:graphicData uri="http://schemas.openxmlformats.org/presentationml/2006/ole">
              <mc:AlternateContent xmlns:mc="http://schemas.openxmlformats.org/markup-compatibility/2006">
                <mc:Choice xmlns:v="urn:schemas-microsoft-com:vml" Requires="v">
                  <p:oleObj spid="_x0000_s72894" name="Equation" r:id="rId11" imgW="164957" imgH="253780" progId="Equation.DSMT4">
                    <p:embed/>
                  </p:oleObj>
                </mc:Choice>
                <mc:Fallback>
                  <p:oleObj name="Equation" r:id="rId11" imgW="164957" imgH="253780"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15" y="2313"/>
                          <a:ext cx="104" cy="1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149544" name="Group 40"/>
          <p:cNvGrpSpPr>
            <a:grpSpLocks/>
          </p:cNvGrpSpPr>
          <p:nvPr/>
        </p:nvGrpSpPr>
        <p:grpSpPr bwMode="auto">
          <a:xfrm>
            <a:off x="7019925" y="3573463"/>
            <a:ext cx="1635125" cy="1752600"/>
            <a:chOff x="3798" y="153"/>
            <a:chExt cx="1030" cy="1104"/>
          </a:xfrm>
        </p:grpSpPr>
        <p:sp>
          <p:nvSpPr>
            <p:cNvPr id="56337" name="AutoShape 41"/>
            <p:cNvSpPr>
              <a:spLocks noChangeArrowheads="1"/>
            </p:cNvSpPr>
            <p:nvPr/>
          </p:nvSpPr>
          <p:spPr bwMode="auto">
            <a:xfrm>
              <a:off x="4236" y="478"/>
              <a:ext cx="71" cy="204"/>
            </a:xfrm>
            <a:custGeom>
              <a:avLst/>
              <a:gdLst>
                <a:gd name="T0" fmla="*/ 0 w 21600"/>
                <a:gd name="T1" fmla="*/ 0 h 21600"/>
                <a:gd name="T2" fmla="*/ 0 w 21600"/>
                <a:gd name="T3" fmla="*/ 0 h 21600"/>
                <a:gd name="T4" fmla="*/ 0 w 21600"/>
                <a:gd name="T5" fmla="*/ 1 h 21600"/>
                <a:gd name="T6" fmla="*/ 0 w 21600"/>
                <a:gd name="T7" fmla="*/ 2 h 21600"/>
                <a:gd name="T8" fmla="*/ 0 w 21600"/>
                <a:gd name="T9" fmla="*/ 2 h 21600"/>
                <a:gd name="T10" fmla="*/ 0 w 21600"/>
                <a:gd name="T11" fmla="*/ 2 h 21600"/>
                <a:gd name="T12" fmla="*/ 0 w 21600"/>
                <a:gd name="T13" fmla="*/ 1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 name="T24" fmla="*/ 3042 w 21600"/>
                <a:gd name="T25" fmla="*/ 3176 h 21600"/>
                <a:gd name="T26" fmla="*/ 18558 w 21600"/>
                <a:gd name="T27" fmla="*/ 18424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2834" y="10800"/>
                  </a:moveTo>
                  <a:cubicBezTo>
                    <a:pt x="2834" y="15200"/>
                    <a:pt x="6400" y="18766"/>
                    <a:pt x="10800" y="18766"/>
                  </a:cubicBezTo>
                  <a:cubicBezTo>
                    <a:pt x="15200" y="18766"/>
                    <a:pt x="18766" y="15200"/>
                    <a:pt x="18766" y="10800"/>
                  </a:cubicBezTo>
                  <a:cubicBezTo>
                    <a:pt x="18766" y="6400"/>
                    <a:pt x="15200" y="2834"/>
                    <a:pt x="10800" y="2834"/>
                  </a:cubicBezTo>
                  <a:cubicBezTo>
                    <a:pt x="6400" y="2834"/>
                    <a:pt x="2834" y="6400"/>
                    <a:pt x="2834" y="10800"/>
                  </a:cubicBezTo>
                  <a:close/>
                </a:path>
              </a:pathLst>
            </a:custGeom>
            <a:noFill/>
            <a:ln w="19050" algn="ctr">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56338" name="AutoShape 42"/>
            <p:cNvSpPr>
              <a:spLocks noChangeArrowheads="1"/>
            </p:cNvSpPr>
            <p:nvPr/>
          </p:nvSpPr>
          <p:spPr bwMode="auto">
            <a:xfrm>
              <a:off x="4332" y="373"/>
              <a:ext cx="71" cy="204"/>
            </a:xfrm>
            <a:custGeom>
              <a:avLst/>
              <a:gdLst>
                <a:gd name="T0" fmla="*/ 0 w 21600"/>
                <a:gd name="T1" fmla="*/ 0 h 21600"/>
                <a:gd name="T2" fmla="*/ 0 w 21600"/>
                <a:gd name="T3" fmla="*/ 0 h 21600"/>
                <a:gd name="T4" fmla="*/ 0 w 21600"/>
                <a:gd name="T5" fmla="*/ 1 h 21600"/>
                <a:gd name="T6" fmla="*/ 0 w 21600"/>
                <a:gd name="T7" fmla="*/ 2 h 21600"/>
                <a:gd name="T8" fmla="*/ 0 w 21600"/>
                <a:gd name="T9" fmla="*/ 2 h 21600"/>
                <a:gd name="T10" fmla="*/ 0 w 21600"/>
                <a:gd name="T11" fmla="*/ 2 h 21600"/>
                <a:gd name="T12" fmla="*/ 0 w 21600"/>
                <a:gd name="T13" fmla="*/ 1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 name="T24" fmla="*/ 3042 w 21600"/>
                <a:gd name="T25" fmla="*/ 3176 h 21600"/>
                <a:gd name="T26" fmla="*/ 18558 w 21600"/>
                <a:gd name="T27" fmla="*/ 18424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2834" y="10800"/>
                  </a:moveTo>
                  <a:cubicBezTo>
                    <a:pt x="2834" y="15200"/>
                    <a:pt x="6400" y="18766"/>
                    <a:pt x="10800" y="18766"/>
                  </a:cubicBezTo>
                  <a:cubicBezTo>
                    <a:pt x="15200" y="18766"/>
                    <a:pt x="18766" y="15200"/>
                    <a:pt x="18766" y="10800"/>
                  </a:cubicBezTo>
                  <a:cubicBezTo>
                    <a:pt x="18766" y="6400"/>
                    <a:pt x="15200" y="2834"/>
                    <a:pt x="10800" y="2834"/>
                  </a:cubicBezTo>
                  <a:cubicBezTo>
                    <a:pt x="6400" y="2834"/>
                    <a:pt x="2834" y="6400"/>
                    <a:pt x="2834" y="10800"/>
                  </a:cubicBezTo>
                  <a:close/>
                </a:path>
              </a:pathLst>
            </a:custGeom>
            <a:noFill/>
            <a:ln w="19050" algn="ctr">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56339" name="AutoShape 43"/>
            <p:cNvSpPr>
              <a:spLocks noChangeArrowheads="1"/>
            </p:cNvSpPr>
            <p:nvPr/>
          </p:nvSpPr>
          <p:spPr bwMode="auto">
            <a:xfrm>
              <a:off x="4243" y="745"/>
              <a:ext cx="71" cy="204"/>
            </a:xfrm>
            <a:custGeom>
              <a:avLst/>
              <a:gdLst>
                <a:gd name="T0" fmla="*/ 0 w 21600"/>
                <a:gd name="T1" fmla="*/ 0 h 21600"/>
                <a:gd name="T2" fmla="*/ 0 w 21600"/>
                <a:gd name="T3" fmla="*/ 0 h 21600"/>
                <a:gd name="T4" fmla="*/ 0 w 21600"/>
                <a:gd name="T5" fmla="*/ 1 h 21600"/>
                <a:gd name="T6" fmla="*/ 0 w 21600"/>
                <a:gd name="T7" fmla="*/ 2 h 21600"/>
                <a:gd name="T8" fmla="*/ 0 w 21600"/>
                <a:gd name="T9" fmla="*/ 2 h 21600"/>
                <a:gd name="T10" fmla="*/ 0 w 21600"/>
                <a:gd name="T11" fmla="*/ 2 h 21600"/>
                <a:gd name="T12" fmla="*/ 0 w 21600"/>
                <a:gd name="T13" fmla="*/ 1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 name="T24" fmla="*/ 3042 w 21600"/>
                <a:gd name="T25" fmla="*/ 3176 h 21600"/>
                <a:gd name="T26" fmla="*/ 18558 w 21600"/>
                <a:gd name="T27" fmla="*/ 18424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2834" y="10800"/>
                  </a:moveTo>
                  <a:cubicBezTo>
                    <a:pt x="2834" y="15200"/>
                    <a:pt x="6400" y="18766"/>
                    <a:pt x="10800" y="18766"/>
                  </a:cubicBezTo>
                  <a:cubicBezTo>
                    <a:pt x="15200" y="18766"/>
                    <a:pt x="18766" y="15200"/>
                    <a:pt x="18766" y="10800"/>
                  </a:cubicBezTo>
                  <a:cubicBezTo>
                    <a:pt x="18766" y="6400"/>
                    <a:pt x="15200" y="2834"/>
                    <a:pt x="10800" y="2834"/>
                  </a:cubicBezTo>
                  <a:cubicBezTo>
                    <a:pt x="6400" y="2834"/>
                    <a:pt x="2834" y="6400"/>
                    <a:pt x="2834" y="10800"/>
                  </a:cubicBezTo>
                  <a:close/>
                </a:path>
              </a:pathLst>
            </a:custGeom>
            <a:noFill/>
            <a:ln w="19050" algn="ctr">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56340" name="AutoShape 44"/>
            <p:cNvSpPr>
              <a:spLocks noChangeArrowheads="1"/>
            </p:cNvSpPr>
            <p:nvPr/>
          </p:nvSpPr>
          <p:spPr bwMode="auto">
            <a:xfrm>
              <a:off x="4349" y="641"/>
              <a:ext cx="71" cy="204"/>
            </a:xfrm>
            <a:custGeom>
              <a:avLst/>
              <a:gdLst>
                <a:gd name="T0" fmla="*/ 0 w 21600"/>
                <a:gd name="T1" fmla="*/ 0 h 21600"/>
                <a:gd name="T2" fmla="*/ 0 w 21600"/>
                <a:gd name="T3" fmla="*/ 0 h 21600"/>
                <a:gd name="T4" fmla="*/ 0 w 21600"/>
                <a:gd name="T5" fmla="*/ 1 h 21600"/>
                <a:gd name="T6" fmla="*/ 0 w 21600"/>
                <a:gd name="T7" fmla="*/ 2 h 21600"/>
                <a:gd name="T8" fmla="*/ 0 w 21600"/>
                <a:gd name="T9" fmla="*/ 2 h 21600"/>
                <a:gd name="T10" fmla="*/ 0 w 21600"/>
                <a:gd name="T11" fmla="*/ 2 h 21600"/>
                <a:gd name="T12" fmla="*/ 0 w 21600"/>
                <a:gd name="T13" fmla="*/ 1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 name="T24" fmla="*/ 3042 w 21600"/>
                <a:gd name="T25" fmla="*/ 3176 h 21600"/>
                <a:gd name="T26" fmla="*/ 18558 w 21600"/>
                <a:gd name="T27" fmla="*/ 18424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2834" y="10800"/>
                  </a:moveTo>
                  <a:cubicBezTo>
                    <a:pt x="2834" y="15200"/>
                    <a:pt x="6400" y="18766"/>
                    <a:pt x="10800" y="18766"/>
                  </a:cubicBezTo>
                  <a:cubicBezTo>
                    <a:pt x="15200" y="18766"/>
                    <a:pt x="18766" y="15200"/>
                    <a:pt x="18766" y="10800"/>
                  </a:cubicBezTo>
                  <a:cubicBezTo>
                    <a:pt x="18766" y="6400"/>
                    <a:pt x="15200" y="2834"/>
                    <a:pt x="10800" y="2834"/>
                  </a:cubicBezTo>
                  <a:cubicBezTo>
                    <a:pt x="6400" y="2834"/>
                    <a:pt x="2834" y="6400"/>
                    <a:pt x="2834" y="10800"/>
                  </a:cubicBezTo>
                  <a:close/>
                </a:path>
              </a:pathLst>
            </a:custGeom>
            <a:noFill/>
            <a:ln w="19050" algn="ctr">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56341" name="AutoShape 45"/>
            <p:cNvSpPr>
              <a:spLocks noChangeArrowheads="1"/>
            </p:cNvSpPr>
            <p:nvPr/>
          </p:nvSpPr>
          <p:spPr bwMode="auto">
            <a:xfrm>
              <a:off x="4446" y="462"/>
              <a:ext cx="71" cy="204"/>
            </a:xfrm>
            <a:custGeom>
              <a:avLst/>
              <a:gdLst>
                <a:gd name="T0" fmla="*/ 0 w 21600"/>
                <a:gd name="T1" fmla="*/ 0 h 21600"/>
                <a:gd name="T2" fmla="*/ 0 w 21600"/>
                <a:gd name="T3" fmla="*/ 0 h 21600"/>
                <a:gd name="T4" fmla="*/ 0 w 21600"/>
                <a:gd name="T5" fmla="*/ 1 h 21600"/>
                <a:gd name="T6" fmla="*/ 0 w 21600"/>
                <a:gd name="T7" fmla="*/ 2 h 21600"/>
                <a:gd name="T8" fmla="*/ 0 w 21600"/>
                <a:gd name="T9" fmla="*/ 2 h 21600"/>
                <a:gd name="T10" fmla="*/ 0 w 21600"/>
                <a:gd name="T11" fmla="*/ 2 h 21600"/>
                <a:gd name="T12" fmla="*/ 0 w 21600"/>
                <a:gd name="T13" fmla="*/ 1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 name="T24" fmla="*/ 3042 w 21600"/>
                <a:gd name="T25" fmla="*/ 3176 h 21600"/>
                <a:gd name="T26" fmla="*/ 18558 w 21600"/>
                <a:gd name="T27" fmla="*/ 18424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2834" y="10800"/>
                  </a:moveTo>
                  <a:cubicBezTo>
                    <a:pt x="2834" y="15200"/>
                    <a:pt x="6400" y="18766"/>
                    <a:pt x="10800" y="18766"/>
                  </a:cubicBezTo>
                  <a:cubicBezTo>
                    <a:pt x="15200" y="18766"/>
                    <a:pt x="18766" y="15200"/>
                    <a:pt x="18766" y="10800"/>
                  </a:cubicBezTo>
                  <a:cubicBezTo>
                    <a:pt x="18766" y="6400"/>
                    <a:pt x="15200" y="2834"/>
                    <a:pt x="10800" y="2834"/>
                  </a:cubicBezTo>
                  <a:cubicBezTo>
                    <a:pt x="6400" y="2834"/>
                    <a:pt x="2834" y="6400"/>
                    <a:pt x="2834" y="10800"/>
                  </a:cubicBezTo>
                  <a:close/>
                </a:path>
              </a:pathLst>
            </a:custGeom>
            <a:noFill/>
            <a:ln w="19050" algn="ctr">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56342" name="AutoShape 46"/>
            <p:cNvSpPr>
              <a:spLocks noChangeArrowheads="1"/>
            </p:cNvSpPr>
            <p:nvPr/>
          </p:nvSpPr>
          <p:spPr bwMode="auto">
            <a:xfrm rot="16200000" flipH="1">
              <a:off x="3818" y="530"/>
              <a:ext cx="1104" cy="350"/>
            </a:xfrm>
            <a:prstGeom prst="parallelogram">
              <a:avLst>
                <a:gd name="adj" fmla="val 86086"/>
              </a:avLst>
            </a:prstGeom>
            <a:noFill/>
            <a:ln w="19050"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fontAlgn="base">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fontAlgn="base">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fontAlgn="base">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fontAlgn="base">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lgn="ctr" eaLnBrk="1" hangingPunct="1">
                <a:spcBef>
                  <a:spcPct val="0"/>
                </a:spcBef>
                <a:buClrTx/>
                <a:buFontTx/>
                <a:buNone/>
              </a:pPr>
              <a:endParaRPr lang="zh-CN" altLang="en-US">
                <a:solidFill>
                  <a:schemeClr val="tx1"/>
                </a:solidFill>
                <a:latin typeface="Tahoma" panose="020B0604030504040204" pitchFamily="34" charset="0"/>
              </a:endParaRPr>
            </a:p>
          </p:txBody>
        </p:sp>
        <p:sp>
          <p:nvSpPr>
            <p:cNvPr id="56343" name="AutoShape 47"/>
            <p:cNvSpPr>
              <a:spLocks noChangeArrowheads="1"/>
            </p:cNvSpPr>
            <p:nvPr/>
          </p:nvSpPr>
          <p:spPr bwMode="auto">
            <a:xfrm>
              <a:off x="4445" y="745"/>
              <a:ext cx="71" cy="204"/>
            </a:xfrm>
            <a:custGeom>
              <a:avLst/>
              <a:gdLst>
                <a:gd name="T0" fmla="*/ 0 w 21600"/>
                <a:gd name="T1" fmla="*/ 0 h 21600"/>
                <a:gd name="T2" fmla="*/ 0 w 21600"/>
                <a:gd name="T3" fmla="*/ 0 h 21600"/>
                <a:gd name="T4" fmla="*/ 0 w 21600"/>
                <a:gd name="T5" fmla="*/ 1 h 21600"/>
                <a:gd name="T6" fmla="*/ 0 w 21600"/>
                <a:gd name="T7" fmla="*/ 2 h 21600"/>
                <a:gd name="T8" fmla="*/ 0 w 21600"/>
                <a:gd name="T9" fmla="*/ 2 h 21600"/>
                <a:gd name="T10" fmla="*/ 0 w 21600"/>
                <a:gd name="T11" fmla="*/ 2 h 21600"/>
                <a:gd name="T12" fmla="*/ 0 w 21600"/>
                <a:gd name="T13" fmla="*/ 1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 name="T24" fmla="*/ 3042 w 21600"/>
                <a:gd name="T25" fmla="*/ 3176 h 21600"/>
                <a:gd name="T26" fmla="*/ 18558 w 21600"/>
                <a:gd name="T27" fmla="*/ 18424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2834" y="10800"/>
                  </a:moveTo>
                  <a:cubicBezTo>
                    <a:pt x="2834" y="15200"/>
                    <a:pt x="6400" y="18766"/>
                    <a:pt x="10800" y="18766"/>
                  </a:cubicBezTo>
                  <a:cubicBezTo>
                    <a:pt x="15200" y="18766"/>
                    <a:pt x="18766" y="15200"/>
                    <a:pt x="18766" y="10800"/>
                  </a:cubicBezTo>
                  <a:cubicBezTo>
                    <a:pt x="18766" y="6400"/>
                    <a:pt x="15200" y="2834"/>
                    <a:pt x="10800" y="2834"/>
                  </a:cubicBezTo>
                  <a:cubicBezTo>
                    <a:pt x="6400" y="2834"/>
                    <a:pt x="2834" y="6400"/>
                    <a:pt x="2834" y="10800"/>
                  </a:cubicBezTo>
                  <a:close/>
                </a:path>
              </a:pathLst>
            </a:custGeom>
            <a:noFill/>
            <a:ln w="19050" algn="ctr">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56344" name="AutoShape 48"/>
            <p:cNvSpPr>
              <a:spLocks noChangeArrowheads="1"/>
            </p:cNvSpPr>
            <p:nvPr/>
          </p:nvSpPr>
          <p:spPr bwMode="auto">
            <a:xfrm>
              <a:off x="4324" y="884"/>
              <a:ext cx="71" cy="204"/>
            </a:xfrm>
            <a:custGeom>
              <a:avLst/>
              <a:gdLst>
                <a:gd name="T0" fmla="*/ 0 w 21600"/>
                <a:gd name="T1" fmla="*/ 0 h 21600"/>
                <a:gd name="T2" fmla="*/ 0 w 21600"/>
                <a:gd name="T3" fmla="*/ 0 h 21600"/>
                <a:gd name="T4" fmla="*/ 0 w 21600"/>
                <a:gd name="T5" fmla="*/ 1 h 21600"/>
                <a:gd name="T6" fmla="*/ 0 w 21600"/>
                <a:gd name="T7" fmla="*/ 2 h 21600"/>
                <a:gd name="T8" fmla="*/ 0 w 21600"/>
                <a:gd name="T9" fmla="*/ 2 h 21600"/>
                <a:gd name="T10" fmla="*/ 0 w 21600"/>
                <a:gd name="T11" fmla="*/ 2 h 21600"/>
                <a:gd name="T12" fmla="*/ 0 w 21600"/>
                <a:gd name="T13" fmla="*/ 1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 name="T24" fmla="*/ 3042 w 21600"/>
                <a:gd name="T25" fmla="*/ 3176 h 21600"/>
                <a:gd name="T26" fmla="*/ 18558 w 21600"/>
                <a:gd name="T27" fmla="*/ 18424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2834" y="10800"/>
                  </a:moveTo>
                  <a:cubicBezTo>
                    <a:pt x="2834" y="15200"/>
                    <a:pt x="6400" y="18766"/>
                    <a:pt x="10800" y="18766"/>
                  </a:cubicBezTo>
                  <a:cubicBezTo>
                    <a:pt x="15200" y="18766"/>
                    <a:pt x="18766" y="15200"/>
                    <a:pt x="18766" y="10800"/>
                  </a:cubicBezTo>
                  <a:cubicBezTo>
                    <a:pt x="18766" y="6400"/>
                    <a:pt x="15200" y="2834"/>
                    <a:pt x="10800" y="2834"/>
                  </a:cubicBezTo>
                  <a:cubicBezTo>
                    <a:pt x="6400" y="2834"/>
                    <a:pt x="2834" y="6400"/>
                    <a:pt x="2834" y="10800"/>
                  </a:cubicBezTo>
                  <a:close/>
                </a:path>
              </a:pathLst>
            </a:custGeom>
            <a:noFill/>
            <a:ln w="19050" algn="ctr">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56345" name="Line 49"/>
            <p:cNvSpPr>
              <a:spLocks noChangeShapeType="1"/>
            </p:cNvSpPr>
            <p:nvPr/>
          </p:nvSpPr>
          <p:spPr bwMode="auto">
            <a:xfrm>
              <a:off x="3798" y="526"/>
              <a:ext cx="267" cy="0"/>
            </a:xfrm>
            <a:prstGeom prst="line">
              <a:avLst/>
            </a:prstGeom>
            <a:noFill/>
            <a:ln w="28575">
              <a:solidFill>
                <a:srgbClr val="CC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56346" name="Line 50"/>
            <p:cNvSpPr>
              <a:spLocks noChangeShapeType="1"/>
            </p:cNvSpPr>
            <p:nvPr/>
          </p:nvSpPr>
          <p:spPr bwMode="auto">
            <a:xfrm>
              <a:off x="3798" y="639"/>
              <a:ext cx="267" cy="0"/>
            </a:xfrm>
            <a:prstGeom prst="line">
              <a:avLst/>
            </a:prstGeom>
            <a:noFill/>
            <a:ln w="28575">
              <a:solidFill>
                <a:srgbClr val="CC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56347" name="Line 51"/>
            <p:cNvSpPr>
              <a:spLocks noChangeShapeType="1"/>
            </p:cNvSpPr>
            <p:nvPr/>
          </p:nvSpPr>
          <p:spPr bwMode="auto">
            <a:xfrm>
              <a:off x="3798" y="752"/>
              <a:ext cx="267" cy="0"/>
            </a:xfrm>
            <a:prstGeom prst="line">
              <a:avLst/>
            </a:prstGeom>
            <a:noFill/>
            <a:ln w="28575">
              <a:solidFill>
                <a:srgbClr val="CC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56348" name="Line 52"/>
            <p:cNvSpPr>
              <a:spLocks noChangeShapeType="1"/>
            </p:cNvSpPr>
            <p:nvPr/>
          </p:nvSpPr>
          <p:spPr bwMode="auto">
            <a:xfrm>
              <a:off x="3798" y="865"/>
              <a:ext cx="267" cy="0"/>
            </a:xfrm>
            <a:prstGeom prst="line">
              <a:avLst/>
            </a:prstGeom>
            <a:noFill/>
            <a:ln w="28575">
              <a:solidFill>
                <a:srgbClr val="CC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56349" name="Line 53"/>
            <p:cNvSpPr>
              <a:spLocks noChangeShapeType="1"/>
            </p:cNvSpPr>
            <p:nvPr/>
          </p:nvSpPr>
          <p:spPr bwMode="auto">
            <a:xfrm>
              <a:off x="3798" y="978"/>
              <a:ext cx="267" cy="0"/>
            </a:xfrm>
            <a:prstGeom prst="line">
              <a:avLst/>
            </a:prstGeom>
            <a:noFill/>
            <a:ln w="28575">
              <a:solidFill>
                <a:srgbClr val="CC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grpSp>
          <p:nvGrpSpPr>
            <p:cNvPr id="56350" name="Group 54"/>
            <p:cNvGrpSpPr>
              <a:grpSpLocks/>
            </p:cNvGrpSpPr>
            <p:nvPr/>
          </p:nvGrpSpPr>
          <p:grpSpPr bwMode="auto">
            <a:xfrm>
              <a:off x="4617" y="217"/>
              <a:ext cx="211" cy="211"/>
              <a:chOff x="1282" y="2823"/>
              <a:chExt cx="211" cy="211"/>
            </a:xfrm>
          </p:grpSpPr>
          <p:sp>
            <p:nvSpPr>
              <p:cNvPr id="56359" name="Line 55"/>
              <p:cNvSpPr>
                <a:spLocks noChangeShapeType="1"/>
              </p:cNvSpPr>
              <p:nvPr/>
            </p:nvSpPr>
            <p:spPr bwMode="auto">
              <a:xfrm flipV="1">
                <a:off x="1282" y="2823"/>
                <a:ext cx="211" cy="187"/>
              </a:xfrm>
              <a:prstGeom prst="line">
                <a:avLst/>
              </a:prstGeom>
              <a:noFill/>
              <a:ln w="28575">
                <a:solidFill>
                  <a:srgbClr val="008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56360" name="Line 56"/>
              <p:cNvSpPr>
                <a:spLocks noChangeShapeType="1"/>
              </p:cNvSpPr>
              <p:nvPr/>
            </p:nvSpPr>
            <p:spPr bwMode="auto">
              <a:xfrm flipV="1">
                <a:off x="1282" y="2896"/>
                <a:ext cx="211" cy="138"/>
              </a:xfrm>
              <a:prstGeom prst="line">
                <a:avLst/>
              </a:prstGeom>
              <a:noFill/>
              <a:ln w="28575">
                <a:solidFill>
                  <a:srgbClr val="008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grpSp>
        <p:grpSp>
          <p:nvGrpSpPr>
            <p:cNvPr id="56351" name="Group 57"/>
            <p:cNvGrpSpPr>
              <a:grpSpLocks/>
            </p:cNvGrpSpPr>
            <p:nvPr/>
          </p:nvGrpSpPr>
          <p:grpSpPr bwMode="auto">
            <a:xfrm flipV="1">
              <a:off x="4609" y="940"/>
              <a:ext cx="211" cy="211"/>
              <a:chOff x="1282" y="2823"/>
              <a:chExt cx="211" cy="211"/>
            </a:xfrm>
          </p:grpSpPr>
          <p:sp>
            <p:nvSpPr>
              <p:cNvPr id="56357" name="Line 58"/>
              <p:cNvSpPr>
                <a:spLocks noChangeShapeType="1"/>
              </p:cNvSpPr>
              <p:nvPr/>
            </p:nvSpPr>
            <p:spPr bwMode="auto">
              <a:xfrm flipV="1">
                <a:off x="1282" y="2823"/>
                <a:ext cx="211" cy="187"/>
              </a:xfrm>
              <a:prstGeom prst="line">
                <a:avLst/>
              </a:prstGeom>
              <a:noFill/>
              <a:ln w="28575">
                <a:solidFill>
                  <a:srgbClr val="008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56358" name="Line 59"/>
              <p:cNvSpPr>
                <a:spLocks noChangeShapeType="1"/>
              </p:cNvSpPr>
              <p:nvPr/>
            </p:nvSpPr>
            <p:spPr bwMode="auto">
              <a:xfrm flipV="1">
                <a:off x="1282" y="2896"/>
                <a:ext cx="211" cy="138"/>
              </a:xfrm>
              <a:prstGeom prst="line">
                <a:avLst/>
              </a:prstGeom>
              <a:noFill/>
              <a:ln w="28575">
                <a:solidFill>
                  <a:srgbClr val="008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grpSp>
        <p:sp>
          <p:nvSpPr>
            <p:cNvPr id="56352" name="Line 60"/>
            <p:cNvSpPr>
              <a:spLocks noChangeShapeType="1"/>
            </p:cNvSpPr>
            <p:nvPr/>
          </p:nvSpPr>
          <p:spPr bwMode="auto">
            <a:xfrm>
              <a:off x="3862" y="460"/>
              <a:ext cx="267" cy="0"/>
            </a:xfrm>
            <a:prstGeom prst="line">
              <a:avLst/>
            </a:prstGeom>
            <a:noFill/>
            <a:ln w="28575">
              <a:solidFill>
                <a:srgbClr val="CC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56353" name="Line 61"/>
            <p:cNvSpPr>
              <a:spLocks noChangeShapeType="1"/>
            </p:cNvSpPr>
            <p:nvPr/>
          </p:nvSpPr>
          <p:spPr bwMode="auto">
            <a:xfrm>
              <a:off x="3862" y="573"/>
              <a:ext cx="267" cy="0"/>
            </a:xfrm>
            <a:prstGeom prst="line">
              <a:avLst/>
            </a:prstGeom>
            <a:noFill/>
            <a:ln w="28575">
              <a:solidFill>
                <a:srgbClr val="CC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56354" name="Line 62"/>
            <p:cNvSpPr>
              <a:spLocks noChangeShapeType="1"/>
            </p:cNvSpPr>
            <p:nvPr/>
          </p:nvSpPr>
          <p:spPr bwMode="auto">
            <a:xfrm>
              <a:off x="3862" y="686"/>
              <a:ext cx="267" cy="0"/>
            </a:xfrm>
            <a:prstGeom prst="line">
              <a:avLst/>
            </a:prstGeom>
            <a:noFill/>
            <a:ln w="28575">
              <a:solidFill>
                <a:srgbClr val="CC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56355" name="Line 63"/>
            <p:cNvSpPr>
              <a:spLocks noChangeShapeType="1"/>
            </p:cNvSpPr>
            <p:nvPr/>
          </p:nvSpPr>
          <p:spPr bwMode="auto">
            <a:xfrm>
              <a:off x="3862" y="799"/>
              <a:ext cx="267" cy="0"/>
            </a:xfrm>
            <a:prstGeom prst="line">
              <a:avLst/>
            </a:prstGeom>
            <a:noFill/>
            <a:ln w="28575">
              <a:solidFill>
                <a:srgbClr val="CC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56356" name="Line 64"/>
            <p:cNvSpPr>
              <a:spLocks noChangeShapeType="1"/>
            </p:cNvSpPr>
            <p:nvPr/>
          </p:nvSpPr>
          <p:spPr bwMode="auto">
            <a:xfrm>
              <a:off x="3862" y="912"/>
              <a:ext cx="267" cy="0"/>
            </a:xfrm>
            <a:prstGeom prst="line">
              <a:avLst/>
            </a:prstGeom>
            <a:noFill/>
            <a:ln w="28575">
              <a:solidFill>
                <a:srgbClr val="CC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grpSp>
      <p:graphicFrame>
        <p:nvGraphicFramePr>
          <p:cNvPr id="149569" name="Object 65"/>
          <p:cNvGraphicFramePr>
            <a:graphicFrameLocks noChangeAspect="1"/>
          </p:cNvGraphicFramePr>
          <p:nvPr/>
        </p:nvGraphicFramePr>
        <p:xfrm>
          <a:off x="6591300" y="4314825"/>
          <a:ext cx="292100" cy="279400"/>
        </p:xfrm>
        <a:graphic>
          <a:graphicData uri="http://schemas.openxmlformats.org/presentationml/2006/ole">
            <mc:AlternateContent xmlns:mc="http://schemas.openxmlformats.org/markup-compatibility/2006">
              <mc:Choice xmlns:v="urn:schemas-microsoft-com:vml" Requires="v">
                <p:oleObj spid="_x0000_s72895" name="Equation" r:id="rId13" imgW="291973" imgH="279279" progId="Equation.DSMT4">
                  <p:embed/>
                </p:oleObj>
              </mc:Choice>
              <mc:Fallback>
                <p:oleObj name="Equation" r:id="rId13" imgW="291973" imgH="279279" progId="Equation.DSMT4">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591300" y="4314825"/>
                        <a:ext cx="292100" cy="279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9570" name="Object 66"/>
          <p:cNvGraphicFramePr>
            <a:graphicFrameLocks noChangeAspect="1"/>
          </p:cNvGraphicFramePr>
          <p:nvPr/>
        </p:nvGraphicFramePr>
        <p:xfrm>
          <a:off x="7799388" y="3379788"/>
          <a:ext cx="241300" cy="266700"/>
        </p:xfrm>
        <a:graphic>
          <a:graphicData uri="http://schemas.openxmlformats.org/presentationml/2006/ole">
            <mc:AlternateContent xmlns:mc="http://schemas.openxmlformats.org/markup-compatibility/2006">
              <mc:Choice xmlns:v="urn:schemas-microsoft-com:vml" Requires="v">
                <p:oleObj spid="_x0000_s72896" name="Equation" r:id="rId15" imgW="241091" imgH="266469" progId="Equation.DSMT4">
                  <p:embed/>
                </p:oleObj>
              </mc:Choice>
              <mc:Fallback>
                <p:oleObj name="Equation" r:id="rId15" imgW="241091" imgH="266469" progId="Equation.DSMT4">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799388" y="3379788"/>
                        <a:ext cx="241300" cy="266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149571" name="Picture 67"/>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588125" y="620713"/>
            <a:ext cx="2459038" cy="2247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65" name="Object 6"/>
          <p:cNvGraphicFramePr>
            <a:graphicFrameLocks noChangeAspect="1"/>
          </p:cNvGraphicFramePr>
          <p:nvPr>
            <p:extLst>
              <p:ext uri="{D42A27DB-BD31-4B8C-83A1-F6EECF244321}">
                <p14:modId xmlns:p14="http://schemas.microsoft.com/office/powerpoint/2010/main" val="1444055124"/>
              </p:ext>
            </p:extLst>
          </p:nvPr>
        </p:nvGraphicFramePr>
        <p:xfrm>
          <a:off x="825501" y="1752601"/>
          <a:ext cx="2362200" cy="1125537"/>
        </p:xfrm>
        <a:graphic>
          <a:graphicData uri="http://schemas.openxmlformats.org/presentationml/2006/ole">
            <mc:AlternateContent xmlns:mc="http://schemas.openxmlformats.org/markup-compatibility/2006">
              <mc:Choice xmlns:v="urn:schemas-microsoft-com:vml" Requires="v">
                <p:oleObj spid="_x0000_s72897" r:id="rId18" imgW="1066337" imgH="583947" progId="Equation.3">
                  <p:embed/>
                </p:oleObj>
              </mc:Choice>
              <mc:Fallback>
                <p:oleObj r:id="rId18" imgW="1066337" imgH="583947" progId="Equation.3">
                  <p:embed/>
                  <p:pic>
                    <p:nvPicPr>
                      <p:cNvPr id="0" name=""/>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825501" y="1752601"/>
                        <a:ext cx="2362200" cy="1125537"/>
                      </a:xfrm>
                      <a:prstGeom prst="rect">
                        <a:avLst/>
                      </a:prstGeom>
                      <a:noFill/>
                      <a:ln>
                        <a:noFill/>
                      </a:ln>
                      <a:extLst/>
                    </p:spPr>
                  </p:pic>
                </p:oleObj>
              </mc:Fallback>
            </mc:AlternateContent>
          </a:graphicData>
        </a:graphic>
      </p:graphicFrame>
      <p:sp>
        <p:nvSpPr>
          <p:cNvPr id="68" name="Rectangle 2"/>
          <p:cNvSpPr txBox="1">
            <a:spLocks noChangeArrowheads="1"/>
          </p:cNvSpPr>
          <p:nvPr/>
        </p:nvSpPr>
        <p:spPr>
          <a:xfrm>
            <a:off x="609600" y="427038"/>
            <a:ext cx="8229600" cy="994122"/>
          </a:xfrm>
          <a:prstGeom prst="rect">
            <a:avLst/>
          </a:prstGeom>
        </p:spPr>
        <p:txBody>
          <a:bodyPr vert="horz" rtlCol="0" anchor="ctr">
            <a:normAutofit/>
            <a:scene3d>
              <a:camera prst="orthographicFront"/>
              <a:lightRig rig="soft" dir="t"/>
            </a:scene3d>
            <a:sp3d prstMaterial="softEdge">
              <a:bevelT w="25400" h="25400"/>
            </a:sp3d>
          </a:bodyPr>
          <a:lstStyle>
            <a:lvl1pPr algn="l" rtl="0" eaLnBrk="1" fontAlgn="base" hangingPunct="1">
              <a:spcBef>
                <a:spcPct val="0"/>
              </a:spcBef>
              <a:spcAft>
                <a:spcPct val="0"/>
              </a:spcAft>
              <a:defRPr sz="2400" b="1" kern="1200">
                <a:solidFill>
                  <a:schemeClr val="tx1">
                    <a:lumMod val="85000"/>
                    <a:lumOff val="15000"/>
                  </a:schemeClr>
                </a:solidFill>
                <a:effectLst>
                  <a:outerShdw blurRad="31750" dist="25400" dir="5400000" algn="tl" rotWithShape="0">
                    <a:srgbClr val="000000">
                      <a:alpha val="25000"/>
                    </a:srgbClr>
                  </a:outerShdw>
                </a:effectLst>
                <a:latin typeface="+mj-lt"/>
                <a:ea typeface="+mj-ea"/>
                <a:cs typeface="+mj-cs"/>
              </a:defRPr>
            </a:lvl1pPr>
            <a:lvl2pPr algn="l" rtl="0" eaLnBrk="1" fontAlgn="base" hangingPunct="1">
              <a:spcBef>
                <a:spcPct val="0"/>
              </a:spcBef>
              <a:spcAft>
                <a:spcPct val="0"/>
              </a:spcAft>
              <a:defRPr sz="3075" b="1">
                <a:solidFill>
                  <a:schemeClr val="tx2"/>
                </a:solidFill>
                <a:latin typeface="Lucida Sans Unicode" panose="020B0602030504020204" pitchFamily="34" charset="0"/>
                <a:ea typeface="黑体" panose="02010609060101010101" pitchFamily="49" charset="-122"/>
              </a:defRPr>
            </a:lvl2pPr>
            <a:lvl3pPr algn="l" rtl="0" eaLnBrk="1" fontAlgn="base" hangingPunct="1">
              <a:spcBef>
                <a:spcPct val="0"/>
              </a:spcBef>
              <a:spcAft>
                <a:spcPct val="0"/>
              </a:spcAft>
              <a:defRPr sz="3075" b="1">
                <a:solidFill>
                  <a:schemeClr val="tx2"/>
                </a:solidFill>
                <a:latin typeface="Lucida Sans Unicode" panose="020B0602030504020204" pitchFamily="34" charset="0"/>
                <a:ea typeface="黑体" panose="02010609060101010101" pitchFamily="49" charset="-122"/>
              </a:defRPr>
            </a:lvl3pPr>
            <a:lvl4pPr algn="l" rtl="0" eaLnBrk="1" fontAlgn="base" hangingPunct="1">
              <a:spcBef>
                <a:spcPct val="0"/>
              </a:spcBef>
              <a:spcAft>
                <a:spcPct val="0"/>
              </a:spcAft>
              <a:defRPr sz="3075" b="1">
                <a:solidFill>
                  <a:schemeClr val="tx2"/>
                </a:solidFill>
                <a:latin typeface="Lucida Sans Unicode" panose="020B0602030504020204" pitchFamily="34" charset="0"/>
                <a:ea typeface="黑体" panose="02010609060101010101" pitchFamily="49" charset="-122"/>
              </a:defRPr>
            </a:lvl4pPr>
            <a:lvl5pPr algn="l" rtl="0" eaLnBrk="1" fontAlgn="base" hangingPunct="1">
              <a:spcBef>
                <a:spcPct val="0"/>
              </a:spcBef>
              <a:spcAft>
                <a:spcPct val="0"/>
              </a:spcAft>
              <a:defRPr sz="3075" b="1">
                <a:solidFill>
                  <a:schemeClr val="tx2"/>
                </a:solidFill>
                <a:latin typeface="Lucida Sans Unicode" panose="020B0602030504020204" pitchFamily="34" charset="0"/>
                <a:ea typeface="黑体" panose="02010609060101010101" pitchFamily="49" charset="-122"/>
              </a:defRPr>
            </a:lvl5pPr>
            <a:lvl6pPr marL="342900" algn="l" rtl="0" eaLnBrk="1" fontAlgn="base" hangingPunct="1">
              <a:spcBef>
                <a:spcPct val="0"/>
              </a:spcBef>
              <a:spcAft>
                <a:spcPct val="0"/>
              </a:spcAft>
              <a:defRPr sz="3075" b="1">
                <a:solidFill>
                  <a:schemeClr val="tx2"/>
                </a:solidFill>
                <a:latin typeface="Lucida Sans Unicode" panose="020B0602030504020204" pitchFamily="34" charset="0"/>
                <a:ea typeface="黑体" panose="02010609060101010101" pitchFamily="49" charset="-122"/>
              </a:defRPr>
            </a:lvl6pPr>
            <a:lvl7pPr marL="685800" algn="l" rtl="0" eaLnBrk="1" fontAlgn="base" hangingPunct="1">
              <a:spcBef>
                <a:spcPct val="0"/>
              </a:spcBef>
              <a:spcAft>
                <a:spcPct val="0"/>
              </a:spcAft>
              <a:defRPr sz="3075" b="1">
                <a:solidFill>
                  <a:schemeClr val="tx2"/>
                </a:solidFill>
                <a:latin typeface="Lucida Sans Unicode" panose="020B0602030504020204" pitchFamily="34" charset="0"/>
                <a:ea typeface="黑体" panose="02010609060101010101" pitchFamily="49" charset="-122"/>
              </a:defRPr>
            </a:lvl7pPr>
            <a:lvl8pPr marL="1028700" algn="l" rtl="0" eaLnBrk="1" fontAlgn="base" hangingPunct="1">
              <a:spcBef>
                <a:spcPct val="0"/>
              </a:spcBef>
              <a:spcAft>
                <a:spcPct val="0"/>
              </a:spcAft>
              <a:defRPr sz="3075" b="1">
                <a:solidFill>
                  <a:schemeClr val="tx2"/>
                </a:solidFill>
                <a:latin typeface="Lucida Sans Unicode" panose="020B0602030504020204" pitchFamily="34" charset="0"/>
                <a:ea typeface="黑体" panose="02010609060101010101" pitchFamily="49" charset="-122"/>
              </a:defRPr>
            </a:lvl8pPr>
            <a:lvl9pPr marL="1371600" algn="l" rtl="0" eaLnBrk="1" fontAlgn="base" hangingPunct="1">
              <a:spcBef>
                <a:spcPct val="0"/>
              </a:spcBef>
              <a:spcAft>
                <a:spcPct val="0"/>
              </a:spcAft>
              <a:defRPr sz="3075" b="1">
                <a:solidFill>
                  <a:schemeClr val="tx2"/>
                </a:solidFill>
                <a:latin typeface="Lucida Sans Unicode" panose="020B0602030504020204" pitchFamily="34" charset="0"/>
                <a:ea typeface="黑体" panose="02010609060101010101" pitchFamily="49" charset="-122"/>
              </a:defRPr>
            </a:lvl9pPr>
            <a:extLst/>
          </a:lstStyle>
          <a:p>
            <a:r>
              <a:rPr kumimoji="0" lang="zh-CN" altLang="en-US" sz="3200" smtClean="0">
                <a:solidFill>
                  <a:schemeClr val="tx1"/>
                </a:solidFill>
                <a:latin typeface="Times New Roman" panose="02020603050405020304" pitchFamily="18" charset="0"/>
                <a:ea typeface="楷体_GB2312" pitchFamily="49" charset="-122"/>
              </a:rPr>
              <a:t>卢瑟福散射公式的推导</a:t>
            </a:r>
            <a:r>
              <a:rPr kumimoji="0" lang="zh-CN" altLang="en-US" smtClean="0"/>
              <a:t> </a:t>
            </a:r>
            <a:endParaRPr kumimoji="0" lang="zh-CN" altLang="en-US" dirty="0" smtClean="0"/>
          </a:p>
        </p:txBody>
      </p:sp>
    </p:spTree>
    <p:extLst>
      <p:ext uri="{BB962C8B-B14F-4D97-AF65-F5344CB8AC3E}">
        <p14:creationId xmlns:p14="http://schemas.microsoft.com/office/powerpoint/2010/main" val="35733930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4953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49539"/>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149515"/>
                                        </p:tgtEl>
                                        <p:attrNameLst>
                                          <p:attrName>style.visibility</p:attrName>
                                        </p:attrNameLst>
                                      </p:cBhvr>
                                      <p:to>
                                        <p:strVal val="visible"/>
                                      </p:to>
                                    </p:set>
                                    <p:animEffect transition="in" filter="wipe(down)">
                                      <p:cBhvr>
                                        <p:cTn id="15" dur="500"/>
                                        <p:tgtEl>
                                          <p:spTgt spid="149515"/>
                                        </p:tgtEl>
                                      </p:cBhvr>
                                    </p:animEffect>
                                  </p:childTnLst>
                                </p:cTn>
                              </p:par>
                            </p:childTnLst>
                          </p:cTn>
                        </p:par>
                        <p:par>
                          <p:cTn id="16" fill="hold" nodeType="afterGroup">
                            <p:stCondLst>
                              <p:cond delay="500"/>
                            </p:stCondLst>
                            <p:childTnLst>
                              <p:par>
                                <p:cTn id="17" presetID="1" presetClass="entr" presetSubtype="0" fill="hold" nodeType="afterEffect">
                                  <p:stCondLst>
                                    <p:cond delay="0"/>
                                  </p:stCondLst>
                                  <p:childTnLst>
                                    <p:set>
                                      <p:cBhvr>
                                        <p:cTn id="18" dur="1" fill="hold">
                                          <p:stCondLst>
                                            <p:cond delay="0"/>
                                          </p:stCondLst>
                                        </p:cTn>
                                        <p:tgtEl>
                                          <p:spTgt spid="149511"/>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149527"/>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149516"/>
                                        </p:tgtEl>
                                        <p:attrNameLst>
                                          <p:attrName>style.visibility</p:attrName>
                                        </p:attrNameLst>
                                      </p:cBhvr>
                                      <p:to>
                                        <p:strVal val="visible"/>
                                      </p:to>
                                    </p:set>
                                    <p:animEffect transition="in" filter="wipe(down)">
                                      <p:cBhvr>
                                        <p:cTn id="27" dur="500"/>
                                        <p:tgtEl>
                                          <p:spTgt spid="149516"/>
                                        </p:tgtEl>
                                      </p:cBhvr>
                                    </p:animEffect>
                                  </p:childTnLst>
                                </p:cTn>
                              </p:par>
                            </p:childTnLst>
                          </p:cTn>
                        </p:par>
                        <p:par>
                          <p:cTn id="28" fill="hold" nodeType="afterGroup">
                            <p:stCondLst>
                              <p:cond delay="500"/>
                            </p:stCondLst>
                            <p:childTnLst>
                              <p:par>
                                <p:cTn id="29" presetID="1" presetClass="entr" presetSubtype="0" fill="hold" nodeType="afterEffect">
                                  <p:stCondLst>
                                    <p:cond delay="0"/>
                                  </p:stCondLst>
                                  <p:childTnLst>
                                    <p:set>
                                      <p:cBhvr>
                                        <p:cTn id="30" dur="1" fill="hold">
                                          <p:stCondLst>
                                            <p:cond delay="0"/>
                                          </p:stCondLst>
                                        </p:cTn>
                                        <p:tgtEl>
                                          <p:spTgt spid="149523"/>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0"/>
                                          </p:stCondLst>
                                        </p:cTn>
                                        <p:tgtEl>
                                          <p:spTgt spid="14953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49517"/>
                                        </p:tgtEl>
                                        <p:attrNameLst>
                                          <p:attrName>style.visibility</p:attrName>
                                        </p:attrNameLst>
                                      </p:cBhvr>
                                      <p:to>
                                        <p:strVal val="visible"/>
                                      </p:to>
                                    </p:set>
                                  </p:childTnLst>
                                </p:cTn>
                              </p:par>
                            </p:childTnLst>
                          </p:cTn>
                        </p:par>
                      </p:childTnLst>
                    </p:cTn>
                  </p:par>
                  <p:par>
                    <p:cTn id="37" fill="hold" nodeType="clickPar">
                      <p:stCondLst>
                        <p:cond delay="indefinite"/>
                      </p:stCondLst>
                      <p:childTnLst>
                        <p:par>
                          <p:cTn id="38" fill="hold" nodeType="withGroup">
                            <p:stCondLst>
                              <p:cond delay="0"/>
                            </p:stCondLst>
                            <p:childTnLst>
                              <p:par>
                                <p:cTn id="39" presetID="23" presetClass="entr" presetSubtype="16" fill="hold" nodeType="clickEffect">
                                  <p:stCondLst>
                                    <p:cond delay="0"/>
                                  </p:stCondLst>
                                  <p:childTnLst>
                                    <p:set>
                                      <p:cBhvr>
                                        <p:cTn id="40" dur="1" fill="hold">
                                          <p:stCondLst>
                                            <p:cond delay="0"/>
                                          </p:stCondLst>
                                        </p:cTn>
                                        <p:tgtEl>
                                          <p:spTgt spid="149571"/>
                                        </p:tgtEl>
                                        <p:attrNameLst>
                                          <p:attrName>style.visibility</p:attrName>
                                        </p:attrNameLst>
                                      </p:cBhvr>
                                      <p:to>
                                        <p:strVal val="visible"/>
                                      </p:to>
                                    </p:set>
                                    <p:anim calcmode="lin" valueType="num">
                                      <p:cBhvr>
                                        <p:cTn id="41" dur="500" fill="hold"/>
                                        <p:tgtEl>
                                          <p:spTgt spid="149571"/>
                                        </p:tgtEl>
                                        <p:attrNameLst>
                                          <p:attrName>ppt_w</p:attrName>
                                        </p:attrNameLst>
                                      </p:cBhvr>
                                      <p:tavLst>
                                        <p:tav tm="0">
                                          <p:val>
                                            <p:fltVal val="0"/>
                                          </p:val>
                                        </p:tav>
                                        <p:tav tm="100000">
                                          <p:val>
                                            <p:strVal val="#ppt_w"/>
                                          </p:val>
                                        </p:tav>
                                      </p:tavLst>
                                    </p:anim>
                                    <p:anim calcmode="lin" valueType="num">
                                      <p:cBhvr>
                                        <p:cTn id="42" dur="500" fill="hold"/>
                                        <p:tgtEl>
                                          <p:spTgt spid="149571"/>
                                        </p:tgtEl>
                                        <p:attrNameLst>
                                          <p:attrName>ppt_h</p:attrName>
                                        </p:attrNameLst>
                                      </p:cBhvr>
                                      <p:tavLst>
                                        <p:tav tm="0">
                                          <p:val>
                                            <p:fltVal val="0"/>
                                          </p:val>
                                        </p:tav>
                                        <p:tav tm="100000">
                                          <p:val>
                                            <p:strVal val="#ppt_h"/>
                                          </p:val>
                                        </p:tav>
                                      </p:tavLst>
                                    </p:anim>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nodeType="clickEffect">
                                  <p:stCondLst>
                                    <p:cond delay="0"/>
                                  </p:stCondLst>
                                  <p:childTnLst>
                                    <p:set>
                                      <p:cBhvr>
                                        <p:cTn id="46" dur="1" fill="hold">
                                          <p:stCondLst>
                                            <p:cond delay="0"/>
                                          </p:stCondLst>
                                        </p:cTn>
                                        <p:tgtEl>
                                          <p:spTgt spid="149544"/>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presetSubtype="0" fill="hold" nodeType="clickEffect">
                                  <p:stCondLst>
                                    <p:cond delay="0"/>
                                  </p:stCondLst>
                                  <p:childTnLst>
                                    <p:set>
                                      <p:cBhvr>
                                        <p:cTn id="50" dur="1" fill="hold">
                                          <p:stCondLst>
                                            <p:cond delay="0"/>
                                          </p:stCondLst>
                                        </p:cTn>
                                        <p:tgtEl>
                                          <p:spTgt spid="149569"/>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49570"/>
                                        </p:tgtEl>
                                        <p:attrNameLst>
                                          <p:attrName>style.visibility</p:attrName>
                                        </p:attrNameLst>
                                      </p:cBhvr>
                                      <p:to>
                                        <p:strVal val="visible"/>
                                      </p:to>
                                    </p:set>
                                  </p:childTnLst>
                                </p:cTn>
                              </p:par>
                            </p:childTnLst>
                          </p:cTn>
                        </p:par>
                      </p:childTnLst>
                    </p:cTn>
                  </p:par>
                  <p:par>
                    <p:cTn id="53" fill="hold" nodeType="clickPar">
                      <p:stCondLst>
                        <p:cond delay="indefinite"/>
                      </p:stCondLst>
                      <p:childTnLst>
                        <p:par>
                          <p:cTn id="54" fill="hold" nodeType="withGroup">
                            <p:stCondLst>
                              <p:cond delay="0"/>
                            </p:stCondLst>
                            <p:childTnLst>
                              <p:par>
                                <p:cTn id="55" presetID="42" presetClass="entr" presetSubtype="0" fill="hold" grpId="0" nodeType="clickEffect">
                                  <p:stCondLst>
                                    <p:cond delay="0"/>
                                  </p:stCondLst>
                                  <p:childTnLst>
                                    <p:set>
                                      <p:cBhvr>
                                        <p:cTn id="56" dur="1" fill="hold">
                                          <p:stCondLst>
                                            <p:cond delay="0"/>
                                          </p:stCondLst>
                                        </p:cTn>
                                        <p:tgtEl>
                                          <p:spTgt spid="149507">
                                            <p:txEl>
                                              <p:pRg st="0" end="0"/>
                                            </p:txEl>
                                          </p:spTgt>
                                        </p:tgtEl>
                                        <p:attrNameLst>
                                          <p:attrName>style.visibility</p:attrName>
                                        </p:attrNameLst>
                                      </p:cBhvr>
                                      <p:to>
                                        <p:strVal val="visible"/>
                                      </p:to>
                                    </p:set>
                                    <p:animEffect transition="in" filter="fade">
                                      <p:cBhvr>
                                        <p:cTn id="57" dur="1000"/>
                                        <p:tgtEl>
                                          <p:spTgt spid="149507">
                                            <p:txEl>
                                              <p:pRg st="0" end="0"/>
                                            </p:txEl>
                                          </p:spTgt>
                                        </p:tgtEl>
                                      </p:cBhvr>
                                    </p:animEffect>
                                    <p:anim calcmode="lin" valueType="num">
                                      <p:cBhvr>
                                        <p:cTn id="58" dur="1000" fill="hold"/>
                                        <p:tgtEl>
                                          <p:spTgt spid="149507">
                                            <p:txEl>
                                              <p:pRg st="0" end="0"/>
                                            </p:txEl>
                                          </p:spTgt>
                                        </p:tgtEl>
                                        <p:attrNameLst>
                                          <p:attrName>ppt_x</p:attrName>
                                        </p:attrNameLst>
                                      </p:cBhvr>
                                      <p:tavLst>
                                        <p:tav tm="0">
                                          <p:val>
                                            <p:strVal val="#ppt_x"/>
                                          </p:val>
                                        </p:tav>
                                        <p:tav tm="100000">
                                          <p:val>
                                            <p:strVal val="#ppt_x"/>
                                          </p:val>
                                        </p:tav>
                                      </p:tavLst>
                                    </p:anim>
                                    <p:anim calcmode="lin" valueType="num">
                                      <p:cBhvr>
                                        <p:cTn id="59" dur="1000" fill="hold"/>
                                        <p:tgtEl>
                                          <p:spTgt spid="149507">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9507" grpId="0" build="p"/>
      <p:bldP spid="149515" grpId="0" animBg="1"/>
      <p:bldP spid="149516"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ChangeArrowheads="1"/>
          </p:cNvSpPr>
          <p:nvPr/>
        </p:nvSpPr>
        <p:spPr bwMode="auto">
          <a:xfrm>
            <a:off x="342900" y="3357563"/>
            <a:ext cx="17811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r>
              <a:rPr lang="zh-CN" altLang="en-US" sz="2400">
                <a:latin typeface="Times New Roman" panose="02020603050405020304" pitchFamily="18" charset="0"/>
                <a:ea typeface="黑体" panose="02010609060101010101" pitchFamily="49" charset="-122"/>
              </a:rPr>
              <a:t>环形面积</a:t>
            </a:r>
          </a:p>
        </p:txBody>
      </p:sp>
      <p:sp>
        <p:nvSpPr>
          <p:cNvPr id="79875" name="Rectangle 3"/>
          <p:cNvSpPr>
            <a:spLocks noChangeArrowheads="1"/>
          </p:cNvSpPr>
          <p:nvPr/>
        </p:nvSpPr>
        <p:spPr bwMode="auto">
          <a:xfrm>
            <a:off x="0" y="30480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79877" name="Rectangle 5"/>
          <p:cNvSpPr>
            <a:spLocks noChangeArrowheads="1"/>
          </p:cNvSpPr>
          <p:nvPr/>
        </p:nvSpPr>
        <p:spPr bwMode="auto">
          <a:xfrm>
            <a:off x="323850" y="4365625"/>
            <a:ext cx="2089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zh-CN" altLang="en-US" sz="2400" dirty="0">
                <a:latin typeface="Times New Roman" panose="02020603050405020304" pitchFamily="18" charset="0"/>
                <a:ea typeface="黑体" panose="02010609060101010101" pitchFamily="49" charset="-122"/>
              </a:rPr>
              <a:t>对应的立体角</a:t>
            </a:r>
            <a:r>
              <a:rPr lang="zh-CN" altLang="en-US" sz="2400" b="1" dirty="0">
                <a:latin typeface="Times New Roman" panose="02020603050405020304" pitchFamily="18" charset="0"/>
              </a:rPr>
              <a:t> </a:t>
            </a:r>
          </a:p>
        </p:txBody>
      </p:sp>
      <p:sp>
        <p:nvSpPr>
          <p:cNvPr id="79878" name="Rectangle 6"/>
          <p:cNvSpPr>
            <a:spLocks noChangeArrowheads="1"/>
          </p:cNvSpPr>
          <p:nvPr/>
        </p:nvSpPr>
        <p:spPr bwMode="auto">
          <a:xfrm>
            <a:off x="0" y="323373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aphicFrame>
        <p:nvGraphicFramePr>
          <p:cNvPr id="79879" name="Object 7"/>
          <p:cNvGraphicFramePr>
            <a:graphicFrameLocks noChangeAspect="1"/>
          </p:cNvGraphicFramePr>
          <p:nvPr>
            <p:extLst/>
          </p:nvPr>
        </p:nvGraphicFramePr>
        <p:xfrm>
          <a:off x="2514599" y="4284663"/>
          <a:ext cx="3857626" cy="735916"/>
        </p:xfrm>
        <a:graphic>
          <a:graphicData uri="http://schemas.openxmlformats.org/presentationml/2006/ole">
            <mc:AlternateContent xmlns:mc="http://schemas.openxmlformats.org/markup-compatibility/2006">
              <mc:Choice xmlns:v="urn:schemas-microsoft-com:vml" Requires="v">
                <p:oleObj spid="_x0000_s73874" name="公式" r:id="rId3" imgW="2044440" imgH="393480" progId="Equation.3">
                  <p:embed/>
                </p:oleObj>
              </mc:Choice>
              <mc:Fallback>
                <p:oleObj name="公式" r:id="rId3" imgW="2044440" imgH="393480" progId="Equation.3">
                  <p:embed/>
                  <p:pic>
                    <p:nvPicPr>
                      <p:cNvPr id="0" name=""/>
                      <p:cNvPicPr>
                        <a:picLocks noChangeAspect="1" noChangeArrowheads="1"/>
                      </p:cNvPicPr>
                      <p:nvPr/>
                    </p:nvPicPr>
                    <p:blipFill>
                      <a:blip r:embed="rId4"/>
                      <a:srcRect/>
                      <a:stretch>
                        <a:fillRect/>
                      </a:stretch>
                    </p:blipFill>
                    <p:spPr bwMode="auto">
                      <a:xfrm>
                        <a:off x="2514599" y="4284663"/>
                        <a:ext cx="3857626" cy="735916"/>
                      </a:xfrm>
                      <a:prstGeom prst="rect">
                        <a:avLst/>
                      </a:prstGeom>
                      <a:noFill/>
                      <a:extLst/>
                    </p:spPr>
                  </p:pic>
                </p:oleObj>
              </mc:Fallback>
            </mc:AlternateContent>
          </a:graphicData>
        </a:graphic>
      </p:graphicFrame>
      <p:sp>
        <p:nvSpPr>
          <p:cNvPr id="79880" name="Rectangle 8"/>
          <p:cNvSpPr>
            <a:spLocks noChangeArrowheads="1"/>
          </p:cNvSpPr>
          <p:nvPr/>
        </p:nvSpPr>
        <p:spPr bwMode="auto">
          <a:xfrm>
            <a:off x="0" y="31242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79882" name="Rectangle 10"/>
          <p:cNvSpPr>
            <a:spLocks noChangeArrowheads="1"/>
          </p:cNvSpPr>
          <p:nvPr/>
        </p:nvSpPr>
        <p:spPr bwMode="auto">
          <a:xfrm>
            <a:off x="0" y="33575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aphicFrame>
        <p:nvGraphicFramePr>
          <p:cNvPr id="79883" name="Object 11"/>
          <p:cNvGraphicFramePr>
            <a:graphicFrameLocks noChangeAspect="1"/>
          </p:cNvGraphicFramePr>
          <p:nvPr>
            <p:extLst/>
          </p:nvPr>
        </p:nvGraphicFramePr>
        <p:xfrm>
          <a:off x="1100760" y="5445124"/>
          <a:ext cx="576263" cy="411163"/>
        </p:xfrm>
        <a:graphic>
          <a:graphicData uri="http://schemas.openxmlformats.org/presentationml/2006/ole">
            <mc:AlternateContent xmlns:mc="http://schemas.openxmlformats.org/markup-compatibility/2006">
              <mc:Choice xmlns:v="urn:schemas-microsoft-com:vml" Requires="v">
                <p:oleObj spid="_x0000_s73875" name="公式" r:id="rId5" imgW="203040" imgH="139680" progId="Equation.3">
                  <p:embed/>
                </p:oleObj>
              </mc:Choice>
              <mc:Fallback>
                <p:oleObj name="公式" r:id="rId5" imgW="203040" imgH="13968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00760" y="5445124"/>
                        <a:ext cx="576263" cy="4111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9884" name="Text Box 12"/>
          <p:cNvSpPr txBox="1">
            <a:spLocks noChangeArrowheads="1"/>
          </p:cNvSpPr>
          <p:nvPr/>
        </p:nvSpPr>
        <p:spPr bwMode="auto">
          <a:xfrm>
            <a:off x="6372225" y="5518150"/>
            <a:ext cx="19446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sz="2400" b="1">
              <a:latin typeface="Times New Roman" panose="02020603050405020304" pitchFamily="18" charset="0"/>
            </a:endParaRPr>
          </a:p>
        </p:txBody>
      </p:sp>
      <p:sp>
        <p:nvSpPr>
          <p:cNvPr id="79885" name="Text Box 13"/>
          <p:cNvSpPr txBox="1">
            <a:spLocks noChangeArrowheads="1"/>
          </p:cNvSpPr>
          <p:nvPr/>
        </p:nvSpPr>
        <p:spPr bwMode="auto">
          <a:xfrm>
            <a:off x="6257404" y="3233738"/>
            <a:ext cx="1800225"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000" dirty="0">
                <a:latin typeface="Times New Roman" panose="02020603050405020304" pitchFamily="18" charset="0"/>
                <a:ea typeface="黑体" panose="02010609060101010101" pitchFamily="49" charset="-122"/>
              </a:rPr>
              <a:t>有效散射截面（微分截面）</a:t>
            </a:r>
          </a:p>
        </p:txBody>
      </p:sp>
      <p:graphicFrame>
        <p:nvGraphicFramePr>
          <p:cNvPr id="79887" name="Object 15"/>
          <p:cNvGraphicFramePr>
            <a:graphicFrameLocks noGrp="1" noChangeAspect="1"/>
          </p:cNvGraphicFramePr>
          <p:nvPr>
            <p:ph sz="half" idx="1"/>
          </p:nvPr>
        </p:nvGraphicFramePr>
        <p:xfrm>
          <a:off x="684213" y="692150"/>
          <a:ext cx="4968875" cy="1966913"/>
        </p:xfrm>
        <a:graphic>
          <a:graphicData uri="http://schemas.openxmlformats.org/presentationml/2006/ole">
            <mc:AlternateContent xmlns:mc="http://schemas.openxmlformats.org/markup-compatibility/2006">
              <mc:Choice xmlns:v="urn:schemas-microsoft-com:vml" Requires="v">
                <p:oleObj spid="_x0000_s73876" name="位图图像" r:id="rId7" imgW="3704762" imgH="1467055" progId="Paint.Picture">
                  <p:embed/>
                </p:oleObj>
              </mc:Choice>
              <mc:Fallback>
                <p:oleObj name="位图图像" r:id="rId7" imgW="3704762" imgH="1467055" progId="Paint.Picture">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84213" y="692150"/>
                        <a:ext cx="4968875" cy="1966913"/>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9888" name="Object 16"/>
          <p:cNvGraphicFramePr>
            <a:graphicFrameLocks noGrp="1" noChangeAspect="1"/>
          </p:cNvGraphicFramePr>
          <p:nvPr>
            <p:ph sz="half" idx="2"/>
          </p:nvPr>
        </p:nvGraphicFramePr>
        <p:xfrm>
          <a:off x="5795963" y="401638"/>
          <a:ext cx="2533650" cy="2667000"/>
        </p:xfrm>
        <a:graphic>
          <a:graphicData uri="http://schemas.openxmlformats.org/presentationml/2006/ole">
            <mc:AlternateContent xmlns:mc="http://schemas.openxmlformats.org/markup-compatibility/2006">
              <mc:Choice xmlns:v="urn:schemas-microsoft-com:vml" Requires="v">
                <p:oleObj spid="_x0000_s73877" name="位图图像" r:id="rId9" imgW="2534004" imgH="2666667" progId="Paint.Picture">
                  <p:embed/>
                </p:oleObj>
              </mc:Choice>
              <mc:Fallback>
                <p:oleObj name="位图图像" r:id="rId9" imgW="2534004" imgH="2666667" progId="Paint.Picture">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795963" y="401638"/>
                        <a:ext cx="2533650" cy="2667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8" name="Object 6"/>
          <p:cNvGraphicFramePr>
            <a:graphicFrameLocks noChangeAspect="1"/>
          </p:cNvGraphicFramePr>
          <p:nvPr>
            <p:extLst>
              <p:ext uri="{D42A27DB-BD31-4B8C-83A1-F6EECF244321}">
                <p14:modId xmlns:p14="http://schemas.microsoft.com/office/powerpoint/2010/main" val="968086388"/>
              </p:ext>
            </p:extLst>
          </p:nvPr>
        </p:nvGraphicFramePr>
        <p:xfrm>
          <a:off x="1677023" y="5078855"/>
          <a:ext cx="4042349" cy="1155877"/>
        </p:xfrm>
        <a:graphic>
          <a:graphicData uri="http://schemas.openxmlformats.org/presentationml/2006/ole">
            <mc:AlternateContent xmlns:mc="http://schemas.openxmlformats.org/markup-compatibility/2006">
              <mc:Choice xmlns:v="urn:schemas-microsoft-com:vml" Requires="v">
                <p:oleObj spid="_x0000_s73878" name="Equation" r:id="rId11" imgW="1917360" imgH="634680" progId="Equation.DSMT4">
                  <p:embed/>
                </p:oleObj>
              </mc:Choice>
              <mc:Fallback>
                <p:oleObj name="Equation" r:id="rId11" imgW="1917360" imgH="634680" progId="Equation.DSMT4">
                  <p:embed/>
                  <p:pic>
                    <p:nvPicPr>
                      <p:cNvPr id="0" name=""/>
                      <p:cNvPicPr>
                        <a:picLocks noChangeAspect="1" noChangeArrowheads="1"/>
                      </p:cNvPicPr>
                      <p:nvPr/>
                    </p:nvPicPr>
                    <p:blipFill>
                      <a:blip r:embed="rId12"/>
                      <a:srcRect/>
                      <a:stretch>
                        <a:fillRect/>
                      </a:stretch>
                    </p:blipFill>
                    <p:spPr bwMode="auto">
                      <a:xfrm>
                        <a:off x="1677023" y="5078855"/>
                        <a:ext cx="4042349" cy="1155877"/>
                      </a:xfrm>
                      <a:prstGeom prst="rect">
                        <a:avLst/>
                      </a:prstGeom>
                      <a:noFill/>
                      <a:ln>
                        <a:noFill/>
                      </a:ln>
                      <a:extLst/>
                    </p:spPr>
                  </p:pic>
                </p:oleObj>
              </mc:Fallback>
            </mc:AlternateContent>
          </a:graphicData>
        </a:graphic>
      </p:graphicFrame>
      <p:graphicFrame>
        <p:nvGraphicFramePr>
          <p:cNvPr id="19" name="Object 6"/>
          <p:cNvGraphicFramePr>
            <a:graphicFrameLocks noChangeAspect="1"/>
          </p:cNvGraphicFramePr>
          <p:nvPr>
            <p:extLst/>
          </p:nvPr>
        </p:nvGraphicFramePr>
        <p:xfrm>
          <a:off x="1835696" y="2953895"/>
          <a:ext cx="4149725" cy="1155700"/>
        </p:xfrm>
        <a:graphic>
          <a:graphicData uri="http://schemas.openxmlformats.org/presentationml/2006/ole">
            <mc:AlternateContent xmlns:mc="http://schemas.openxmlformats.org/markup-compatibility/2006">
              <mc:Choice xmlns:v="urn:schemas-microsoft-com:vml" Requires="v">
                <p:oleObj spid="_x0000_s73879" name="公式" r:id="rId13" imgW="1968480" imgH="634680" progId="Equation.3">
                  <p:embed/>
                </p:oleObj>
              </mc:Choice>
              <mc:Fallback>
                <p:oleObj name="公式" r:id="rId13" imgW="1968480" imgH="634680" progId="Equation.3">
                  <p:embed/>
                  <p:pic>
                    <p:nvPicPr>
                      <p:cNvPr id="0" name=""/>
                      <p:cNvPicPr>
                        <a:picLocks noChangeAspect="1" noChangeArrowheads="1"/>
                      </p:cNvPicPr>
                      <p:nvPr/>
                    </p:nvPicPr>
                    <p:blipFill>
                      <a:blip r:embed="rId14"/>
                      <a:srcRect/>
                      <a:stretch>
                        <a:fillRect/>
                      </a:stretch>
                    </p:blipFill>
                    <p:spPr bwMode="auto">
                      <a:xfrm>
                        <a:off x="1835696" y="2953895"/>
                        <a:ext cx="4149725" cy="1155700"/>
                      </a:xfrm>
                      <a:prstGeom prst="rect">
                        <a:avLst/>
                      </a:prstGeom>
                      <a:noFill/>
                      <a:ln>
                        <a:noFill/>
                      </a:ln>
                      <a:extLst/>
                    </p:spPr>
                  </p:pic>
                </p:oleObj>
              </mc:Fallback>
            </mc:AlternateContent>
          </a:graphicData>
        </a:graphic>
      </p:graphicFrame>
    </p:spTree>
    <p:extLst>
      <p:ext uri="{BB962C8B-B14F-4D97-AF65-F5344CB8AC3E}">
        <p14:creationId xmlns:p14="http://schemas.microsoft.com/office/powerpoint/2010/main" val="82902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3" name="Text Box 5"/>
          <p:cNvSpPr txBox="1">
            <a:spLocks noChangeArrowheads="1"/>
          </p:cNvSpPr>
          <p:nvPr/>
        </p:nvSpPr>
        <p:spPr bwMode="auto">
          <a:xfrm>
            <a:off x="1979613" y="2205038"/>
            <a:ext cx="3384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400" dirty="0" smtClean="0">
                <a:latin typeface="Times New Roman" panose="02020603050405020304" pitchFamily="18" charset="0"/>
                <a:ea typeface="黑体" panose="02010609060101010101" pitchFamily="49" charset="-122"/>
              </a:rPr>
              <a:t>薄</a:t>
            </a:r>
            <a:r>
              <a:rPr lang="zh-CN" altLang="en-US" dirty="0" smtClean="0">
                <a:latin typeface="Times New Roman" panose="02020603050405020304" pitchFamily="18" charset="0"/>
                <a:ea typeface="黑体" panose="02010609060101010101" pitchFamily="49" charset="-122"/>
              </a:rPr>
              <a:t>箔</a:t>
            </a:r>
            <a:r>
              <a:rPr lang="zh-CN" altLang="en-US" sz="2400" dirty="0" smtClean="0">
                <a:latin typeface="Times New Roman" panose="02020603050405020304" pitchFamily="18" charset="0"/>
                <a:ea typeface="黑体" panose="02010609060101010101" pitchFamily="49" charset="-122"/>
              </a:rPr>
              <a:t>中</a:t>
            </a:r>
            <a:r>
              <a:rPr lang="zh-CN" altLang="en-US" sz="2400" dirty="0">
                <a:latin typeface="Times New Roman" panose="02020603050405020304" pitchFamily="18" charset="0"/>
                <a:ea typeface="黑体" panose="02010609060101010101" pitchFamily="49" charset="-122"/>
              </a:rPr>
              <a:t>的总原子数</a:t>
            </a:r>
          </a:p>
        </p:txBody>
      </p:sp>
      <p:graphicFrame>
        <p:nvGraphicFramePr>
          <p:cNvPr id="150534" name="Object 6"/>
          <p:cNvGraphicFramePr>
            <a:graphicFrameLocks noChangeAspect="1"/>
          </p:cNvGraphicFramePr>
          <p:nvPr>
            <p:extLst>
              <p:ext uri="{D42A27DB-BD31-4B8C-83A1-F6EECF244321}">
                <p14:modId xmlns:p14="http://schemas.microsoft.com/office/powerpoint/2010/main" val="898316376"/>
              </p:ext>
            </p:extLst>
          </p:nvPr>
        </p:nvGraphicFramePr>
        <p:xfrm>
          <a:off x="3146425" y="2781300"/>
          <a:ext cx="542925" cy="366713"/>
        </p:xfrm>
        <a:graphic>
          <a:graphicData uri="http://schemas.openxmlformats.org/presentationml/2006/ole">
            <mc:AlternateContent xmlns:mc="http://schemas.openxmlformats.org/markup-compatibility/2006">
              <mc:Choice xmlns:v="urn:schemas-microsoft-com:vml" Requires="v">
                <p:oleObj spid="_x0000_s74915" name="Equation" r:id="rId3" imgW="266400" imgH="177480" progId="Equation.DSMT4">
                  <p:embed/>
                </p:oleObj>
              </mc:Choice>
              <mc:Fallback>
                <p:oleObj name="Equation" r:id="rId3" imgW="266400" imgH="177480" progId="Equation.DSMT4">
                  <p:embed/>
                  <p:pic>
                    <p:nvPicPr>
                      <p:cNvPr id="0" name=""/>
                      <p:cNvPicPr>
                        <a:picLocks noChangeAspect="1" noChangeArrowheads="1"/>
                      </p:cNvPicPr>
                      <p:nvPr/>
                    </p:nvPicPr>
                    <p:blipFill>
                      <a:blip r:embed="rId4"/>
                      <a:srcRect/>
                      <a:stretch>
                        <a:fillRect/>
                      </a:stretch>
                    </p:blipFill>
                    <p:spPr bwMode="auto">
                      <a:xfrm>
                        <a:off x="3146425" y="2781300"/>
                        <a:ext cx="542925" cy="3667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50535" name="Rectangle 7"/>
          <p:cNvSpPr>
            <a:spLocks noChangeArrowheads="1"/>
          </p:cNvSpPr>
          <p:nvPr/>
        </p:nvSpPr>
        <p:spPr bwMode="auto">
          <a:xfrm>
            <a:off x="4284663" y="2708275"/>
            <a:ext cx="41036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r>
              <a:rPr lang="zh-CN" altLang="en-US" sz="2400" b="1" dirty="0" smtClean="0">
                <a:latin typeface="Times New Roman" panose="02020603050405020304" pitchFamily="18" charset="0"/>
              </a:rPr>
              <a:t>（</a:t>
            </a:r>
            <a:r>
              <a:rPr lang="en-US" altLang="zh-CN" sz="2400" b="1" i="1" dirty="0" smtClean="0">
                <a:latin typeface="Times New Roman" panose="02020603050405020304" pitchFamily="18" charset="0"/>
              </a:rPr>
              <a:t>n</a:t>
            </a:r>
            <a:r>
              <a:rPr lang="zh-CN" altLang="en-US" sz="2400" b="1" dirty="0" smtClean="0">
                <a:latin typeface="Times New Roman" panose="02020603050405020304" pitchFamily="18" charset="0"/>
              </a:rPr>
              <a:t>：</a:t>
            </a:r>
            <a:r>
              <a:rPr lang="zh-CN" altLang="en-US" sz="2400" dirty="0">
                <a:latin typeface="Times New Roman" panose="02020603050405020304" pitchFamily="18" charset="0"/>
                <a:ea typeface="黑体" panose="02010609060101010101" pitchFamily="49" charset="-122"/>
              </a:rPr>
              <a:t>单位体积中的原子数</a:t>
            </a:r>
            <a:r>
              <a:rPr lang="zh-CN" altLang="en-US" sz="2400" b="1" dirty="0">
                <a:latin typeface="Times New Roman" panose="02020603050405020304" pitchFamily="18" charset="0"/>
              </a:rPr>
              <a:t>）</a:t>
            </a:r>
          </a:p>
        </p:txBody>
      </p:sp>
      <p:sp>
        <p:nvSpPr>
          <p:cNvPr id="150536" name="Rectangle 8"/>
          <p:cNvSpPr>
            <a:spLocks noChangeArrowheads="1"/>
          </p:cNvSpPr>
          <p:nvPr/>
        </p:nvSpPr>
        <p:spPr bwMode="auto">
          <a:xfrm>
            <a:off x="1979613" y="3284538"/>
            <a:ext cx="1784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zh-CN" altLang="en-US" sz="2400">
                <a:latin typeface="Times New Roman" panose="02020603050405020304" pitchFamily="18" charset="0"/>
                <a:ea typeface="黑体" panose="02010609060101010101" pitchFamily="49" charset="-122"/>
              </a:rPr>
              <a:t>总散射截面</a:t>
            </a:r>
            <a:r>
              <a:rPr lang="zh-CN" altLang="en-US" sz="2400" b="1">
                <a:latin typeface="Times New Roman" panose="02020603050405020304" pitchFamily="18" charset="0"/>
              </a:rPr>
              <a:t> </a:t>
            </a:r>
          </a:p>
        </p:txBody>
      </p:sp>
      <p:graphicFrame>
        <p:nvGraphicFramePr>
          <p:cNvPr id="150537" name="Object 9"/>
          <p:cNvGraphicFramePr>
            <a:graphicFrameLocks noChangeAspect="1"/>
          </p:cNvGraphicFramePr>
          <p:nvPr>
            <p:extLst>
              <p:ext uri="{D42A27DB-BD31-4B8C-83A1-F6EECF244321}">
                <p14:modId xmlns:p14="http://schemas.microsoft.com/office/powerpoint/2010/main" val="3658000673"/>
              </p:ext>
            </p:extLst>
          </p:nvPr>
        </p:nvGraphicFramePr>
        <p:xfrm>
          <a:off x="4054475" y="3312700"/>
          <a:ext cx="1611312" cy="371475"/>
        </p:xfrm>
        <a:graphic>
          <a:graphicData uri="http://schemas.openxmlformats.org/presentationml/2006/ole">
            <mc:AlternateContent xmlns:mc="http://schemas.openxmlformats.org/markup-compatibility/2006">
              <mc:Choice xmlns:v="urn:schemas-microsoft-com:vml" Requires="v">
                <p:oleObj spid="_x0000_s74916" name="Equation" r:id="rId5" imgW="787320" imgH="177480" progId="Equation.DSMT4">
                  <p:embed/>
                </p:oleObj>
              </mc:Choice>
              <mc:Fallback>
                <p:oleObj name="Equation" r:id="rId5" imgW="787320" imgH="177480" progId="Equation.DSMT4">
                  <p:embed/>
                  <p:pic>
                    <p:nvPicPr>
                      <p:cNvPr id="0" name=""/>
                      <p:cNvPicPr>
                        <a:picLocks noChangeAspect="1" noChangeArrowheads="1"/>
                      </p:cNvPicPr>
                      <p:nvPr/>
                    </p:nvPicPr>
                    <p:blipFill>
                      <a:blip r:embed="rId6"/>
                      <a:srcRect/>
                      <a:stretch>
                        <a:fillRect/>
                      </a:stretch>
                    </p:blipFill>
                    <p:spPr bwMode="auto">
                      <a:xfrm>
                        <a:off x="4054475" y="3312700"/>
                        <a:ext cx="1611312" cy="3714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50538" name="Rectangle 10"/>
          <p:cNvSpPr>
            <a:spLocks noChangeArrowheads="1"/>
          </p:cNvSpPr>
          <p:nvPr/>
        </p:nvSpPr>
        <p:spPr bwMode="auto">
          <a:xfrm>
            <a:off x="1979613" y="3860800"/>
            <a:ext cx="46085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r>
              <a:rPr lang="zh-CN" altLang="en-US" sz="2400" dirty="0">
                <a:latin typeface="黑体" panose="02010609060101010101" pitchFamily="49" charset="-122"/>
                <a:ea typeface="黑体" panose="02010609060101010101" pitchFamily="49" charset="-122"/>
              </a:rPr>
              <a:t>如果</a:t>
            </a:r>
            <a:r>
              <a:rPr lang="zh-CN" altLang="en-US" sz="2400" dirty="0" smtClean="0">
                <a:latin typeface="黑体" panose="02010609060101010101" pitchFamily="49" charset="-122"/>
                <a:ea typeface="黑体" panose="02010609060101010101" pitchFamily="49" charset="-122"/>
              </a:rPr>
              <a:t>有</a:t>
            </a:r>
            <a:r>
              <a:rPr lang="en-US" altLang="zh-CN" sz="2400" i="1" dirty="0" smtClean="0">
                <a:latin typeface="黑体" panose="02010609060101010101" pitchFamily="49" charset="-122"/>
                <a:ea typeface="黑体" panose="02010609060101010101" pitchFamily="49" charset="-122"/>
              </a:rPr>
              <a:t>N</a:t>
            </a:r>
            <a:r>
              <a:rPr lang="zh-CN" altLang="en-US" sz="2400" dirty="0" smtClean="0">
                <a:latin typeface="黑体" panose="02010609060101010101" pitchFamily="49" charset="-122"/>
                <a:ea typeface="黑体" panose="02010609060101010101" pitchFamily="49" charset="-122"/>
              </a:rPr>
              <a:t>个</a:t>
            </a:r>
            <a:r>
              <a:rPr lang="zh-CN" altLang="en-US" sz="2400" dirty="0">
                <a:latin typeface="黑体" panose="02010609060101010101" pitchFamily="49" charset="-122"/>
                <a:ea typeface="黑体" panose="02010609060101010101" pitchFamily="49" charset="-122"/>
                <a:sym typeface="Symbol" panose="05050102010706020507" pitchFamily="18" charset="2"/>
              </a:rPr>
              <a:t></a:t>
            </a:r>
            <a:r>
              <a:rPr lang="zh-CN" altLang="en-US" sz="2400" dirty="0">
                <a:latin typeface="黑体" panose="02010609060101010101" pitchFamily="49" charset="-122"/>
                <a:ea typeface="黑体" panose="02010609060101010101" pitchFamily="49" charset="-122"/>
              </a:rPr>
              <a:t>粒子参与散射，则 </a:t>
            </a:r>
          </a:p>
        </p:txBody>
      </p:sp>
      <p:graphicFrame>
        <p:nvGraphicFramePr>
          <p:cNvPr id="150540" name="Object 12"/>
          <p:cNvGraphicFramePr>
            <a:graphicFrameLocks noChangeAspect="1"/>
          </p:cNvGraphicFramePr>
          <p:nvPr>
            <p:extLst>
              <p:ext uri="{D42A27DB-BD31-4B8C-83A1-F6EECF244321}">
                <p14:modId xmlns:p14="http://schemas.microsoft.com/office/powerpoint/2010/main" val="2025009860"/>
              </p:ext>
            </p:extLst>
          </p:nvPr>
        </p:nvGraphicFramePr>
        <p:xfrm>
          <a:off x="3097213" y="4446588"/>
          <a:ext cx="2146300" cy="738187"/>
        </p:xfrm>
        <a:graphic>
          <a:graphicData uri="http://schemas.openxmlformats.org/presentationml/2006/ole">
            <mc:AlternateContent xmlns:mc="http://schemas.openxmlformats.org/markup-compatibility/2006">
              <mc:Choice xmlns:v="urn:schemas-microsoft-com:vml" Requires="v">
                <p:oleObj spid="_x0000_s74917" name="Equation" r:id="rId7" imgW="1130040" imgH="393480" progId="Equation.DSMT4">
                  <p:embed/>
                </p:oleObj>
              </mc:Choice>
              <mc:Fallback>
                <p:oleObj name="Equation" r:id="rId7" imgW="1130040" imgH="393480" progId="Equation.DSMT4">
                  <p:embed/>
                  <p:pic>
                    <p:nvPicPr>
                      <p:cNvPr id="0" name=""/>
                      <p:cNvPicPr>
                        <a:picLocks noChangeAspect="1" noChangeArrowheads="1"/>
                      </p:cNvPicPr>
                      <p:nvPr/>
                    </p:nvPicPr>
                    <p:blipFill>
                      <a:blip r:embed="rId8"/>
                      <a:srcRect/>
                      <a:stretch>
                        <a:fillRect/>
                      </a:stretch>
                    </p:blipFill>
                    <p:spPr bwMode="auto">
                      <a:xfrm>
                        <a:off x="3097213" y="4446588"/>
                        <a:ext cx="2146300" cy="738187"/>
                      </a:xfrm>
                      <a:prstGeom prst="rect">
                        <a:avLst/>
                      </a:prstGeom>
                      <a:noFill/>
                      <a:extLst/>
                    </p:spPr>
                  </p:pic>
                </p:oleObj>
              </mc:Fallback>
            </mc:AlternateContent>
          </a:graphicData>
        </a:graphic>
      </p:graphicFrame>
      <p:sp>
        <p:nvSpPr>
          <p:cNvPr id="150542" name="Text Box 14"/>
          <p:cNvSpPr txBox="1">
            <a:spLocks noChangeArrowheads="1"/>
          </p:cNvSpPr>
          <p:nvPr/>
        </p:nvSpPr>
        <p:spPr bwMode="auto">
          <a:xfrm>
            <a:off x="296619" y="5552547"/>
            <a:ext cx="52562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400" dirty="0" smtClean="0">
                <a:latin typeface="Times New Roman" panose="02020603050405020304" pitchFamily="18" charset="0"/>
                <a:ea typeface="黑体" panose="02010609060101010101" pitchFamily="49" charset="-122"/>
              </a:rPr>
              <a:t>带入</a:t>
            </a:r>
            <a:r>
              <a:rPr lang="zh-CN" altLang="en-US" sz="2400" dirty="0">
                <a:latin typeface="Times New Roman" panose="02020603050405020304" pitchFamily="18" charset="0"/>
                <a:ea typeface="黑体" panose="02010609060101010101" pitchFamily="49" charset="-122"/>
              </a:rPr>
              <a:t>卢瑟福散射公式，得</a:t>
            </a:r>
          </a:p>
        </p:txBody>
      </p:sp>
      <p:graphicFrame>
        <p:nvGraphicFramePr>
          <p:cNvPr id="150544" name="Object 16"/>
          <p:cNvGraphicFramePr>
            <a:graphicFrameLocks noChangeAspect="1"/>
          </p:cNvGraphicFramePr>
          <p:nvPr>
            <p:extLst>
              <p:ext uri="{D42A27DB-BD31-4B8C-83A1-F6EECF244321}">
                <p14:modId xmlns:p14="http://schemas.microsoft.com/office/powerpoint/2010/main" val="73254618"/>
              </p:ext>
            </p:extLst>
          </p:nvPr>
        </p:nvGraphicFramePr>
        <p:xfrm>
          <a:off x="4211873" y="5246358"/>
          <a:ext cx="2027237" cy="1203325"/>
        </p:xfrm>
        <a:graphic>
          <a:graphicData uri="http://schemas.openxmlformats.org/presentationml/2006/ole">
            <mc:AlternateContent xmlns:mc="http://schemas.openxmlformats.org/markup-compatibility/2006">
              <mc:Choice xmlns:v="urn:schemas-microsoft-com:vml" Requires="v">
                <p:oleObj spid="_x0000_s74918" name="Equation" r:id="rId9" imgW="1028520" imgH="609480" progId="Equation.DSMT4">
                  <p:embed/>
                </p:oleObj>
              </mc:Choice>
              <mc:Fallback>
                <p:oleObj name="Equation" r:id="rId9" imgW="1028520" imgH="609480" progId="Equation.DSMT4">
                  <p:embed/>
                  <p:pic>
                    <p:nvPicPr>
                      <p:cNvPr id="0" name=""/>
                      <p:cNvPicPr>
                        <a:picLocks noChangeAspect="1" noChangeArrowheads="1"/>
                      </p:cNvPicPr>
                      <p:nvPr/>
                    </p:nvPicPr>
                    <p:blipFill>
                      <a:blip r:embed="rId10"/>
                      <a:srcRect/>
                      <a:stretch>
                        <a:fillRect/>
                      </a:stretch>
                    </p:blipFill>
                    <p:spPr bwMode="auto">
                      <a:xfrm>
                        <a:off x="4211873" y="5246358"/>
                        <a:ext cx="2027237" cy="1203325"/>
                      </a:xfrm>
                      <a:prstGeom prst="rect">
                        <a:avLst/>
                      </a:prstGeom>
                      <a:solidFill>
                        <a:srgbClr val="FFFF00"/>
                      </a:solidFill>
                    </p:spPr>
                  </p:pic>
                </p:oleObj>
              </mc:Fallback>
            </mc:AlternateContent>
          </a:graphicData>
        </a:graphic>
      </p:graphicFrame>
      <p:sp>
        <p:nvSpPr>
          <p:cNvPr id="150547" name="Rectangle 19"/>
          <p:cNvSpPr>
            <a:spLocks noChangeArrowheads="1"/>
          </p:cNvSpPr>
          <p:nvPr/>
        </p:nvSpPr>
        <p:spPr bwMode="auto">
          <a:xfrm>
            <a:off x="2916238" y="1195388"/>
            <a:ext cx="5213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50000"/>
              </a:spcBef>
            </a:pPr>
            <a:r>
              <a:rPr lang="zh-CN" altLang="en-US" sz="2400" dirty="0">
                <a:latin typeface="黑体" panose="02010609060101010101" pitchFamily="49" charset="-122"/>
                <a:ea typeface="黑体" panose="02010609060101010101" pitchFamily="49" charset="-122"/>
              </a:rPr>
              <a:t>（</a:t>
            </a:r>
            <a:r>
              <a:rPr lang="en-US" altLang="zh-CN" sz="2400" dirty="0">
                <a:latin typeface="黑体" panose="02010609060101010101" pitchFamily="49" charset="-122"/>
                <a:ea typeface="黑体" panose="02010609060101010101" pitchFamily="49" charset="-122"/>
              </a:rPr>
              <a:t>1</a:t>
            </a:r>
            <a:r>
              <a:rPr lang="zh-CN" altLang="en-US" sz="2400" dirty="0">
                <a:latin typeface="黑体" panose="02010609060101010101" pitchFamily="49" charset="-122"/>
                <a:ea typeface="黑体" panose="02010609060101010101" pitchFamily="49" charset="-122"/>
              </a:rPr>
              <a:t>）在金属箔中原子前后不互相遮蔽</a:t>
            </a:r>
          </a:p>
        </p:txBody>
      </p:sp>
      <p:sp>
        <p:nvSpPr>
          <p:cNvPr id="150548" name="Rectangle 20"/>
          <p:cNvSpPr>
            <a:spLocks noChangeArrowheads="1"/>
          </p:cNvSpPr>
          <p:nvPr/>
        </p:nvSpPr>
        <p:spPr bwMode="auto">
          <a:xfrm>
            <a:off x="2916238" y="1693863"/>
            <a:ext cx="571023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400" dirty="0">
                <a:latin typeface="黑体" panose="02010609060101010101" pitchFamily="49" charset="-122"/>
                <a:ea typeface="黑体" panose="02010609060101010101" pitchFamily="49" charset="-122"/>
              </a:rPr>
              <a:t>（</a:t>
            </a:r>
            <a:r>
              <a:rPr lang="en-US" altLang="zh-CN" sz="2400" dirty="0">
                <a:latin typeface="黑体" panose="02010609060101010101" pitchFamily="49" charset="-122"/>
                <a:ea typeface="黑体" panose="02010609060101010101" pitchFamily="49" charset="-122"/>
              </a:rPr>
              <a:t>2</a:t>
            </a:r>
            <a:r>
              <a:rPr lang="zh-CN" altLang="en-US" sz="2400" dirty="0">
                <a:latin typeface="黑体" panose="02010609060101010101" pitchFamily="49" charset="-122"/>
                <a:ea typeface="黑体" panose="02010609060101010101" pitchFamily="49" charset="-122"/>
              </a:rPr>
              <a:t>）通过金属箔的</a:t>
            </a:r>
            <a:r>
              <a:rPr lang="zh-CN" altLang="en-US" sz="2400" i="1" dirty="0">
                <a:latin typeface="黑体" panose="02010609060101010101" pitchFamily="49" charset="-122"/>
                <a:ea typeface="黑体" panose="02010609060101010101" pitchFamily="49" charset="-122"/>
                <a:sym typeface="Symbol" panose="05050102010706020507" pitchFamily="18" charset="2"/>
              </a:rPr>
              <a:t></a:t>
            </a:r>
            <a:r>
              <a:rPr lang="zh-CN" altLang="en-US" sz="2400" dirty="0">
                <a:latin typeface="黑体" panose="02010609060101010101" pitchFamily="49" charset="-122"/>
                <a:ea typeface="黑体" panose="02010609060101010101" pitchFamily="49" charset="-122"/>
              </a:rPr>
              <a:t>粒子只经过一次散射</a:t>
            </a:r>
          </a:p>
        </p:txBody>
      </p:sp>
      <p:grpSp>
        <p:nvGrpSpPr>
          <p:cNvPr id="150549" name="Group 21"/>
          <p:cNvGrpSpPr>
            <a:grpSpLocks/>
          </p:cNvGrpSpPr>
          <p:nvPr/>
        </p:nvGrpSpPr>
        <p:grpSpPr bwMode="auto">
          <a:xfrm>
            <a:off x="1403350" y="1195388"/>
            <a:ext cx="1728788" cy="720725"/>
            <a:chOff x="4150" y="2659"/>
            <a:chExt cx="1089" cy="454"/>
          </a:xfrm>
        </p:grpSpPr>
        <p:sp>
          <p:nvSpPr>
            <p:cNvPr id="150550" name="AutoShape 22"/>
            <p:cNvSpPr>
              <a:spLocks noChangeArrowheads="1"/>
            </p:cNvSpPr>
            <p:nvPr/>
          </p:nvSpPr>
          <p:spPr bwMode="auto">
            <a:xfrm>
              <a:off x="4150" y="2659"/>
              <a:ext cx="998" cy="454"/>
            </a:xfrm>
            <a:prstGeom prst="flowChartAlternateProcess">
              <a:avLst/>
            </a:prstGeom>
            <a:solidFill>
              <a:srgbClr val="FFFF00"/>
            </a:solidFill>
            <a:ln>
              <a:noFill/>
            </a:ln>
            <a:effectLst/>
            <a:extLst>
              <a:ext uri="{91240B29-F687-4F45-9708-019B960494DF}">
                <a14:hiddenLine xmlns:a14="http://schemas.microsoft.com/office/drawing/2010/main" w="9525">
                  <a:solidFill>
                    <a:srgbClr val="FF99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0551" name="Rectangle 23"/>
            <p:cNvSpPr>
              <a:spLocks noChangeArrowheads="1"/>
            </p:cNvSpPr>
            <p:nvPr/>
          </p:nvSpPr>
          <p:spPr bwMode="auto">
            <a:xfrm>
              <a:off x="4163" y="2734"/>
              <a:ext cx="107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400" dirty="0">
                  <a:solidFill>
                    <a:srgbClr val="0000CC"/>
                  </a:solidFill>
                  <a:latin typeface="Times New Roman" panose="02020603050405020304" pitchFamily="18" charset="0"/>
                  <a:ea typeface="黑体" panose="02010609060101010101" pitchFamily="49" charset="-122"/>
                </a:rPr>
                <a:t>两个假定：</a:t>
              </a:r>
            </a:p>
          </p:txBody>
        </p:sp>
      </p:grpSp>
      <p:grpSp>
        <p:nvGrpSpPr>
          <p:cNvPr id="150557" name="Group 29"/>
          <p:cNvGrpSpPr>
            <a:grpSpLocks/>
          </p:cNvGrpSpPr>
          <p:nvPr/>
        </p:nvGrpSpPr>
        <p:grpSpPr bwMode="auto">
          <a:xfrm>
            <a:off x="1835150" y="474544"/>
            <a:ext cx="2881312" cy="471488"/>
            <a:chOff x="644" y="328"/>
            <a:chExt cx="1815" cy="297"/>
          </a:xfrm>
        </p:grpSpPr>
        <p:sp>
          <p:nvSpPr>
            <p:cNvPr id="150553" name="Text Box 25"/>
            <p:cNvSpPr txBox="1">
              <a:spLocks noChangeArrowheads="1"/>
            </p:cNvSpPr>
            <p:nvPr/>
          </p:nvSpPr>
          <p:spPr bwMode="auto">
            <a:xfrm>
              <a:off x="644" y="328"/>
              <a:ext cx="1815" cy="288"/>
            </a:xfrm>
            <a:prstGeom prst="rect">
              <a:avLst/>
            </a:prstGeom>
            <a:solidFill>
              <a:srgbClr val="00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400" dirty="0" smtClean="0">
                  <a:latin typeface="黑体" panose="02010609060101010101" pitchFamily="49" charset="-122"/>
                  <a:ea typeface="黑体" panose="02010609060101010101" pitchFamily="49" charset="-122"/>
                </a:rPr>
                <a:t>   </a:t>
              </a:r>
              <a:r>
                <a:rPr lang="zh-CN" altLang="en-US" sz="2400" dirty="0">
                  <a:latin typeface="黑体" panose="02010609060101010101" pitchFamily="49" charset="-122"/>
                  <a:ea typeface="黑体" panose="02010609060101010101" pitchFamily="49" charset="-122"/>
                </a:rPr>
                <a:t>的物理意义</a:t>
              </a:r>
              <a:endParaRPr lang="el-GR" altLang="zh-CN" sz="2400" i="1" dirty="0">
                <a:ea typeface="黑体" panose="02010609060101010101" pitchFamily="49" charset="-122"/>
              </a:endParaRPr>
            </a:p>
          </p:txBody>
        </p:sp>
        <p:graphicFrame>
          <p:nvGraphicFramePr>
            <p:cNvPr id="150554" name="Object 26"/>
            <p:cNvGraphicFramePr>
              <a:graphicFrameLocks noChangeAspect="1"/>
            </p:cNvGraphicFramePr>
            <p:nvPr/>
          </p:nvGraphicFramePr>
          <p:xfrm>
            <a:off x="657" y="357"/>
            <a:ext cx="364" cy="268"/>
          </p:xfrm>
          <a:graphic>
            <a:graphicData uri="http://schemas.openxmlformats.org/presentationml/2006/ole">
              <mc:AlternateContent xmlns:mc="http://schemas.openxmlformats.org/markup-compatibility/2006">
                <mc:Choice xmlns:v="urn:schemas-microsoft-com:vml" Requires="v">
                  <p:oleObj spid="_x0000_s74919" name="Equation" r:id="rId11" imgW="241200" imgH="177480" progId="Equation.DSMT4">
                    <p:embed/>
                  </p:oleObj>
                </mc:Choice>
                <mc:Fallback>
                  <p:oleObj name="Equation" r:id="rId11" imgW="241200" imgH="177480"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57" y="357"/>
                          <a:ext cx="364" cy="2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24" name="Group 40"/>
          <p:cNvGrpSpPr>
            <a:grpSpLocks/>
          </p:cNvGrpSpPr>
          <p:nvPr/>
        </p:nvGrpSpPr>
        <p:grpSpPr bwMode="auto">
          <a:xfrm>
            <a:off x="7007564" y="3875765"/>
            <a:ext cx="1635125" cy="1752600"/>
            <a:chOff x="3798" y="153"/>
            <a:chExt cx="1030" cy="1104"/>
          </a:xfrm>
        </p:grpSpPr>
        <p:sp>
          <p:nvSpPr>
            <p:cNvPr id="25" name="AutoShape 41"/>
            <p:cNvSpPr>
              <a:spLocks noChangeArrowheads="1"/>
            </p:cNvSpPr>
            <p:nvPr/>
          </p:nvSpPr>
          <p:spPr bwMode="auto">
            <a:xfrm>
              <a:off x="4236" y="478"/>
              <a:ext cx="71" cy="204"/>
            </a:xfrm>
            <a:custGeom>
              <a:avLst/>
              <a:gdLst>
                <a:gd name="T0" fmla="*/ 0 w 21600"/>
                <a:gd name="T1" fmla="*/ 0 h 21600"/>
                <a:gd name="T2" fmla="*/ 0 w 21600"/>
                <a:gd name="T3" fmla="*/ 0 h 21600"/>
                <a:gd name="T4" fmla="*/ 0 w 21600"/>
                <a:gd name="T5" fmla="*/ 1 h 21600"/>
                <a:gd name="T6" fmla="*/ 0 w 21600"/>
                <a:gd name="T7" fmla="*/ 2 h 21600"/>
                <a:gd name="T8" fmla="*/ 0 w 21600"/>
                <a:gd name="T9" fmla="*/ 2 h 21600"/>
                <a:gd name="T10" fmla="*/ 0 w 21600"/>
                <a:gd name="T11" fmla="*/ 2 h 21600"/>
                <a:gd name="T12" fmla="*/ 0 w 21600"/>
                <a:gd name="T13" fmla="*/ 1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 name="T24" fmla="*/ 3042 w 21600"/>
                <a:gd name="T25" fmla="*/ 3176 h 21600"/>
                <a:gd name="T26" fmla="*/ 18558 w 21600"/>
                <a:gd name="T27" fmla="*/ 18424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2834" y="10800"/>
                  </a:moveTo>
                  <a:cubicBezTo>
                    <a:pt x="2834" y="15200"/>
                    <a:pt x="6400" y="18766"/>
                    <a:pt x="10800" y="18766"/>
                  </a:cubicBezTo>
                  <a:cubicBezTo>
                    <a:pt x="15200" y="18766"/>
                    <a:pt x="18766" y="15200"/>
                    <a:pt x="18766" y="10800"/>
                  </a:cubicBezTo>
                  <a:cubicBezTo>
                    <a:pt x="18766" y="6400"/>
                    <a:pt x="15200" y="2834"/>
                    <a:pt x="10800" y="2834"/>
                  </a:cubicBezTo>
                  <a:cubicBezTo>
                    <a:pt x="6400" y="2834"/>
                    <a:pt x="2834" y="6400"/>
                    <a:pt x="2834" y="10800"/>
                  </a:cubicBezTo>
                  <a:close/>
                </a:path>
              </a:pathLst>
            </a:custGeom>
            <a:noFill/>
            <a:ln w="19050" algn="ctr">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26" name="AutoShape 42"/>
            <p:cNvSpPr>
              <a:spLocks noChangeArrowheads="1"/>
            </p:cNvSpPr>
            <p:nvPr/>
          </p:nvSpPr>
          <p:spPr bwMode="auto">
            <a:xfrm>
              <a:off x="4332" y="373"/>
              <a:ext cx="71" cy="204"/>
            </a:xfrm>
            <a:custGeom>
              <a:avLst/>
              <a:gdLst>
                <a:gd name="T0" fmla="*/ 0 w 21600"/>
                <a:gd name="T1" fmla="*/ 0 h 21600"/>
                <a:gd name="T2" fmla="*/ 0 w 21600"/>
                <a:gd name="T3" fmla="*/ 0 h 21600"/>
                <a:gd name="T4" fmla="*/ 0 w 21600"/>
                <a:gd name="T5" fmla="*/ 1 h 21600"/>
                <a:gd name="T6" fmla="*/ 0 w 21600"/>
                <a:gd name="T7" fmla="*/ 2 h 21600"/>
                <a:gd name="T8" fmla="*/ 0 w 21600"/>
                <a:gd name="T9" fmla="*/ 2 h 21600"/>
                <a:gd name="T10" fmla="*/ 0 w 21600"/>
                <a:gd name="T11" fmla="*/ 2 h 21600"/>
                <a:gd name="T12" fmla="*/ 0 w 21600"/>
                <a:gd name="T13" fmla="*/ 1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 name="T24" fmla="*/ 3042 w 21600"/>
                <a:gd name="T25" fmla="*/ 3176 h 21600"/>
                <a:gd name="T26" fmla="*/ 18558 w 21600"/>
                <a:gd name="T27" fmla="*/ 18424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2834" y="10800"/>
                  </a:moveTo>
                  <a:cubicBezTo>
                    <a:pt x="2834" y="15200"/>
                    <a:pt x="6400" y="18766"/>
                    <a:pt x="10800" y="18766"/>
                  </a:cubicBezTo>
                  <a:cubicBezTo>
                    <a:pt x="15200" y="18766"/>
                    <a:pt x="18766" y="15200"/>
                    <a:pt x="18766" y="10800"/>
                  </a:cubicBezTo>
                  <a:cubicBezTo>
                    <a:pt x="18766" y="6400"/>
                    <a:pt x="15200" y="2834"/>
                    <a:pt x="10800" y="2834"/>
                  </a:cubicBezTo>
                  <a:cubicBezTo>
                    <a:pt x="6400" y="2834"/>
                    <a:pt x="2834" y="6400"/>
                    <a:pt x="2834" y="10800"/>
                  </a:cubicBezTo>
                  <a:close/>
                </a:path>
              </a:pathLst>
            </a:custGeom>
            <a:noFill/>
            <a:ln w="19050" algn="ctr">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27" name="AutoShape 43"/>
            <p:cNvSpPr>
              <a:spLocks noChangeArrowheads="1"/>
            </p:cNvSpPr>
            <p:nvPr/>
          </p:nvSpPr>
          <p:spPr bwMode="auto">
            <a:xfrm>
              <a:off x="4243" y="745"/>
              <a:ext cx="71" cy="204"/>
            </a:xfrm>
            <a:custGeom>
              <a:avLst/>
              <a:gdLst>
                <a:gd name="T0" fmla="*/ 0 w 21600"/>
                <a:gd name="T1" fmla="*/ 0 h 21600"/>
                <a:gd name="T2" fmla="*/ 0 w 21600"/>
                <a:gd name="T3" fmla="*/ 0 h 21600"/>
                <a:gd name="T4" fmla="*/ 0 w 21600"/>
                <a:gd name="T5" fmla="*/ 1 h 21600"/>
                <a:gd name="T6" fmla="*/ 0 w 21600"/>
                <a:gd name="T7" fmla="*/ 2 h 21600"/>
                <a:gd name="T8" fmla="*/ 0 w 21600"/>
                <a:gd name="T9" fmla="*/ 2 h 21600"/>
                <a:gd name="T10" fmla="*/ 0 w 21600"/>
                <a:gd name="T11" fmla="*/ 2 h 21600"/>
                <a:gd name="T12" fmla="*/ 0 w 21600"/>
                <a:gd name="T13" fmla="*/ 1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 name="T24" fmla="*/ 3042 w 21600"/>
                <a:gd name="T25" fmla="*/ 3176 h 21600"/>
                <a:gd name="T26" fmla="*/ 18558 w 21600"/>
                <a:gd name="T27" fmla="*/ 18424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2834" y="10800"/>
                  </a:moveTo>
                  <a:cubicBezTo>
                    <a:pt x="2834" y="15200"/>
                    <a:pt x="6400" y="18766"/>
                    <a:pt x="10800" y="18766"/>
                  </a:cubicBezTo>
                  <a:cubicBezTo>
                    <a:pt x="15200" y="18766"/>
                    <a:pt x="18766" y="15200"/>
                    <a:pt x="18766" y="10800"/>
                  </a:cubicBezTo>
                  <a:cubicBezTo>
                    <a:pt x="18766" y="6400"/>
                    <a:pt x="15200" y="2834"/>
                    <a:pt x="10800" y="2834"/>
                  </a:cubicBezTo>
                  <a:cubicBezTo>
                    <a:pt x="6400" y="2834"/>
                    <a:pt x="2834" y="6400"/>
                    <a:pt x="2834" y="10800"/>
                  </a:cubicBezTo>
                  <a:close/>
                </a:path>
              </a:pathLst>
            </a:custGeom>
            <a:noFill/>
            <a:ln w="19050" algn="ctr">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28" name="AutoShape 44"/>
            <p:cNvSpPr>
              <a:spLocks noChangeArrowheads="1"/>
            </p:cNvSpPr>
            <p:nvPr/>
          </p:nvSpPr>
          <p:spPr bwMode="auto">
            <a:xfrm>
              <a:off x="4349" y="641"/>
              <a:ext cx="71" cy="204"/>
            </a:xfrm>
            <a:custGeom>
              <a:avLst/>
              <a:gdLst>
                <a:gd name="T0" fmla="*/ 0 w 21600"/>
                <a:gd name="T1" fmla="*/ 0 h 21600"/>
                <a:gd name="T2" fmla="*/ 0 w 21600"/>
                <a:gd name="T3" fmla="*/ 0 h 21600"/>
                <a:gd name="T4" fmla="*/ 0 w 21600"/>
                <a:gd name="T5" fmla="*/ 1 h 21600"/>
                <a:gd name="T6" fmla="*/ 0 w 21600"/>
                <a:gd name="T7" fmla="*/ 2 h 21600"/>
                <a:gd name="T8" fmla="*/ 0 w 21600"/>
                <a:gd name="T9" fmla="*/ 2 h 21600"/>
                <a:gd name="T10" fmla="*/ 0 w 21600"/>
                <a:gd name="T11" fmla="*/ 2 h 21600"/>
                <a:gd name="T12" fmla="*/ 0 w 21600"/>
                <a:gd name="T13" fmla="*/ 1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 name="T24" fmla="*/ 3042 w 21600"/>
                <a:gd name="T25" fmla="*/ 3176 h 21600"/>
                <a:gd name="T26" fmla="*/ 18558 w 21600"/>
                <a:gd name="T27" fmla="*/ 18424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2834" y="10800"/>
                  </a:moveTo>
                  <a:cubicBezTo>
                    <a:pt x="2834" y="15200"/>
                    <a:pt x="6400" y="18766"/>
                    <a:pt x="10800" y="18766"/>
                  </a:cubicBezTo>
                  <a:cubicBezTo>
                    <a:pt x="15200" y="18766"/>
                    <a:pt x="18766" y="15200"/>
                    <a:pt x="18766" y="10800"/>
                  </a:cubicBezTo>
                  <a:cubicBezTo>
                    <a:pt x="18766" y="6400"/>
                    <a:pt x="15200" y="2834"/>
                    <a:pt x="10800" y="2834"/>
                  </a:cubicBezTo>
                  <a:cubicBezTo>
                    <a:pt x="6400" y="2834"/>
                    <a:pt x="2834" y="6400"/>
                    <a:pt x="2834" y="10800"/>
                  </a:cubicBezTo>
                  <a:close/>
                </a:path>
              </a:pathLst>
            </a:custGeom>
            <a:noFill/>
            <a:ln w="19050" algn="ctr">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29" name="AutoShape 45"/>
            <p:cNvSpPr>
              <a:spLocks noChangeArrowheads="1"/>
            </p:cNvSpPr>
            <p:nvPr/>
          </p:nvSpPr>
          <p:spPr bwMode="auto">
            <a:xfrm>
              <a:off x="4446" y="462"/>
              <a:ext cx="71" cy="204"/>
            </a:xfrm>
            <a:custGeom>
              <a:avLst/>
              <a:gdLst>
                <a:gd name="T0" fmla="*/ 0 w 21600"/>
                <a:gd name="T1" fmla="*/ 0 h 21600"/>
                <a:gd name="T2" fmla="*/ 0 w 21600"/>
                <a:gd name="T3" fmla="*/ 0 h 21600"/>
                <a:gd name="T4" fmla="*/ 0 w 21600"/>
                <a:gd name="T5" fmla="*/ 1 h 21600"/>
                <a:gd name="T6" fmla="*/ 0 w 21600"/>
                <a:gd name="T7" fmla="*/ 2 h 21600"/>
                <a:gd name="T8" fmla="*/ 0 w 21600"/>
                <a:gd name="T9" fmla="*/ 2 h 21600"/>
                <a:gd name="T10" fmla="*/ 0 w 21600"/>
                <a:gd name="T11" fmla="*/ 2 h 21600"/>
                <a:gd name="T12" fmla="*/ 0 w 21600"/>
                <a:gd name="T13" fmla="*/ 1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 name="T24" fmla="*/ 3042 w 21600"/>
                <a:gd name="T25" fmla="*/ 3176 h 21600"/>
                <a:gd name="T26" fmla="*/ 18558 w 21600"/>
                <a:gd name="T27" fmla="*/ 18424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2834" y="10800"/>
                  </a:moveTo>
                  <a:cubicBezTo>
                    <a:pt x="2834" y="15200"/>
                    <a:pt x="6400" y="18766"/>
                    <a:pt x="10800" y="18766"/>
                  </a:cubicBezTo>
                  <a:cubicBezTo>
                    <a:pt x="15200" y="18766"/>
                    <a:pt x="18766" y="15200"/>
                    <a:pt x="18766" y="10800"/>
                  </a:cubicBezTo>
                  <a:cubicBezTo>
                    <a:pt x="18766" y="6400"/>
                    <a:pt x="15200" y="2834"/>
                    <a:pt x="10800" y="2834"/>
                  </a:cubicBezTo>
                  <a:cubicBezTo>
                    <a:pt x="6400" y="2834"/>
                    <a:pt x="2834" y="6400"/>
                    <a:pt x="2834" y="10800"/>
                  </a:cubicBezTo>
                  <a:close/>
                </a:path>
              </a:pathLst>
            </a:custGeom>
            <a:noFill/>
            <a:ln w="19050" algn="ctr">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30" name="AutoShape 46"/>
            <p:cNvSpPr>
              <a:spLocks noChangeArrowheads="1"/>
            </p:cNvSpPr>
            <p:nvPr/>
          </p:nvSpPr>
          <p:spPr bwMode="auto">
            <a:xfrm rot="16200000" flipH="1">
              <a:off x="3818" y="530"/>
              <a:ext cx="1104" cy="350"/>
            </a:xfrm>
            <a:prstGeom prst="parallelogram">
              <a:avLst>
                <a:gd name="adj" fmla="val 86086"/>
              </a:avLst>
            </a:prstGeom>
            <a:noFill/>
            <a:ln w="19050"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fontAlgn="base">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fontAlgn="base">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fontAlgn="base">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fontAlgn="base">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lgn="ctr" eaLnBrk="1" hangingPunct="1">
                <a:spcBef>
                  <a:spcPct val="0"/>
                </a:spcBef>
                <a:buClrTx/>
                <a:buFontTx/>
                <a:buNone/>
              </a:pPr>
              <a:endParaRPr lang="zh-CN" altLang="en-US">
                <a:solidFill>
                  <a:schemeClr val="tx1"/>
                </a:solidFill>
                <a:latin typeface="Tahoma" panose="020B0604030504040204" pitchFamily="34" charset="0"/>
              </a:endParaRPr>
            </a:p>
          </p:txBody>
        </p:sp>
        <p:sp>
          <p:nvSpPr>
            <p:cNvPr id="31" name="AutoShape 47"/>
            <p:cNvSpPr>
              <a:spLocks noChangeArrowheads="1"/>
            </p:cNvSpPr>
            <p:nvPr/>
          </p:nvSpPr>
          <p:spPr bwMode="auto">
            <a:xfrm>
              <a:off x="4445" y="745"/>
              <a:ext cx="71" cy="204"/>
            </a:xfrm>
            <a:custGeom>
              <a:avLst/>
              <a:gdLst>
                <a:gd name="T0" fmla="*/ 0 w 21600"/>
                <a:gd name="T1" fmla="*/ 0 h 21600"/>
                <a:gd name="T2" fmla="*/ 0 w 21600"/>
                <a:gd name="T3" fmla="*/ 0 h 21600"/>
                <a:gd name="T4" fmla="*/ 0 w 21600"/>
                <a:gd name="T5" fmla="*/ 1 h 21600"/>
                <a:gd name="T6" fmla="*/ 0 w 21600"/>
                <a:gd name="T7" fmla="*/ 2 h 21600"/>
                <a:gd name="T8" fmla="*/ 0 w 21600"/>
                <a:gd name="T9" fmla="*/ 2 h 21600"/>
                <a:gd name="T10" fmla="*/ 0 w 21600"/>
                <a:gd name="T11" fmla="*/ 2 h 21600"/>
                <a:gd name="T12" fmla="*/ 0 w 21600"/>
                <a:gd name="T13" fmla="*/ 1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 name="T24" fmla="*/ 3042 w 21600"/>
                <a:gd name="T25" fmla="*/ 3176 h 21600"/>
                <a:gd name="T26" fmla="*/ 18558 w 21600"/>
                <a:gd name="T27" fmla="*/ 18424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2834" y="10800"/>
                  </a:moveTo>
                  <a:cubicBezTo>
                    <a:pt x="2834" y="15200"/>
                    <a:pt x="6400" y="18766"/>
                    <a:pt x="10800" y="18766"/>
                  </a:cubicBezTo>
                  <a:cubicBezTo>
                    <a:pt x="15200" y="18766"/>
                    <a:pt x="18766" y="15200"/>
                    <a:pt x="18766" y="10800"/>
                  </a:cubicBezTo>
                  <a:cubicBezTo>
                    <a:pt x="18766" y="6400"/>
                    <a:pt x="15200" y="2834"/>
                    <a:pt x="10800" y="2834"/>
                  </a:cubicBezTo>
                  <a:cubicBezTo>
                    <a:pt x="6400" y="2834"/>
                    <a:pt x="2834" y="6400"/>
                    <a:pt x="2834" y="10800"/>
                  </a:cubicBezTo>
                  <a:close/>
                </a:path>
              </a:pathLst>
            </a:custGeom>
            <a:noFill/>
            <a:ln w="19050" algn="ctr">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32" name="AutoShape 48"/>
            <p:cNvSpPr>
              <a:spLocks noChangeArrowheads="1"/>
            </p:cNvSpPr>
            <p:nvPr/>
          </p:nvSpPr>
          <p:spPr bwMode="auto">
            <a:xfrm>
              <a:off x="4324" y="884"/>
              <a:ext cx="71" cy="204"/>
            </a:xfrm>
            <a:custGeom>
              <a:avLst/>
              <a:gdLst>
                <a:gd name="T0" fmla="*/ 0 w 21600"/>
                <a:gd name="T1" fmla="*/ 0 h 21600"/>
                <a:gd name="T2" fmla="*/ 0 w 21600"/>
                <a:gd name="T3" fmla="*/ 0 h 21600"/>
                <a:gd name="T4" fmla="*/ 0 w 21600"/>
                <a:gd name="T5" fmla="*/ 1 h 21600"/>
                <a:gd name="T6" fmla="*/ 0 w 21600"/>
                <a:gd name="T7" fmla="*/ 2 h 21600"/>
                <a:gd name="T8" fmla="*/ 0 w 21600"/>
                <a:gd name="T9" fmla="*/ 2 h 21600"/>
                <a:gd name="T10" fmla="*/ 0 w 21600"/>
                <a:gd name="T11" fmla="*/ 2 h 21600"/>
                <a:gd name="T12" fmla="*/ 0 w 21600"/>
                <a:gd name="T13" fmla="*/ 1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 name="T24" fmla="*/ 3042 w 21600"/>
                <a:gd name="T25" fmla="*/ 3176 h 21600"/>
                <a:gd name="T26" fmla="*/ 18558 w 21600"/>
                <a:gd name="T27" fmla="*/ 18424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2834" y="10800"/>
                  </a:moveTo>
                  <a:cubicBezTo>
                    <a:pt x="2834" y="15200"/>
                    <a:pt x="6400" y="18766"/>
                    <a:pt x="10800" y="18766"/>
                  </a:cubicBezTo>
                  <a:cubicBezTo>
                    <a:pt x="15200" y="18766"/>
                    <a:pt x="18766" y="15200"/>
                    <a:pt x="18766" y="10800"/>
                  </a:cubicBezTo>
                  <a:cubicBezTo>
                    <a:pt x="18766" y="6400"/>
                    <a:pt x="15200" y="2834"/>
                    <a:pt x="10800" y="2834"/>
                  </a:cubicBezTo>
                  <a:cubicBezTo>
                    <a:pt x="6400" y="2834"/>
                    <a:pt x="2834" y="6400"/>
                    <a:pt x="2834" y="10800"/>
                  </a:cubicBezTo>
                  <a:close/>
                </a:path>
              </a:pathLst>
            </a:custGeom>
            <a:noFill/>
            <a:ln w="19050" algn="ctr">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33" name="Line 49"/>
            <p:cNvSpPr>
              <a:spLocks noChangeShapeType="1"/>
            </p:cNvSpPr>
            <p:nvPr/>
          </p:nvSpPr>
          <p:spPr bwMode="auto">
            <a:xfrm>
              <a:off x="3798" y="526"/>
              <a:ext cx="267" cy="0"/>
            </a:xfrm>
            <a:prstGeom prst="line">
              <a:avLst/>
            </a:prstGeom>
            <a:noFill/>
            <a:ln w="28575">
              <a:solidFill>
                <a:srgbClr val="CC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34" name="Line 50"/>
            <p:cNvSpPr>
              <a:spLocks noChangeShapeType="1"/>
            </p:cNvSpPr>
            <p:nvPr/>
          </p:nvSpPr>
          <p:spPr bwMode="auto">
            <a:xfrm>
              <a:off x="3798" y="639"/>
              <a:ext cx="267" cy="0"/>
            </a:xfrm>
            <a:prstGeom prst="line">
              <a:avLst/>
            </a:prstGeom>
            <a:noFill/>
            <a:ln w="28575">
              <a:solidFill>
                <a:srgbClr val="CC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35" name="Line 51"/>
            <p:cNvSpPr>
              <a:spLocks noChangeShapeType="1"/>
            </p:cNvSpPr>
            <p:nvPr/>
          </p:nvSpPr>
          <p:spPr bwMode="auto">
            <a:xfrm>
              <a:off x="3798" y="752"/>
              <a:ext cx="267" cy="0"/>
            </a:xfrm>
            <a:prstGeom prst="line">
              <a:avLst/>
            </a:prstGeom>
            <a:noFill/>
            <a:ln w="28575">
              <a:solidFill>
                <a:srgbClr val="CC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36" name="Line 52"/>
            <p:cNvSpPr>
              <a:spLocks noChangeShapeType="1"/>
            </p:cNvSpPr>
            <p:nvPr/>
          </p:nvSpPr>
          <p:spPr bwMode="auto">
            <a:xfrm>
              <a:off x="3798" y="865"/>
              <a:ext cx="267" cy="0"/>
            </a:xfrm>
            <a:prstGeom prst="line">
              <a:avLst/>
            </a:prstGeom>
            <a:noFill/>
            <a:ln w="28575">
              <a:solidFill>
                <a:srgbClr val="CC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37" name="Line 53"/>
            <p:cNvSpPr>
              <a:spLocks noChangeShapeType="1"/>
            </p:cNvSpPr>
            <p:nvPr/>
          </p:nvSpPr>
          <p:spPr bwMode="auto">
            <a:xfrm>
              <a:off x="3798" y="978"/>
              <a:ext cx="267" cy="0"/>
            </a:xfrm>
            <a:prstGeom prst="line">
              <a:avLst/>
            </a:prstGeom>
            <a:noFill/>
            <a:ln w="28575">
              <a:solidFill>
                <a:srgbClr val="CC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grpSp>
          <p:nvGrpSpPr>
            <p:cNvPr id="38" name="Group 54"/>
            <p:cNvGrpSpPr>
              <a:grpSpLocks/>
            </p:cNvGrpSpPr>
            <p:nvPr/>
          </p:nvGrpSpPr>
          <p:grpSpPr bwMode="auto">
            <a:xfrm>
              <a:off x="4617" y="217"/>
              <a:ext cx="211" cy="211"/>
              <a:chOff x="1282" y="2823"/>
              <a:chExt cx="211" cy="211"/>
            </a:xfrm>
          </p:grpSpPr>
          <p:sp>
            <p:nvSpPr>
              <p:cNvPr id="47" name="Line 55"/>
              <p:cNvSpPr>
                <a:spLocks noChangeShapeType="1"/>
              </p:cNvSpPr>
              <p:nvPr/>
            </p:nvSpPr>
            <p:spPr bwMode="auto">
              <a:xfrm flipV="1">
                <a:off x="1282" y="2823"/>
                <a:ext cx="211" cy="187"/>
              </a:xfrm>
              <a:prstGeom prst="line">
                <a:avLst/>
              </a:prstGeom>
              <a:noFill/>
              <a:ln w="28575">
                <a:solidFill>
                  <a:srgbClr val="008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48" name="Line 56"/>
              <p:cNvSpPr>
                <a:spLocks noChangeShapeType="1"/>
              </p:cNvSpPr>
              <p:nvPr/>
            </p:nvSpPr>
            <p:spPr bwMode="auto">
              <a:xfrm flipV="1">
                <a:off x="1282" y="2896"/>
                <a:ext cx="211" cy="138"/>
              </a:xfrm>
              <a:prstGeom prst="line">
                <a:avLst/>
              </a:prstGeom>
              <a:noFill/>
              <a:ln w="28575">
                <a:solidFill>
                  <a:srgbClr val="008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grpSp>
        <p:grpSp>
          <p:nvGrpSpPr>
            <p:cNvPr id="39" name="Group 57"/>
            <p:cNvGrpSpPr>
              <a:grpSpLocks/>
            </p:cNvGrpSpPr>
            <p:nvPr/>
          </p:nvGrpSpPr>
          <p:grpSpPr bwMode="auto">
            <a:xfrm flipV="1">
              <a:off x="4609" y="940"/>
              <a:ext cx="211" cy="211"/>
              <a:chOff x="1282" y="2823"/>
              <a:chExt cx="211" cy="211"/>
            </a:xfrm>
          </p:grpSpPr>
          <p:sp>
            <p:nvSpPr>
              <p:cNvPr id="45" name="Line 58"/>
              <p:cNvSpPr>
                <a:spLocks noChangeShapeType="1"/>
              </p:cNvSpPr>
              <p:nvPr/>
            </p:nvSpPr>
            <p:spPr bwMode="auto">
              <a:xfrm flipV="1">
                <a:off x="1282" y="2823"/>
                <a:ext cx="211" cy="187"/>
              </a:xfrm>
              <a:prstGeom prst="line">
                <a:avLst/>
              </a:prstGeom>
              <a:noFill/>
              <a:ln w="28575">
                <a:solidFill>
                  <a:srgbClr val="008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46" name="Line 59"/>
              <p:cNvSpPr>
                <a:spLocks noChangeShapeType="1"/>
              </p:cNvSpPr>
              <p:nvPr/>
            </p:nvSpPr>
            <p:spPr bwMode="auto">
              <a:xfrm flipV="1">
                <a:off x="1282" y="2896"/>
                <a:ext cx="211" cy="138"/>
              </a:xfrm>
              <a:prstGeom prst="line">
                <a:avLst/>
              </a:prstGeom>
              <a:noFill/>
              <a:ln w="28575">
                <a:solidFill>
                  <a:srgbClr val="008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grpSp>
        <p:sp>
          <p:nvSpPr>
            <p:cNvPr id="40" name="Line 60"/>
            <p:cNvSpPr>
              <a:spLocks noChangeShapeType="1"/>
            </p:cNvSpPr>
            <p:nvPr/>
          </p:nvSpPr>
          <p:spPr bwMode="auto">
            <a:xfrm>
              <a:off x="3862" y="460"/>
              <a:ext cx="267" cy="0"/>
            </a:xfrm>
            <a:prstGeom prst="line">
              <a:avLst/>
            </a:prstGeom>
            <a:noFill/>
            <a:ln w="28575">
              <a:solidFill>
                <a:srgbClr val="CC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41" name="Line 61"/>
            <p:cNvSpPr>
              <a:spLocks noChangeShapeType="1"/>
            </p:cNvSpPr>
            <p:nvPr/>
          </p:nvSpPr>
          <p:spPr bwMode="auto">
            <a:xfrm>
              <a:off x="3862" y="573"/>
              <a:ext cx="267" cy="0"/>
            </a:xfrm>
            <a:prstGeom prst="line">
              <a:avLst/>
            </a:prstGeom>
            <a:noFill/>
            <a:ln w="28575">
              <a:solidFill>
                <a:srgbClr val="CC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42" name="Line 62"/>
            <p:cNvSpPr>
              <a:spLocks noChangeShapeType="1"/>
            </p:cNvSpPr>
            <p:nvPr/>
          </p:nvSpPr>
          <p:spPr bwMode="auto">
            <a:xfrm>
              <a:off x="3862" y="686"/>
              <a:ext cx="267" cy="0"/>
            </a:xfrm>
            <a:prstGeom prst="line">
              <a:avLst/>
            </a:prstGeom>
            <a:noFill/>
            <a:ln w="28575">
              <a:solidFill>
                <a:srgbClr val="CC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43" name="Line 63"/>
            <p:cNvSpPr>
              <a:spLocks noChangeShapeType="1"/>
            </p:cNvSpPr>
            <p:nvPr/>
          </p:nvSpPr>
          <p:spPr bwMode="auto">
            <a:xfrm>
              <a:off x="3862" y="799"/>
              <a:ext cx="267" cy="0"/>
            </a:xfrm>
            <a:prstGeom prst="line">
              <a:avLst/>
            </a:prstGeom>
            <a:noFill/>
            <a:ln w="28575">
              <a:solidFill>
                <a:srgbClr val="CC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44" name="Line 64"/>
            <p:cNvSpPr>
              <a:spLocks noChangeShapeType="1"/>
            </p:cNvSpPr>
            <p:nvPr/>
          </p:nvSpPr>
          <p:spPr bwMode="auto">
            <a:xfrm>
              <a:off x="3862" y="912"/>
              <a:ext cx="267" cy="0"/>
            </a:xfrm>
            <a:prstGeom prst="line">
              <a:avLst/>
            </a:prstGeom>
            <a:noFill/>
            <a:ln w="28575">
              <a:solidFill>
                <a:srgbClr val="CC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grpSp>
      <p:graphicFrame>
        <p:nvGraphicFramePr>
          <p:cNvPr id="49" name="Object 65"/>
          <p:cNvGraphicFramePr>
            <a:graphicFrameLocks noChangeAspect="1"/>
          </p:cNvGraphicFramePr>
          <p:nvPr>
            <p:extLst/>
          </p:nvPr>
        </p:nvGraphicFramePr>
        <p:xfrm>
          <a:off x="6578939" y="4617127"/>
          <a:ext cx="292100" cy="279400"/>
        </p:xfrm>
        <a:graphic>
          <a:graphicData uri="http://schemas.openxmlformats.org/presentationml/2006/ole">
            <mc:AlternateContent xmlns:mc="http://schemas.openxmlformats.org/markup-compatibility/2006">
              <mc:Choice xmlns:v="urn:schemas-microsoft-com:vml" Requires="v">
                <p:oleObj spid="_x0000_s74920" name="Equation" r:id="rId13" imgW="291973" imgH="279279" progId="Equation.DSMT4">
                  <p:embed/>
                </p:oleObj>
              </mc:Choice>
              <mc:Fallback>
                <p:oleObj name="Equation" r:id="rId13" imgW="291973" imgH="279279" progId="Equation.DSMT4">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578939" y="4617127"/>
                        <a:ext cx="292100" cy="279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0" name="Object 66"/>
          <p:cNvGraphicFramePr>
            <a:graphicFrameLocks noChangeAspect="1"/>
          </p:cNvGraphicFramePr>
          <p:nvPr>
            <p:extLst/>
          </p:nvPr>
        </p:nvGraphicFramePr>
        <p:xfrm>
          <a:off x="7787027" y="3682090"/>
          <a:ext cx="241300" cy="266700"/>
        </p:xfrm>
        <a:graphic>
          <a:graphicData uri="http://schemas.openxmlformats.org/presentationml/2006/ole">
            <mc:AlternateContent xmlns:mc="http://schemas.openxmlformats.org/markup-compatibility/2006">
              <mc:Choice xmlns:v="urn:schemas-microsoft-com:vml" Requires="v">
                <p:oleObj spid="_x0000_s74921" name="Equation" r:id="rId15" imgW="241091" imgH="266469" progId="Equation.DSMT4">
                  <p:embed/>
                </p:oleObj>
              </mc:Choice>
              <mc:Fallback>
                <p:oleObj name="Equation" r:id="rId15" imgW="241091" imgH="266469" progId="Equation.DSMT4">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787027" y="3682090"/>
                        <a:ext cx="241300" cy="266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 name="矩形 3"/>
          <p:cNvSpPr/>
          <p:nvPr/>
        </p:nvSpPr>
        <p:spPr>
          <a:xfrm>
            <a:off x="253310" y="1598613"/>
            <a:ext cx="885032" cy="1914525"/>
          </a:xfrm>
          <a:prstGeom prst="rect">
            <a:avLst/>
          </a:prstGeom>
          <a:solidFill>
            <a:schemeClr val="bg1">
              <a:lumMod val="50000"/>
            </a:schemeClr>
          </a:solidFill>
          <a:ln>
            <a:noFill/>
          </a:ln>
          <a:effectLst>
            <a:outerShdw blurRad="184150" dist="241300" dir="11520000" sx="110000" sy="110000" algn="ctr">
              <a:srgbClr val="000000">
                <a:alpha val="18000"/>
              </a:srgbClr>
            </a:outerShdw>
          </a:effectLst>
          <a:scene3d>
            <a:camera prst="perspectiveFront" fov="5100000">
              <a:rot lat="0" lon="2100000" rev="0"/>
            </a:camera>
            <a:lightRig rig="flood" dir="t">
              <a:rot lat="0" lon="0" rev="13800000"/>
            </a:lightRig>
          </a:scene3d>
          <a:sp3d extrusionH="107950" prstMaterial="plastic">
            <a:bevelT w="82550" h="63500" prst="divot"/>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w="0"/>
              <a:solidFill>
                <a:schemeClr val="tx1"/>
              </a:solidFill>
              <a:effectLst>
                <a:outerShdw blurRad="38100" dist="19050" dir="2700000" algn="tl" rotWithShape="0">
                  <a:schemeClr val="dk1">
                    <a:alpha val="40000"/>
                  </a:schemeClr>
                </a:outerShdw>
              </a:effectLst>
            </a:endParaRPr>
          </a:p>
        </p:txBody>
      </p:sp>
      <p:sp>
        <p:nvSpPr>
          <p:cNvPr id="5" name="文本框 4"/>
          <p:cNvSpPr txBox="1"/>
          <p:nvPr/>
        </p:nvSpPr>
        <p:spPr>
          <a:xfrm>
            <a:off x="539552" y="2205038"/>
            <a:ext cx="504056" cy="584775"/>
          </a:xfrm>
          <a:prstGeom prst="rect">
            <a:avLst/>
          </a:prstGeom>
          <a:noFill/>
        </p:spPr>
        <p:txBody>
          <a:bodyPr wrap="square" rtlCol="0">
            <a:spAutoFit/>
          </a:bodyPr>
          <a:lstStyle/>
          <a:p>
            <a:r>
              <a:rPr lang="en-US" altLang="zh-CN" sz="3200" dirty="0" smtClean="0">
                <a:solidFill>
                  <a:schemeClr val="bg1"/>
                </a:solidFill>
              </a:rPr>
              <a:t>A</a:t>
            </a:r>
            <a:endParaRPr lang="zh-CN" altLang="en-US" sz="3200" dirty="0">
              <a:solidFill>
                <a:schemeClr val="bg1"/>
              </a:solidFill>
            </a:endParaRPr>
          </a:p>
        </p:txBody>
      </p:sp>
      <p:sp>
        <p:nvSpPr>
          <p:cNvPr id="54" name="文本框 53"/>
          <p:cNvSpPr txBox="1"/>
          <p:nvPr/>
        </p:nvSpPr>
        <p:spPr>
          <a:xfrm>
            <a:off x="514762" y="3461430"/>
            <a:ext cx="504056" cy="523220"/>
          </a:xfrm>
          <a:prstGeom prst="rect">
            <a:avLst/>
          </a:prstGeom>
          <a:noFill/>
        </p:spPr>
        <p:txBody>
          <a:bodyPr wrap="square" rtlCol="0">
            <a:spAutoFit/>
          </a:bodyPr>
          <a:lstStyle/>
          <a:p>
            <a:r>
              <a:rPr lang="en-US" altLang="zh-CN" sz="2800" i="1" dirty="0" smtClean="0"/>
              <a:t>t</a:t>
            </a:r>
            <a:endParaRPr lang="zh-CN" altLang="en-US" sz="2800" i="1" dirty="0"/>
          </a:p>
        </p:txBody>
      </p:sp>
    </p:spTree>
    <p:extLst>
      <p:ext uri="{BB962C8B-B14F-4D97-AF65-F5344CB8AC3E}">
        <p14:creationId xmlns:p14="http://schemas.microsoft.com/office/powerpoint/2010/main" val="26007408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053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053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053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053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053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053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5054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5054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505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0533" grpId="0"/>
      <p:bldP spid="150535" grpId="0"/>
      <p:bldP spid="150536" grpId="0"/>
      <p:bldP spid="150538" grpId="0"/>
      <p:bldP spid="150542"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125955" name="Rectangle 3"/>
              <p:cNvSpPr>
                <a:spLocks noGrp="1" noChangeArrowheads="1"/>
              </p:cNvSpPr>
              <p:nvPr>
                <p:ph idx="1"/>
              </p:nvPr>
            </p:nvSpPr>
            <p:spPr>
              <a:xfrm>
                <a:off x="457200" y="1484784"/>
                <a:ext cx="8229600" cy="4525962"/>
              </a:xfrm>
            </p:spPr>
            <p:txBody>
              <a:bodyPr rtlCol="0">
                <a:normAutofit/>
              </a:bodyPr>
              <a:lstStyle/>
              <a:p>
                <a:pPr indent="457200" fontAlgn="auto">
                  <a:lnSpc>
                    <a:spcPct val="90000"/>
                  </a:lnSpc>
                  <a:spcAft>
                    <a:spcPts val="1200"/>
                  </a:spcAft>
                  <a:buFont typeface="Wingdings" panose="05000000000000000000" pitchFamily="2" charset="2"/>
                  <a:buNone/>
                  <a:defRPr/>
                </a:pPr>
                <a14:m>
                  <m:oMathPara xmlns:m="http://schemas.openxmlformats.org/officeDocument/2006/math">
                    <m:oMathParaPr>
                      <m:jc m:val="centerGroup"/>
                    </m:oMathParaPr>
                    <m:oMath xmlns:m="http://schemas.openxmlformats.org/officeDocument/2006/math">
                      <m:sSub>
                        <m:sSubPr>
                          <m:ctrlPr>
                            <a:rPr lang="en-US" altLang="zh-CN" sz="2800" b="0" i="1" smtClean="0">
                              <a:latin typeface="Cambria Math" panose="02040503050406030204" pitchFamily="18" charset="0"/>
                              <a:ea typeface="黑体" panose="02010609060101010101" pitchFamily="49" charset="-122"/>
                            </a:rPr>
                          </m:ctrlPr>
                        </m:sSubPr>
                        <m:e>
                          <m:r>
                            <a:rPr lang="en-US" altLang="zh-CN" sz="2800" b="0" i="1" smtClean="0">
                              <a:latin typeface="Cambria Math" panose="02040503050406030204" pitchFamily="18" charset="0"/>
                              <a:ea typeface="黑体" panose="02010609060101010101" pitchFamily="49" charset="-122"/>
                            </a:rPr>
                            <m:t>𝜎</m:t>
                          </m:r>
                        </m:e>
                        <m:sub>
                          <m:r>
                            <a:rPr lang="en-US" altLang="zh-CN" sz="2800" b="0" i="1" smtClean="0">
                              <a:latin typeface="Cambria Math" panose="02040503050406030204" pitchFamily="18" charset="0"/>
                              <a:ea typeface="黑体" panose="02010609060101010101" pitchFamily="49" charset="-122"/>
                            </a:rPr>
                            <m:t>𝑐</m:t>
                          </m:r>
                        </m:sub>
                      </m:sSub>
                      <m:d>
                        <m:dPr>
                          <m:ctrlPr>
                            <a:rPr lang="en-US" altLang="zh-CN" sz="2800" b="0" i="1" smtClean="0">
                              <a:latin typeface="Cambria Math" panose="02040503050406030204" pitchFamily="18" charset="0"/>
                              <a:ea typeface="黑体" panose="02010609060101010101" pitchFamily="49" charset="-122"/>
                            </a:rPr>
                          </m:ctrlPr>
                        </m:dPr>
                        <m:e>
                          <m:r>
                            <a:rPr lang="en-US" altLang="zh-CN" sz="2800" b="0" i="1" smtClean="0">
                              <a:latin typeface="Cambria Math" panose="02040503050406030204" pitchFamily="18" charset="0"/>
                              <a:ea typeface="黑体" panose="02010609060101010101" pitchFamily="49" charset="-122"/>
                            </a:rPr>
                            <m:t>𝜃</m:t>
                          </m:r>
                        </m:e>
                      </m:d>
                      <m:r>
                        <a:rPr lang="en-US" altLang="zh-CN" sz="2800" b="0" i="1" smtClean="0">
                          <a:latin typeface="Cambria Math" panose="02040503050406030204" pitchFamily="18" charset="0"/>
                          <a:ea typeface="黑体" panose="02010609060101010101" pitchFamily="49" charset="-122"/>
                        </a:rPr>
                        <m:t>=</m:t>
                      </m:r>
                      <m:f>
                        <m:fPr>
                          <m:ctrlPr>
                            <a:rPr lang="en-US" altLang="zh-CN" sz="2800" b="0" i="1" smtClean="0">
                              <a:latin typeface="Cambria Math" panose="02040503050406030204" pitchFamily="18" charset="0"/>
                              <a:ea typeface="黑体" panose="02010609060101010101" pitchFamily="49" charset="-122"/>
                            </a:rPr>
                          </m:ctrlPr>
                        </m:fPr>
                        <m:num>
                          <m:r>
                            <m:rPr>
                              <m:sty m:val="p"/>
                            </m:rPr>
                            <a:rPr lang="en-US" altLang="zh-CN" sz="2800" b="0" i="0" smtClean="0">
                              <a:latin typeface="Cambria Math" panose="02040503050406030204" pitchFamily="18" charset="0"/>
                              <a:ea typeface="黑体" panose="02010609060101010101" pitchFamily="49" charset="-122"/>
                            </a:rPr>
                            <m:t>d</m:t>
                          </m:r>
                          <m:r>
                            <a:rPr lang="en-US" altLang="zh-CN" sz="2800" b="0" i="1" smtClean="0">
                              <a:latin typeface="Cambria Math" panose="02040503050406030204" pitchFamily="18" charset="0"/>
                              <a:ea typeface="黑体" panose="02010609060101010101" pitchFamily="49" charset="-122"/>
                            </a:rPr>
                            <m:t>𝜎</m:t>
                          </m:r>
                          <m:d>
                            <m:dPr>
                              <m:ctrlPr>
                                <a:rPr lang="en-US" altLang="zh-CN" sz="2800" b="0" i="1" smtClean="0">
                                  <a:latin typeface="Cambria Math" panose="02040503050406030204" pitchFamily="18" charset="0"/>
                                  <a:ea typeface="黑体" panose="02010609060101010101" pitchFamily="49" charset="-122"/>
                                </a:rPr>
                              </m:ctrlPr>
                            </m:dPr>
                            <m:e>
                              <m:r>
                                <a:rPr lang="en-US" altLang="zh-CN" sz="2800" b="0" i="1" smtClean="0">
                                  <a:latin typeface="Cambria Math" panose="02040503050406030204" pitchFamily="18" charset="0"/>
                                  <a:ea typeface="黑体" panose="02010609060101010101" pitchFamily="49" charset="-122"/>
                                </a:rPr>
                                <m:t>𝜃</m:t>
                              </m:r>
                            </m:e>
                          </m:d>
                        </m:num>
                        <m:den>
                          <m:r>
                            <m:rPr>
                              <m:sty m:val="p"/>
                            </m:rPr>
                            <a:rPr lang="en-US" altLang="zh-CN" sz="2800" b="0" i="0" smtClean="0">
                              <a:latin typeface="Cambria Math" panose="02040503050406030204" pitchFamily="18" charset="0"/>
                              <a:ea typeface="黑体" panose="02010609060101010101" pitchFamily="49" charset="-122"/>
                            </a:rPr>
                            <m:t>dΩ</m:t>
                          </m:r>
                        </m:den>
                      </m:f>
                      <m:r>
                        <a:rPr lang="en-US" altLang="zh-CN" sz="2800" b="0" i="1" smtClean="0">
                          <a:latin typeface="Cambria Math" panose="02040503050406030204" pitchFamily="18" charset="0"/>
                          <a:ea typeface="黑体" panose="02010609060101010101" pitchFamily="49" charset="-122"/>
                        </a:rPr>
                        <m:t>=</m:t>
                      </m:r>
                      <m:f>
                        <m:fPr>
                          <m:ctrlPr>
                            <a:rPr lang="en-US" altLang="zh-CN" sz="2800" b="0" i="1" smtClean="0">
                              <a:latin typeface="Cambria Math" panose="02040503050406030204" pitchFamily="18" charset="0"/>
                              <a:ea typeface="黑体" panose="02010609060101010101" pitchFamily="49" charset="-122"/>
                            </a:rPr>
                          </m:ctrlPr>
                        </m:fPr>
                        <m:num>
                          <m:r>
                            <m:rPr>
                              <m:sty m:val="p"/>
                            </m:rPr>
                            <a:rPr lang="en-US" altLang="zh-CN" sz="2800" b="0" i="0" smtClean="0">
                              <a:latin typeface="Cambria Math" panose="02040503050406030204" pitchFamily="18" charset="0"/>
                              <a:ea typeface="黑体" panose="02010609060101010101" pitchFamily="49" charset="-122"/>
                            </a:rPr>
                            <m:t>d</m:t>
                          </m:r>
                          <m:r>
                            <a:rPr lang="en-US" altLang="zh-CN" sz="2800" b="0" i="1" smtClean="0">
                              <a:latin typeface="Cambria Math" panose="02040503050406030204" pitchFamily="18" charset="0"/>
                              <a:ea typeface="黑体" panose="02010609060101010101" pitchFamily="49" charset="-122"/>
                            </a:rPr>
                            <m:t>𝑁</m:t>
                          </m:r>
                        </m:num>
                        <m:den>
                          <m:r>
                            <a:rPr lang="en-US" altLang="zh-CN" sz="2800" b="0" i="1" smtClean="0">
                              <a:latin typeface="Cambria Math" panose="02040503050406030204" pitchFamily="18" charset="0"/>
                              <a:ea typeface="黑体" panose="02010609060101010101" pitchFamily="49" charset="-122"/>
                            </a:rPr>
                            <m:t>𝑁𝑛𝑡</m:t>
                          </m:r>
                          <m:r>
                            <m:rPr>
                              <m:sty m:val="p"/>
                            </m:rPr>
                            <a:rPr lang="en-US" altLang="zh-CN" sz="2800" b="0" i="0" smtClean="0">
                              <a:latin typeface="Cambria Math" panose="02040503050406030204" pitchFamily="18" charset="0"/>
                              <a:ea typeface="黑体" panose="02010609060101010101" pitchFamily="49" charset="-122"/>
                            </a:rPr>
                            <m:t>dΩ</m:t>
                          </m:r>
                        </m:den>
                      </m:f>
                      <m:r>
                        <a:rPr lang="en-US" altLang="zh-CN" sz="2800" b="0" i="1" smtClean="0">
                          <a:latin typeface="Cambria Math" panose="02040503050406030204" pitchFamily="18" charset="0"/>
                          <a:ea typeface="黑体" panose="02010609060101010101" pitchFamily="49" charset="-122"/>
                        </a:rPr>
                        <m:t>=</m:t>
                      </m:r>
                      <m:sSup>
                        <m:sSupPr>
                          <m:ctrlPr>
                            <a:rPr lang="en-US" altLang="zh-CN" sz="2800" b="0" i="1" smtClean="0">
                              <a:latin typeface="Cambria Math" panose="02040503050406030204" pitchFamily="18" charset="0"/>
                              <a:ea typeface="黑体" panose="02010609060101010101" pitchFamily="49" charset="-122"/>
                            </a:rPr>
                          </m:ctrlPr>
                        </m:sSupPr>
                        <m:e>
                          <m:d>
                            <m:dPr>
                              <m:ctrlPr>
                                <a:rPr lang="en-US" altLang="zh-CN" sz="2800" b="0" i="1" smtClean="0">
                                  <a:latin typeface="Cambria Math" panose="02040503050406030204" pitchFamily="18" charset="0"/>
                                  <a:ea typeface="黑体" panose="02010609060101010101" pitchFamily="49" charset="-122"/>
                                </a:rPr>
                              </m:ctrlPr>
                            </m:dPr>
                            <m:e>
                              <m:f>
                                <m:fPr>
                                  <m:ctrlPr>
                                    <a:rPr lang="en-US" altLang="zh-CN" sz="2800" b="0" i="1" smtClean="0">
                                      <a:latin typeface="Cambria Math" panose="02040503050406030204" pitchFamily="18" charset="0"/>
                                      <a:ea typeface="黑体" panose="02010609060101010101" pitchFamily="49" charset="-122"/>
                                    </a:rPr>
                                  </m:ctrlPr>
                                </m:fPr>
                                <m:num>
                                  <m:r>
                                    <a:rPr lang="en-US" altLang="zh-CN" sz="2800" b="0" i="1" smtClean="0">
                                      <a:latin typeface="Cambria Math" panose="02040503050406030204" pitchFamily="18" charset="0"/>
                                      <a:ea typeface="黑体" panose="02010609060101010101" pitchFamily="49" charset="-122"/>
                                    </a:rPr>
                                    <m:t>𝑎</m:t>
                                  </m:r>
                                </m:num>
                                <m:den>
                                  <m:r>
                                    <a:rPr lang="en-US" altLang="zh-CN" sz="2800" b="0" i="1" smtClean="0">
                                      <a:latin typeface="Cambria Math" panose="02040503050406030204" pitchFamily="18" charset="0"/>
                                      <a:ea typeface="黑体" panose="02010609060101010101" pitchFamily="49" charset="-122"/>
                                    </a:rPr>
                                    <m:t>4</m:t>
                                  </m:r>
                                </m:den>
                              </m:f>
                            </m:e>
                          </m:d>
                        </m:e>
                        <m:sup>
                          <m:r>
                            <a:rPr lang="en-US" altLang="zh-CN" sz="2800" b="0" i="1" smtClean="0">
                              <a:latin typeface="Cambria Math" panose="02040503050406030204" pitchFamily="18" charset="0"/>
                              <a:ea typeface="黑体" panose="02010609060101010101" pitchFamily="49" charset="-122"/>
                            </a:rPr>
                            <m:t>2</m:t>
                          </m:r>
                        </m:sup>
                      </m:sSup>
                      <m:f>
                        <m:fPr>
                          <m:ctrlPr>
                            <a:rPr lang="en-US" altLang="zh-CN" sz="2800" b="0" i="1" smtClean="0">
                              <a:latin typeface="Cambria Math" panose="02040503050406030204" pitchFamily="18" charset="0"/>
                              <a:ea typeface="黑体" panose="02010609060101010101" pitchFamily="49" charset="-122"/>
                            </a:rPr>
                          </m:ctrlPr>
                        </m:fPr>
                        <m:num>
                          <m:r>
                            <a:rPr lang="en-US" altLang="zh-CN" sz="2800" b="0" i="1" smtClean="0">
                              <a:latin typeface="Cambria Math" panose="02040503050406030204" pitchFamily="18" charset="0"/>
                              <a:ea typeface="黑体" panose="02010609060101010101" pitchFamily="49" charset="-122"/>
                            </a:rPr>
                            <m:t>1</m:t>
                          </m:r>
                        </m:num>
                        <m:den>
                          <m:func>
                            <m:funcPr>
                              <m:ctrlPr>
                                <a:rPr lang="en-US" altLang="zh-CN" sz="2800" b="0" i="1" smtClean="0">
                                  <a:latin typeface="Cambria Math" panose="02040503050406030204" pitchFamily="18" charset="0"/>
                                  <a:ea typeface="黑体" panose="02010609060101010101" pitchFamily="49" charset="-122"/>
                                </a:rPr>
                              </m:ctrlPr>
                            </m:funcPr>
                            <m:fName>
                              <m:sSup>
                                <m:sSupPr>
                                  <m:ctrlPr>
                                    <a:rPr lang="en-US" altLang="zh-CN" sz="2800" b="0" i="1" smtClean="0">
                                      <a:latin typeface="Cambria Math" panose="02040503050406030204" pitchFamily="18" charset="0"/>
                                      <a:ea typeface="黑体" panose="02010609060101010101" pitchFamily="49" charset="-122"/>
                                    </a:rPr>
                                  </m:ctrlPr>
                                </m:sSupPr>
                                <m:e>
                                  <m:r>
                                    <m:rPr>
                                      <m:sty m:val="p"/>
                                    </m:rPr>
                                    <a:rPr lang="en-US" altLang="zh-CN" sz="2800" b="0" i="0" smtClean="0">
                                      <a:latin typeface="Cambria Math" panose="02040503050406030204" pitchFamily="18" charset="0"/>
                                      <a:ea typeface="黑体" panose="02010609060101010101" pitchFamily="49" charset="-122"/>
                                    </a:rPr>
                                    <m:t>sin</m:t>
                                  </m:r>
                                </m:e>
                                <m:sup>
                                  <m:r>
                                    <a:rPr lang="en-US" altLang="zh-CN" sz="2800" b="0" i="1" smtClean="0">
                                      <a:latin typeface="Cambria Math" panose="02040503050406030204" pitchFamily="18" charset="0"/>
                                      <a:ea typeface="黑体" panose="02010609060101010101" pitchFamily="49" charset="-122"/>
                                    </a:rPr>
                                    <m:t>4</m:t>
                                  </m:r>
                                </m:sup>
                              </m:sSup>
                            </m:fName>
                            <m:e>
                              <m:r>
                                <a:rPr lang="en-US" altLang="zh-CN" sz="2800" b="0" i="1" smtClean="0">
                                  <a:latin typeface="Cambria Math" panose="02040503050406030204" pitchFamily="18" charset="0"/>
                                  <a:ea typeface="黑体" panose="02010609060101010101" pitchFamily="49" charset="-122"/>
                                </a:rPr>
                                <m:t>(</m:t>
                              </m:r>
                              <m:r>
                                <a:rPr lang="en-US" altLang="zh-CN" sz="2800" b="0" i="1" smtClean="0">
                                  <a:latin typeface="Cambria Math" panose="02040503050406030204" pitchFamily="18" charset="0"/>
                                  <a:ea typeface="黑体" panose="02010609060101010101" pitchFamily="49" charset="-122"/>
                                </a:rPr>
                                <m:t>𝜃</m:t>
                              </m:r>
                              <m:r>
                                <a:rPr lang="en-US" altLang="zh-CN" sz="2800" b="0" i="1" smtClean="0">
                                  <a:latin typeface="Cambria Math" panose="02040503050406030204" pitchFamily="18" charset="0"/>
                                  <a:ea typeface="黑体" panose="02010609060101010101" pitchFamily="49" charset="-122"/>
                                </a:rPr>
                                <m:t>/2)</m:t>
                              </m:r>
                            </m:e>
                          </m:func>
                        </m:den>
                      </m:f>
                    </m:oMath>
                  </m:oMathPara>
                </a14:m>
                <a:endParaRPr lang="zh-CN" altLang="en-US" sz="2800" dirty="0" smtClean="0">
                  <a:latin typeface="黑体" panose="02010609060101010101" pitchFamily="49" charset="-122"/>
                  <a:ea typeface="黑体" panose="02010609060101010101" pitchFamily="49" charset="-122"/>
                </a:endParaRPr>
              </a:p>
              <a:p>
                <a:pPr marL="731044" indent="-457200" fontAlgn="auto">
                  <a:lnSpc>
                    <a:spcPct val="90000"/>
                  </a:lnSpc>
                  <a:spcAft>
                    <a:spcPts val="1200"/>
                  </a:spcAft>
                  <a:defRPr/>
                </a:pPr>
                <a:r>
                  <a:rPr lang="zh-CN" altLang="en-US" sz="2400" dirty="0" smtClean="0">
                    <a:latin typeface="黑体" panose="02010609060101010101" pitchFamily="49" charset="-122"/>
                    <a:ea typeface="黑体" panose="02010609060101010101" pitchFamily="49" charset="-122"/>
                  </a:rPr>
                  <a:t>代表对于单位面积内每个靶核，单位入射粒子、单位立体角内的散射粒子几率</a:t>
                </a:r>
                <a:r>
                  <a:rPr lang="zh-CN" altLang="en-US" sz="2400" dirty="0">
                    <a:latin typeface="黑体" panose="02010609060101010101" pitchFamily="49" charset="-122"/>
                  </a:rPr>
                  <a:t>。 </a:t>
                </a:r>
                <a:endParaRPr lang="en-US" altLang="zh-CN" sz="2400" dirty="0" smtClean="0">
                  <a:latin typeface="黑体" panose="02010609060101010101" pitchFamily="49" charset="-122"/>
                </a:endParaRPr>
              </a:p>
              <a:p>
                <a:pPr marL="731044" indent="-457200" fontAlgn="auto">
                  <a:lnSpc>
                    <a:spcPct val="90000"/>
                  </a:lnSpc>
                  <a:spcAft>
                    <a:spcPts val="1200"/>
                  </a:spcAft>
                  <a:defRPr/>
                </a:pPr>
                <a14:m>
                  <m:oMath xmlns:m="http://schemas.openxmlformats.org/officeDocument/2006/math">
                    <m:r>
                      <a:rPr lang="en-US" altLang="zh-CN" sz="2400" i="1" dirty="0" smtClean="0">
                        <a:latin typeface="Cambria Math" panose="02040503050406030204" pitchFamily="18" charset="0"/>
                      </a:rPr>
                      <m:t>𝜎</m:t>
                    </m:r>
                  </m:oMath>
                </a14:m>
                <a:r>
                  <a:rPr lang="zh-CN" altLang="en-US" sz="2400" dirty="0">
                    <a:latin typeface="黑体" panose="02010609060101010101" pitchFamily="49" charset="-122"/>
                  </a:rPr>
                  <a:t>具有面积的量纲，通常以靶恩（简称靶，符号</a:t>
                </a:r>
                <a:r>
                  <a:rPr lang="en-US" altLang="zh-CN" sz="2400" dirty="0">
                    <a:latin typeface="黑体" panose="02010609060101010101" pitchFamily="49" charset="-122"/>
                  </a:rPr>
                  <a:t>b</a:t>
                </a:r>
                <a:r>
                  <a:rPr lang="zh-CN" altLang="en-US" sz="2400" dirty="0">
                    <a:latin typeface="黑体" panose="02010609060101010101" pitchFamily="49" charset="-122"/>
                  </a:rPr>
                  <a:t>，</a:t>
                </a:r>
                <a14:m>
                  <m:oMath xmlns:m="http://schemas.openxmlformats.org/officeDocument/2006/math">
                    <m:r>
                      <a:rPr lang="en-US" altLang="zh-CN" sz="2400" i="1" dirty="0" smtClean="0">
                        <a:latin typeface="Cambria Math" panose="02040503050406030204" pitchFamily="18" charset="0"/>
                      </a:rPr>
                      <m:t>1</m:t>
                    </m:r>
                    <m:r>
                      <m:rPr>
                        <m:sty m:val="p"/>
                      </m:rPr>
                      <a:rPr lang="en-US" altLang="zh-CN" sz="2400" i="0" dirty="0" smtClean="0">
                        <a:latin typeface="Cambria Math" panose="02040503050406030204" pitchFamily="18" charset="0"/>
                      </a:rPr>
                      <m:t>b</m:t>
                    </m:r>
                    <m:r>
                      <a:rPr lang="en-US" altLang="zh-CN" sz="2400" i="1" dirty="0" smtClean="0">
                        <a:latin typeface="Cambria Math" panose="02040503050406030204" pitchFamily="18" charset="0"/>
                      </a:rPr>
                      <m:t>=</m:t>
                    </m:r>
                    <m:sSup>
                      <m:sSupPr>
                        <m:ctrlPr>
                          <a:rPr lang="en-US" altLang="zh-CN" sz="2400" b="0" i="1" dirty="0" smtClean="0">
                            <a:latin typeface="Cambria Math" panose="02040503050406030204" pitchFamily="18" charset="0"/>
                          </a:rPr>
                        </m:ctrlPr>
                      </m:sSupPr>
                      <m:e>
                        <m:r>
                          <a:rPr lang="en-US" altLang="zh-CN" sz="2400" i="1" dirty="0" smtClean="0">
                            <a:latin typeface="Cambria Math" panose="02040503050406030204" pitchFamily="18" charset="0"/>
                          </a:rPr>
                          <m:t>10</m:t>
                        </m:r>
                      </m:e>
                      <m:sup>
                        <m:r>
                          <a:rPr lang="en-US" altLang="zh-CN" sz="2400" i="1" dirty="0" smtClean="0">
                            <a:latin typeface="Cambria Math" panose="02040503050406030204" pitchFamily="18" charset="0"/>
                          </a:rPr>
                          <m:t>−28</m:t>
                        </m:r>
                      </m:sup>
                    </m:sSup>
                    <m:sSup>
                      <m:sSupPr>
                        <m:ctrlPr>
                          <a:rPr lang="en-US" altLang="zh-CN" sz="2400" b="0" i="1" dirty="0" smtClean="0">
                            <a:latin typeface="Cambria Math" panose="02040503050406030204" pitchFamily="18" charset="0"/>
                          </a:rPr>
                        </m:ctrlPr>
                      </m:sSupPr>
                      <m:e>
                        <m:r>
                          <a:rPr lang="en-US" altLang="zh-CN" sz="2400" i="1" dirty="0" smtClean="0">
                            <a:latin typeface="Cambria Math" panose="02040503050406030204" pitchFamily="18" charset="0"/>
                          </a:rPr>
                          <m:t>𝑚</m:t>
                        </m:r>
                      </m:e>
                      <m:sup>
                        <m:r>
                          <a:rPr lang="en-US" altLang="zh-CN" sz="2400" i="1" dirty="0" smtClean="0">
                            <a:latin typeface="Cambria Math" panose="02040503050406030204" pitchFamily="18" charset="0"/>
                          </a:rPr>
                          <m:t>2</m:t>
                        </m:r>
                      </m:sup>
                    </m:sSup>
                  </m:oMath>
                </a14:m>
                <a:r>
                  <a:rPr lang="zh-CN" altLang="en-US" sz="2400" dirty="0">
                    <a:latin typeface="黑体" panose="02010609060101010101" pitchFamily="49" charset="-122"/>
                  </a:rPr>
                  <a:t>）作为截面的单位。</a:t>
                </a:r>
              </a:p>
              <a:p>
                <a:pPr marL="731044" indent="-457200" fontAlgn="auto">
                  <a:lnSpc>
                    <a:spcPct val="90000"/>
                  </a:lnSpc>
                  <a:spcAft>
                    <a:spcPts val="1200"/>
                  </a:spcAft>
                  <a:defRPr/>
                </a:pPr>
                <a:r>
                  <a:rPr lang="zh-CN" altLang="en-US" sz="2400" dirty="0" smtClean="0">
                    <a:latin typeface="黑体" panose="02010609060101010101" pitchFamily="49" charset="-122"/>
                  </a:rPr>
                  <a:t>相应</a:t>
                </a:r>
                <a:r>
                  <a:rPr lang="zh-CN" altLang="en-US" sz="2400" dirty="0">
                    <a:latin typeface="黑体" panose="02010609060101010101" pitchFamily="49" charset="-122"/>
                  </a:rPr>
                  <a:t>的微分截面</a:t>
                </a:r>
                <a14:m>
                  <m:oMath xmlns:m="http://schemas.openxmlformats.org/officeDocument/2006/math">
                    <m:sSub>
                      <m:sSubPr>
                        <m:ctrlPr>
                          <a:rPr lang="en-US" altLang="zh-CN" sz="2400" b="0" i="1" dirty="0" smtClean="0">
                            <a:latin typeface="Cambria Math" panose="02040503050406030204" pitchFamily="18" charset="0"/>
                          </a:rPr>
                        </m:ctrlPr>
                      </m:sSubPr>
                      <m:e>
                        <m:r>
                          <a:rPr lang="en-US" altLang="zh-CN" sz="2400" i="1" dirty="0" smtClean="0">
                            <a:latin typeface="Cambria Math" panose="02040503050406030204" pitchFamily="18" charset="0"/>
                          </a:rPr>
                          <m:t>𝜎</m:t>
                        </m:r>
                      </m:e>
                      <m:sub>
                        <m:r>
                          <a:rPr lang="en-US" altLang="zh-CN" sz="2400" i="1" dirty="0" smtClean="0">
                            <a:latin typeface="Cambria Math" panose="02040503050406030204" pitchFamily="18" charset="0"/>
                          </a:rPr>
                          <m:t>𝐶</m:t>
                        </m:r>
                      </m:sub>
                    </m:sSub>
                    <m:r>
                      <a:rPr lang="en-US" altLang="zh-CN" sz="2400" i="1" dirty="0">
                        <a:latin typeface="Cambria Math" panose="02040503050406030204" pitchFamily="18" charset="0"/>
                      </a:rPr>
                      <m:t>(</m:t>
                    </m:r>
                    <m:r>
                      <a:rPr lang="en-US" altLang="zh-CN" sz="2400" i="1" dirty="0">
                        <a:latin typeface="Cambria Math" panose="02040503050406030204" pitchFamily="18" charset="0"/>
                      </a:rPr>
                      <m:t>𝜃</m:t>
                    </m:r>
                    <m:r>
                      <a:rPr lang="en-US" altLang="zh-CN" sz="2400" i="1" dirty="0">
                        <a:latin typeface="Cambria Math" panose="02040503050406030204" pitchFamily="18" charset="0"/>
                      </a:rPr>
                      <m:t>)</m:t>
                    </m:r>
                  </m:oMath>
                </a14:m>
                <a:r>
                  <a:rPr lang="zh-CN" altLang="en-US" sz="2400" dirty="0">
                    <a:latin typeface="黑体" panose="02010609060101010101" pitchFamily="49" charset="-122"/>
                  </a:rPr>
                  <a:t>的单位为</a:t>
                </a:r>
                <a14:m>
                  <m:oMath xmlns:m="http://schemas.openxmlformats.org/officeDocument/2006/math">
                    <m:r>
                      <m:rPr>
                        <m:sty m:val="p"/>
                      </m:rPr>
                      <a:rPr lang="en-US" altLang="zh-CN" sz="2400" i="0" dirty="0" smtClean="0">
                        <a:latin typeface="Cambria Math" panose="02040503050406030204" pitchFamily="18" charset="0"/>
                      </a:rPr>
                      <m:t>b</m:t>
                    </m:r>
                    <m:r>
                      <a:rPr lang="en-US" altLang="zh-CN" sz="2400" i="0" dirty="0" smtClean="0">
                        <a:latin typeface="Cambria Math" panose="02040503050406030204" pitchFamily="18" charset="0"/>
                      </a:rPr>
                      <m:t>/</m:t>
                    </m:r>
                    <m:r>
                      <m:rPr>
                        <m:sty m:val="p"/>
                      </m:rPr>
                      <a:rPr lang="en-US" altLang="zh-CN" sz="2400" i="0" dirty="0" err="1">
                        <a:latin typeface="Cambria Math" panose="02040503050406030204" pitchFamily="18" charset="0"/>
                      </a:rPr>
                      <m:t>sr</m:t>
                    </m:r>
                  </m:oMath>
                </a14:m>
                <a:r>
                  <a:rPr lang="zh-CN" altLang="en-US" sz="2400" dirty="0">
                    <a:latin typeface="黑体" panose="02010609060101010101" pitchFamily="49" charset="-122"/>
                  </a:rPr>
                  <a:t>，其物理意义是：</a:t>
                </a:r>
                <a14:m>
                  <m:oMath xmlns:m="http://schemas.openxmlformats.org/officeDocument/2006/math">
                    <m:r>
                      <a:rPr lang="en-US" altLang="zh-CN" sz="2400" i="1" dirty="0" smtClean="0">
                        <a:latin typeface="Cambria Math" panose="02040503050406030204" pitchFamily="18" charset="0"/>
                      </a:rPr>
                      <m:t>𝛼</m:t>
                    </m:r>
                  </m:oMath>
                </a14:m>
                <a:r>
                  <a:rPr lang="zh-CN" altLang="en-US" sz="2400" dirty="0">
                    <a:latin typeface="黑体" panose="02010609060101010101" pitchFamily="49" charset="-122"/>
                  </a:rPr>
                  <a:t>粒子散射到</a:t>
                </a:r>
                <a14:m>
                  <m:oMath xmlns:m="http://schemas.openxmlformats.org/officeDocument/2006/math">
                    <m:r>
                      <a:rPr lang="en-US" altLang="zh-CN" sz="2400" i="1" dirty="0" smtClean="0">
                        <a:latin typeface="Cambria Math" panose="02040503050406030204" pitchFamily="18" charset="0"/>
                      </a:rPr>
                      <m:t>𝜃</m:t>
                    </m:r>
                  </m:oMath>
                </a14:m>
                <a:r>
                  <a:rPr lang="zh-CN" altLang="en-US" sz="2400" dirty="0">
                    <a:latin typeface="黑体" panose="02010609060101010101" pitchFamily="49" charset="-122"/>
                  </a:rPr>
                  <a:t>到</a:t>
                </a:r>
                <a14:m>
                  <m:oMath xmlns:m="http://schemas.openxmlformats.org/officeDocument/2006/math">
                    <m:r>
                      <a:rPr lang="en-US" altLang="zh-CN" sz="2400" i="1" dirty="0" smtClean="0">
                        <a:latin typeface="Cambria Math" panose="02040503050406030204" pitchFamily="18" charset="0"/>
                      </a:rPr>
                      <m:t>𝜃</m:t>
                    </m:r>
                    <m:r>
                      <a:rPr lang="en-US" altLang="zh-CN" sz="2400" i="1" dirty="0" smtClean="0">
                        <a:latin typeface="Cambria Math" panose="02040503050406030204" pitchFamily="18" charset="0"/>
                      </a:rPr>
                      <m:t>—</m:t>
                    </m:r>
                    <m:r>
                      <a:rPr lang="en-US" altLang="zh-CN" sz="2400" i="1" dirty="0" err="1">
                        <a:latin typeface="Cambria Math" panose="02040503050406030204" pitchFamily="18" charset="0"/>
                      </a:rPr>
                      <m:t>𝑑</m:t>
                    </m:r>
                    <m:r>
                      <a:rPr lang="en-US" altLang="zh-CN" sz="2400" i="1" dirty="0" err="1">
                        <a:latin typeface="Cambria Math" panose="02040503050406030204" pitchFamily="18" charset="0"/>
                      </a:rPr>
                      <m:t>𝜃</m:t>
                    </m:r>
                  </m:oMath>
                </a14:m>
                <a:r>
                  <a:rPr lang="zh-CN" altLang="en-US" sz="2400" dirty="0">
                    <a:latin typeface="黑体" panose="02010609060101010101" pitchFamily="49" charset="-122"/>
                  </a:rPr>
                  <a:t>之间、那么一个立体角元</a:t>
                </a:r>
                <a14:m>
                  <m:oMath xmlns:m="http://schemas.openxmlformats.org/officeDocument/2006/math">
                    <m:r>
                      <a:rPr lang="en-US" altLang="zh-CN" sz="2400" i="1" dirty="0" smtClean="0">
                        <a:latin typeface="Cambria Math" panose="02040503050406030204" pitchFamily="18" charset="0"/>
                      </a:rPr>
                      <m:t>𝑑</m:t>
                    </m:r>
                    <m:r>
                      <m:rPr>
                        <m:sty m:val="p"/>
                      </m:rPr>
                      <a:rPr lang="en-US" altLang="zh-CN" sz="2400" i="0" dirty="0" err="1">
                        <a:latin typeface="Cambria Math" panose="02040503050406030204" pitchFamily="18" charset="0"/>
                      </a:rPr>
                      <m:t>Ω</m:t>
                    </m:r>
                  </m:oMath>
                </a14:m>
                <a:r>
                  <a:rPr lang="zh-CN" altLang="en-US" sz="2400" dirty="0">
                    <a:latin typeface="黑体" panose="02010609060101010101" pitchFamily="49" charset="-122"/>
                  </a:rPr>
                  <a:t>内每个原子的有效散射截面。 </a:t>
                </a:r>
                <a:endParaRPr lang="zh-CN" altLang="en-US" sz="2400" dirty="0" smtClean="0">
                  <a:latin typeface="黑体" panose="02010609060101010101" pitchFamily="49" charset="-122"/>
                  <a:ea typeface="黑体" panose="02010609060101010101" pitchFamily="49" charset="-122"/>
                </a:endParaRPr>
              </a:p>
            </p:txBody>
          </p:sp>
        </mc:Choice>
        <mc:Fallback>
          <p:sp>
            <p:nvSpPr>
              <p:cNvPr id="125955" name="Rectangle 3"/>
              <p:cNvSpPr>
                <a:spLocks noGrp="1" noRot="1" noChangeAspect="1" noMove="1" noResize="1" noEditPoints="1" noAdjustHandles="1" noChangeArrowheads="1" noChangeShapeType="1" noTextEdit="1"/>
              </p:cNvSpPr>
              <p:nvPr>
                <p:ph idx="1"/>
              </p:nvPr>
            </p:nvSpPr>
            <p:spPr>
              <a:xfrm>
                <a:off x="457200" y="1484784"/>
                <a:ext cx="8229600" cy="4525962"/>
              </a:xfrm>
              <a:blipFill rotWithShape="0">
                <a:blip r:embed="rId2"/>
                <a:stretch>
                  <a:fillRect r="-296"/>
                </a:stretch>
              </a:blipFill>
            </p:spPr>
            <p:txBody>
              <a:bodyPr/>
              <a:lstStyle/>
              <a:p>
                <a:r>
                  <a:rPr lang="zh-CN" altLang="en-US">
                    <a:noFill/>
                  </a:rPr>
                  <a:t> </a:t>
                </a:r>
              </a:p>
            </p:txBody>
          </p:sp>
        </mc:Fallback>
      </mc:AlternateContent>
      <p:sp>
        <p:nvSpPr>
          <p:cNvPr id="2" name="标题 1"/>
          <p:cNvSpPr>
            <a:spLocks noGrp="1"/>
          </p:cNvSpPr>
          <p:nvPr>
            <p:ph type="title"/>
          </p:nvPr>
        </p:nvSpPr>
        <p:spPr/>
        <p:txBody>
          <a:bodyPr>
            <a:normAutofit/>
          </a:bodyPr>
          <a:lstStyle/>
          <a:p>
            <a:r>
              <a:rPr lang="zh-CN" altLang="en-US" sz="2800" dirty="0">
                <a:latin typeface="黑体" panose="02010609060101010101" pitchFamily="49" charset="-122"/>
              </a:rPr>
              <a:t>微分截面</a:t>
            </a:r>
            <a:endParaRPr lang="zh-CN" altLang="en-US" sz="2800" dirty="0"/>
          </a:p>
        </p:txBody>
      </p:sp>
    </p:spTree>
    <p:extLst>
      <p:ext uri="{BB962C8B-B14F-4D97-AF65-F5344CB8AC3E}">
        <p14:creationId xmlns:p14="http://schemas.microsoft.com/office/powerpoint/2010/main" val="28252653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595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595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595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595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955" grpId="0"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内容占位符 2"/>
              <p:cNvSpPr>
                <a:spLocks noGrp="1"/>
              </p:cNvSpPr>
              <p:nvPr>
                <p:ph idx="1"/>
              </p:nvPr>
            </p:nvSpPr>
            <p:spPr>
              <a:xfrm>
                <a:off x="539552" y="1988840"/>
                <a:ext cx="7499176" cy="2163886"/>
              </a:xfrm>
            </p:spPr>
            <p:txBody>
              <a:bodyPr/>
              <a:lstStyle/>
              <a:p>
                <a:r>
                  <a:rPr lang="zh-CN" altLang="en-US" sz="2400" dirty="0" smtClean="0">
                    <a:latin typeface="+mn-ea"/>
                  </a:rPr>
                  <a:t>在战时对原子弹的研究中，位于普渡大学的美国物理学家在把中子撞击铀原子核时，说铀原子核“大得像个粮仓（</a:t>
                </a:r>
                <a:r>
                  <a:rPr lang="en-US" altLang="zh-CN" sz="2400" dirty="0">
                    <a:latin typeface="+mn-ea"/>
                  </a:rPr>
                  <a:t>barn</a:t>
                </a:r>
                <a:r>
                  <a:rPr lang="zh-CN" altLang="en-US" sz="2400" dirty="0">
                    <a:latin typeface="+mn-ea"/>
                  </a:rPr>
                  <a:t>）”。计划里的物理学家采用了该名，定义为</a:t>
                </a:r>
                <a14:m>
                  <m:oMath xmlns:m="http://schemas.openxmlformats.org/officeDocument/2006/math">
                    <m:sSup>
                      <m:sSupPr>
                        <m:ctrlPr>
                          <a:rPr lang="en-US" altLang="zh-CN" sz="2400" i="1" dirty="0">
                            <a:latin typeface="Cambria Math" panose="02040503050406030204" pitchFamily="18" charset="0"/>
                          </a:rPr>
                        </m:ctrlPr>
                      </m:sSupPr>
                      <m:e>
                        <m:r>
                          <a:rPr lang="en-US" altLang="zh-CN" sz="2400" i="1" dirty="0">
                            <a:latin typeface="Cambria Math" panose="02040503050406030204" pitchFamily="18" charset="0"/>
                          </a:rPr>
                          <m:t>10</m:t>
                        </m:r>
                      </m:e>
                      <m:sup>
                        <m:r>
                          <a:rPr lang="en-US" altLang="zh-CN" sz="2400" i="1" dirty="0">
                            <a:latin typeface="Cambria Math" panose="02040503050406030204" pitchFamily="18" charset="0"/>
                          </a:rPr>
                          <m:t>−24</m:t>
                        </m:r>
                      </m:sup>
                    </m:sSup>
                    <m:sSup>
                      <m:sSupPr>
                        <m:ctrlPr>
                          <a:rPr lang="en-US" altLang="zh-CN" sz="2400" b="0" i="1" dirty="0" smtClean="0">
                            <a:latin typeface="Cambria Math" panose="02040503050406030204" pitchFamily="18" charset="0"/>
                          </a:rPr>
                        </m:ctrlPr>
                      </m:sSupPr>
                      <m:e>
                        <m:r>
                          <m:rPr>
                            <m:sty m:val="p"/>
                          </m:rPr>
                          <a:rPr lang="en-US" altLang="zh-CN" sz="2400" b="0" i="0" dirty="0" smtClean="0">
                            <a:latin typeface="Cambria Math" panose="02040503050406030204" pitchFamily="18" charset="0"/>
                          </a:rPr>
                          <m:t>cm</m:t>
                        </m:r>
                      </m:e>
                      <m:sup>
                        <m:r>
                          <a:rPr lang="en-US" altLang="zh-CN" sz="2400" b="0" i="1" dirty="0" smtClean="0">
                            <a:latin typeface="Cambria Math" panose="02040503050406030204" pitchFamily="18" charset="0"/>
                          </a:rPr>
                          <m:t>2</m:t>
                        </m:r>
                      </m:sup>
                    </m:sSup>
                  </m:oMath>
                </a14:m>
                <a:r>
                  <a:rPr lang="zh-CN" altLang="en-US" sz="2400" dirty="0" smtClean="0">
                    <a:latin typeface="+mn-ea"/>
                  </a:rPr>
                  <a:t>，</a:t>
                </a:r>
                <a:r>
                  <a:rPr lang="zh-CN" altLang="en-US" sz="2400" dirty="0">
                    <a:latin typeface="+mn-ea"/>
                  </a:rPr>
                  <a:t>约为铀原子核般大</a:t>
                </a:r>
                <a:r>
                  <a:rPr lang="zh-CN" altLang="en-US" sz="2400" dirty="0" smtClean="0">
                    <a:latin typeface="+mn-ea"/>
                  </a:rPr>
                  <a:t>。</a:t>
                </a:r>
                <a:endParaRPr lang="zh-CN" altLang="en-US" sz="2400" dirty="0">
                  <a:latin typeface="+mn-ea"/>
                </a:endParaRPr>
              </a:p>
            </p:txBody>
          </p:sp>
        </mc:Choice>
        <mc:Fallback>
          <p:sp>
            <p:nvSpPr>
              <p:cNvPr id="3" name="内容占位符 2"/>
              <p:cNvSpPr>
                <a:spLocks noGrp="1" noRot="1" noChangeAspect="1" noMove="1" noResize="1" noEditPoints="1" noAdjustHandles="1" noChangeArrowheads="1" noChangeShapeType="1" noTextEdit="1"/>
              </p:cNvSpPr>
              <p:nvPr>
                <p:ph idx="1"/>
              </p:nvPr>
            </p:nvSpPr>
            <p:spPr>
              <a:xfrm>
                <a:off x="539552" y="1988840"/>
                <a:ext cx="7499176" cy="2163886"/>
              </a:xfrm>
              <a:blipFill rotWithShape="0">
                <a:blip r:embed="rId2"/>
                <a:stretch>
                  <a:fillRect t="-2254" r="-813"/>
                </a:stretch>
              </a:blipFill>
            </p:spPr>
            <p:txBody>
              <a:bodyPr/>
              <a:lstStyle/>
              <a:p>
                <a:r>
                  <a:rPr lang="zh-CN" altLang="en-US">
                    <a:noFill/>
                  </a:rPr>
                  <a:t> </a:t>
                </a:r>
              </a:p>
            </p:txBody>
          </p:sp>
        </mc:Fallback>
      </mc:AlternateContent>
      <p:sp>
        <p:nvSpPr>
          <p:cNvPr id="7" name="标题 6"/>
          <p:cNvSpPr>
            <a:spLocks noGrp="1"/>
          </p:cNvSpPr>
          <p:nvPr>
            <p:ph type="title"/>
          </p:nvPr>
        </p:nvSpPr>
        <p:spPr>
          <a:prstGeom prst="rect">
            <a:avLst/>
          </a:prstGeom>
        </p:spPr>
        <p:txBody>
          <a:bodyPr wrap="none">
            <a:spAutoFit/>
          </a:bodyPr>
          <a:lstStyle/>
          <a:p>
            <a:r>
              <a:rPr lang="zh-CN" altLang="en-US" sz="3200" dirty="0">
                <a:solidFill>
                  <a:srgbClr val="FF0000"/>
                </a:solidFill>
                <a:latin typeface="+mn-ea"/>
                <a:ea typeface="+mn-ea"/>
              </a:rPr>
              <a:t>靶</a:t>
            </a:r>
            <a:r>
              <a:rPr lang="zh-CN" altLang="en-US" sz="3200" dirty="0" smtClean="0">
                <a:solidFill>
                  <a:srgbClr val="FF0000"/>
                </a:solidFill>
                <a:latin typeface="+mn-ea"/>
                <a:ea typeface="+mn-ea"/>
              </a:rPr>
              <a:t>恩（</a:t>
            </a:r>
            <a:r>
              <a:rPr lang="en-US" altLang="zh-CN" sz="3200" dirty="0" smtClean="0">
                <a:solidFill>
                  <a:srgbClr val="FF0000"/>
                </a:solidFill>
                <a:latin typeface="+mn-ea"/>
                <a:ea typeface="+mn-ea"/>
              </a:rPr>
              <a:t>barn</a:t>
            </a:r>
            <a:r>
              <a:rPr lang="zh-CN" altLang="en-US" sz="3200" dirty="0" smtClean="0">
                <a:solidFill>
                  <a:srgbClr val="FF0000"/>
                </a:solidFill>
                <a:latin typeface="+mn-ea"/>
                <a:ea typeface="+mn-ea"/>
              </a:rPr>
              <a:t>）一词的由来</a:t>
            </a:r>
            <a:endParaRPr lang="zh-CN" altLang="en-US" sz="3200" dirty="0">
              <a:solidFill>
                <a:srgbClr val="FF0000"/>
              </a:solidFill>
              <a:latin typeface="+mn-ea"/>
              <a:ea typeface="+mn-ea"/>
            </a:endParaRPr>
          </a:p>
        </p:txBody>
      </p:sp>
    </p:spTree>
    <p:extLst>
      <p:ext uri="{BB962C8B-B14F-4D97-AF65-F5344CB8AC3E}">
        <p14:creationId xmlns:p14="http://schemas.microsoft.com/office/powerpoint/2010/main" val="3447531462"/>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10" name="内容占位符 9"/>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1284" y="1591243"/>
            <a:ext cx="2533650" cy="2886075"/>
          </a:xfrm>
        </p:spPr>
      </p:pic>
      <mc:AlternateContent xmlns:mc="http://schemas.openxmlformats.org/markup-compatibility/2006" xmlns:a14="http://schemas.microsoft.com/office/drawing/2010/main">
        <mc:Choice Requires="a14">
          <p:sp>
            <p:nvSpPr>
              <p:cNvPr id="4" name="任意多边形 3"/>
              <p:cNvSpPr/>
              <p:nvPr/>
            </p:nvSpPr>
            <p:spPr>
              <a:xfrm>
                <a:off x="5963964" y="4135349"/>
                <a:ext cx="2104429" cy="1052214"/>
              </a:xfrm>
              <a:custGeom>
                <a:avLst/>
                <a:gdLst>
                  <a:gd name="connsiteX0" fmla="*/ 0 w 2104429"/>
                  <a:gd name="connsiteY0" fmla="*/ 105221 h 1052214"/>
                  <a:gd name="connsiteX1" fmla="*/ 105221 w 2104429"/>
                  <a:gd name="connsiteY1" fmla="*/ 0 h 1052214"/>
                  <a:gd name="connsiteX2" fmla="*/ 1999208 w 2104429"/>
                  <a:gd name="connsiteY2" fmla="*/ 0 h 1052214"/>
                  <a:gd name="connsiteX3" fmla="*/ 2104429 w 2104429"/>
                  <a:gd name="connsiteY3" fmla="*/ 105221 h 1052214"/>
                  <a:gd name="connsiteX4" fmla="*/ 2104429 w 2104429"/>
                  <a:gd name="connsiteY4" fmla="*/ 946993 h 1052214"/>
                  <a:gd name="connsiteX5" fmla="*/ 1999208 w 2104429"/>
                  <a:gd name="connsiteY5" fmla="*/ 1052214 h 1052214"/>
                  <a:gd name="connsiteX6" fmla="*/ 105221 w 2104429"/>
                  <a:gd name="connsiteY6" fmla="*/ 1052214 h 1052214"/>
                  <a:gd name="connsiteX7" fmla="*/ 0 w 2104429"/>
                  <a:gd name="connsiteY7" fmla="*/ 946993 h 1052214"/>
                  <a:gd name="connsiteX8" fmla="*/ 0 w 2104429"/>
                  <a:gd name="connsiteY8" fmla="*/ 105221 h 105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04429" h="1052214">
                    <a:moveTo>
                      <a:pt x="0" y="105221"/>
                    </a:moveTo>
                    <a:cubicBezTo>
                      <a:pt x="0" y="47109"/>
                      <a:pt x="47109" y="0"/>
                      <a:pt x="105221" y="0"/>
                    </a:cubicBezTo>
                    <a:lnTo>
                      <a:pt x="1999208" y="0"/>
                    </a:lnTo>
                    <a:cubicBezTo>
                      <a:pt x="2057320" y="0"/>
                      <a:pt x="2104429" y="47109"/>
                      <a:pt x="2104429" y="105221"/>
                    </a:cubicBezTo>
                    <a:lnTo>
                      <a:pt x="2104429" y="946993"/>
                    </a:lnTo>
                    <a:cubicBezTo>
                      <a:pt x="2104429" y="1005105"/>
                      <a:pt x="2057320" y="1052214"/>
                      <a:pt x="1999208" y="1052214"/>
                    </a:cubicBezTo>
                    <a:lnTo>
                      <a:pt x="105221" y="1052214"/>
                    </a:lnTo>
                    <a:cubicBezTo>
                      <a:pt x="47109" y="1052214"/>
                      <a:pt x="0" y="1005105"/>
                      <a:pt x="0" y="946993"/>
                    </a:cubicBezTo>
                    <a:lnTo>
                      <a:pt x="0" y="105221"/>
                    </a:lnTo>
                    <a:close/>
                  </a:path>
                </a:pathLst>
              </a:custGeom>
              <a:scene3d>
                <a:camera prst="orthographicFront"/>
                <a:lightRig rig="flat" dir="t"/>
              </a:scene3d>
              <a:sp3d prstMaterial="plastic">
                <a:bevelT w="120900" h="88900"/>
                <a:bevelB w="88900" h="31750" prst="angle"/>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110828" tIns="110828" rIns="110828" bIns="110828" numCol="1" spcCol="1270" anchor="ctr" anchorCtr="0">
                <a:noAutofit/>
              </a:bodyPr>
              <a:lstStyle/>
              <a:p>
                <a:pPr lvl="0" algn="ctr" defTabSz="933450">
                  <a:lnSpc>
                    <a:spcPct val="90000"/>
                  </a:lnSpc>
                  <a:spcAft>
                    <a:spcPct val="35000"/>
                  </a:spcAft>
                </a:pPr>
                <a14:m>
                  <m:oMath xmlns:m="http://schemas.openxmlformats.org/officeDocument/2006/math">
                    <m:r>
                      <a:rPr lang="en-US" altLang="zh-CN" sz="2100" i="1">
                        <a:latin typeface="Cambria Math" panose="02040503050406030204" pitchFamily="18" charset="0"/>
                      </a:rPr>
                      <m:t>𝛼</m:t>
                    </m:r>
                  </m:oMath>
                </a14:m>
                <a:r>
                  <a:rPr lang="zh-CN" altLang="en-US" sz="2100"/>
                  <a:t>粒子</a:t>
                </a:r>
                <a:r>
                  <a:rPr lang="zh-CN" altLang="en-US" sz="2100" smtClean="0"/>
                  <a:t>散射</a:t>
                </a:r>
                <a:endParaRPr lang="zh-CN" altLang="en-US" sz="2100" dirty="0"/>
              </a:p>
            </p:txBody>
          </p:sp>
        </mc:Choice>
        <mc:Fallback xmlns="">
          <p:sp>
            <p:nvSpPr>
              <p:cNvPr id="4" name="任意多边形 3"/>
              <p:cNvSpPr>
                <a:spLocks noRot="1" noChangeAspect="1" noMove="1" noResize="1" noEditPoints="1" noAdjustHandles="1" noChangeArrowheads="1" noChangeShapeType="1" noTextEdit="1"/>
              </p:cNvSpPr>
              <p:nvPr/>
            </p:nvSpPr>
            <p:spPr>
              <a:xfrm>
                <a:off x="5963964" y="4135349"/>
                <a:ext cx="2104429" cy="1052214"/>
              </a:xfrm>
              <a:custGeom>
                <a:avLst/>
                <a:gdLst>
                  <a:gd name="connsiteX0" fmla="*/ 0 w 2104429"/>
                  <a:gd name="connsiteY0" fmla="*/ 105221 h 1052214"/>
                  <a:gd name="connsiteX1" fmla="*/ 105221 w 2104429"/>
                  <a:gd name="connsiteY1" fmla="*/ 0 h 1052214"/>
                  <a:gd name="connsiteX2" fmla="*/ 1999208 w 2104429"/>
                  <a:gd name="connsiteY2" fmla="*/ 0 h 1052214"/>
                  <a:gd name="connsiteX3" fmla="*/ 2104429 w 2104429"/>
                  <a:gd name="connsiteY3" fmla="*/ 105221 h 1052214"/>
                  <a:gd name="connsiteX4" fmla="*/ 2104429 w 2104429"/>
                  <a:gd name="connsiteY4" fmla="*/ 946993 h 1052214"/>
                  <a:gd name="connsiteX5" fmla="*/ 1999208 w 2104429"/>
                  <a:gd name="connsiteY5" fmla="*/ 1052214 h 1052214"/>
                  <a:gd name="connsiteX6" fmla="*/ 105221 w 2104429"/>
                  <a:gd name="connsiteY6" fmla="*/ 1052214 h 1052214"/>
                  <a:gd name="connsiteX7" fmla="*/ 0 w 2104429"/>
                  <a:gd name="connsiteY7" fmla="*/ 946993 h 1052214"/>
                  <a:gd name="connsiteX8" fmla="*/ 0 w 2104429"/>
                  <a:gd name="connsiteY8" fmla="*/ 105221 h 105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04429" h="1052214">
                    <a:moveTo>
                      <a:pt x="0" y="105221"/>
                    </a:moveTo>
                    <a:cubicBezTo>
                      <a:pt x="0" y="47109"/>
                      <a:pt x="47109" y="0"/>
                      <a:pt x="105221" y="0"/>
                    </a:cubicBezTo>
                    <a:lnTo>
                      <a:pt x="1999208" y="0"/>
                    </a:lnTo>
                    <a:cubicBezTo>
                      <a:pt x="2057320" y="0"/>
                      <a:pt x="2104429" y="47109"/>
                      <a:pt x="2104429" y="105221"/>
                    </a:cubicBezTo>
                    <a:lnTo>
                      <a:pt x="2104429" y="946993"/>
                    </a:lnTo>
                    <a:cubicBezTo>
                      <a:pt x="2104429" y="1005105"/>
                      <a:pt x="2057320" y="1052214"/>
                      <a:pt x="1999208" y="1052214"/>
                    </a:cubicBezTo>
                    <a:lnTo>
                      <a:pt x="105221" y="1052214"/>
                    </a:lnTo>
                    <a:cubicBezTo>
                      <a:pt x="47109" y="1052214"/>
                      <a:pt x="0" y="1005105"/>
                      <a:pt x="0" y="946993"/>
                    </a:cubicBezTo>
                    <a:lnTo>
                      <a:pt x="0" y="105221"/>
                    </a:lnTo>
                    <a:close/>
                  </a:path>
                </a:pathLst>
              </a:custGeom>
              <a:blipFill rotWithShape="0">
                <a:blip r:embed="rId3"/>
                <a:stretch>
                  <a:fillRect/>
                </a:stretch>
              </a:blipFill>
            </p:spPr>
            <p:txBody>
              <a:bodyPr/>
              <a:lstStyle/>
              <a:p>
                <a:r>
                  <a:rPr lang="zh-CN" altLang="en-US">
                    <a:noFill/>
                  </a:rPr>
                  <a:t> </a:t>
                </a:r>
              </a:p>
            </p:txBody>
          </p:sp>
        </mc:Fallback>
      </mc:AlternateContent>
      <p:sp>
        <p:nvSpPr>
          <p:cNvPr id="5" name="任意多边形 4"/>
          <p:cNvSpPr/>
          <p:nvPr/>
        </p:nvSpPr>
        <p:spPr>
          <a:xfrm>
            <a:off x="4730463" y="4477318"/>
            <a:ext cx="1096446" cy="368276"/>
          </a:xfrm>
          <a:custGeom>
            <a:avLst/>
            <a:gdLst>
              <a:gd name="connsiteX0" fmla="*/ 0 w 1096445"/>
              <a:gd name="connsiteY0" fmla="*/ 184138 h 368275"/>
              <a:gd name="connsiteX1" fmla="*/ 184138 w 1096445"/>
              <a:gd name="connsiteY1" fmla="*/ 0 h 368275"/>
              <a:gd name="connsiteX2" fmla="*/ 184138 w 1096445"/>
              <a:gd name="connsiteY2" fmla="*/ 73655 h 368275"/>
              <a:gd name="connsiteX3" fmla="*/ 912308 w 1096445"/>
              <a:gd name="connsiteY3" fmla="*/ 73655 h 368275"/>
              <a:gd name="connsiteX4" fmla="*/ 912308 w 1096445"/>
              <a:gd name="connsiteY4" fmla="*/ 0 h 368275"/>
              <a:gd name="connsiteX5" fmla="*/ 1096445 w 1096445"/>
              <a:gd name="connsiteY5" fmla="*/ 184138 h 368275"/>
              <a:gd name="connsiteX6" fmla="*/ 912308 w 1096445"/>
              <a:gd name="connsiteY6" fmla="*/ 368275 h 368275"/>
              <a:gd name="connsiteX7" fmla="*/ 912308 w 1096445"/>
              <a:gd name="connsiteY7" fmla="*/ 294620 h 368275"/>
              <a:gd name="connsiteX8" fmla="*/ 184138 w 1096445"/>
              <a:gd name="connsiteY8" fmla="*/ 294620 h 368275"/>
              <a:gd name="connsiteX9" fmla="*/ 184138 w 1096445"/>
              <a:gd name="connsiteY9" fmla="*/ 368275 h 368275"/>
              <a:gd name="connsiteX10" fmla="*/ 0 w 1096445"/>
              <a:gd name="connsiteY10" fmla="*/ 184138 h 368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96445" h="368275">
                <a:moveTo>
                  <a:pt x="1096445" y="184137"/>
                </a:moveTo>
                <a:lnTo>
                  <a:pt x="912307" y="368274"/>
                </a:lnTo>
                <a:lnTo>
                  <a:pt x="912307" y="294619"/>
                </a:lnTo>
                <a:lnTo>
                  <a:pt x="184137" y="294619"/>
                </a:lnTo>
                <a:lnTo>
                  <a:pt x="184137" y="368274"/>
                </a:lnTo>
                <a:lnTo>
                  <a:pt x="0" y="184137"/>
                </a:lnTo>
                <a:lnTo>
                  <a:pt x="184137" y="1"/>
                </a:lnTo>
                <a:lnTo>
                  <a:pt x="184137" y="73656"/>
                </a:lnTo>
                <a:lnTo>
                  <a:pt x="912307" y="73656"/>
                </a:lnTo>
                <a:lnTo>
                  <a:pt x="912307" y="1"/>
                </a:lnTo>
                <a:lnTo>
                  <a:pt x="1096445" y="184137"/>
                </a:lnTo>
                <a:close/>
              </a:path>
            </a:pathLst>
          </a:custGeom>
          <a:scene3d>
            <a:camera prst="orthographicFront"/>
            <a:lightRig rig="flat" dir="t"/>
          </a:scene3d>
          <a:sp3d z="-80000" prstMaterial="plastic">
            <a:bevelT w="50800" h="50800"/>
            <a:bevelB w="25400" h="25400" prst="angle"/>
          </a:sp3d>
        </p:spPr>
        <p:style>
          <a:lnRef idx="0">
            <a:schemeClr val="accent1">
              <a:tint val="60000"/>
              <a:hueOff val="0"/>
              <a:satOff val="0"/>
              <a:lumOff val="0"/>
              <a:alphaOff val="0"/>
            </a:schemeClr>
          </a:lnRef>
          <a:fillRef idx="3">
            <a:schemeClr val="accent1">
              <a:tint val="60000"/>
              <a:hueOff val="0"/>
              <a:satOff val="0"/>
              <a:lumOff val="0"/>
              <a:alphaOff val="0"/>
            </a:schemeClr>
          </a:fillRef>
          <a:effectRef idx="2">
            <a:schemeClr val="accent1">
              <a:tint val="60000"/>
              <a:hueOff val="0"/>
              <a:satOff val="0"/>
              <a:lumOff val="0"/>
              <a:alphaOff val="0"/>
            </a:schemeClr>
          </a:effectRef>
          <a:fontRef idx="minor">
            <a:schemeClr val="lt1"/>
          </a:fontRef>
        </p:style>
        <p:txBody>
          <a:bodyPr spcFirstLastPara="0" vert="horz" wrap="square" lIns="110482" tIns="73656" rIns="110484" bIns="73655" numCol="1" spcCol="1270" anchor="ctr" anchorCtr="0">
            <a:noAutofit/>
          </a:bodyPr>
          <a:lstStyle/>
          <a:p>
            <a:pPr lvl="0" algn="ctr" defTabSz="666750">
              <a:lnSpc>
                <a:spcPct val="90000"/>
              </a:lnSpc>
              <a:spcBef>
                <a:spcPct val="0"/>
              </a:spcBef>
              <a:spcAft>
                <a:spcPct val="35000"/>
              </a:spcAft>
            </a:pPr>
            <a:endParaRPr lang="zh-CN" altLang="en-US" sz="1500" kern="1200"/>
          </a:p>
        </p:txBody>
      </p:sp>
      <p:sp>
        <p:nvSpPr>
          <p:cNvPr id="6" name="任意多边形 5"/>
          <p:cNvSpPr/>
          <p:nvPr/>
        </p:nvSpPr>
        <p:spPr>
          <a:xfrm>
            <a:off x="2488977" y="4135349"/>
            <a:ext cx="2104429" cy="1052214"/>
          </a:xfrm>
          <a:custGeom>
            <a:avLst/>
            <a:gdLst>
              <a:gd name="connsiteX0" fmla="*/ 0 w 2104429"/>
              <a:gd name="connsiteY0" fmla="*/ 105221 h 1052214"/>
              <a:gd name="connsiteX1" fmla="*/ 105221 w 2104429"/>
              <a:gd name="connsiteY1" fmla="*/ 0 h 1052214"/>
              <a:gd name="connsiteX2" fmla="*/ 1999208 w 2104429"/>
              <a:gd name="connsiteY2" fmla="*/ 0 h 1052214"/>
              <a:gd name="connsiteX3" fmla="*/ 2104429 w 2104429"/>
              <a:gd name="connsiteY3" fmla="*/ 105221 h 1052214"/>
              <a:gd name="connsiteX4" fmla="*/ 2104429 w 2104429"/>
              <a:gd name="connsiteY4" fmla="*/ 946993 h 1052214"/>
              <a:gd name="connsiteX5" fmla="*/ 1999208 w 2104429"/>
              <a:gd name="connsiteY5" fmla="*/ 1052214 h 1052214"/>
              <a:gd name="connsiteX6" fmla="*/ 105221 w 2104429"/>
              <a:gd name="connsiteY6" fmla="*/ 1052214 h 1052214"/>
              <a:gd name="connsiteX7" fmla="*/ 0 w 2104429"/>
              <a:gd name="connsiteY7" fmla="*/ 946993 h 1052214"/>
              <a:gd name="connsiteX8" fmla="*/ 0 w 2104429"/>
              <a:gd name="connsiteY8" fmla="*/ 105221 h 105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04429" h="1052214">
                <a:moveTo>
                  <a:pt x="0" y="105221"/>
                </a:moveTo>
                <a:cubicBezTo>
                  <a:pt x="0" y="47109"/>
                  <a:pt x="47109" y="0"/>
                  <a:pt x="105221" y="0"/>
                </a:cubicBezTo>
                <a:lnTo>
                  <a:pt x="1999208" y="0"/>
                </a:lnTo>
                <a:cubicBezTo>
                  <a:pt x="2057320" y="0"/>
                  <a:pt x="2104429" y="47109"/>
                  <a:pt x="2104429" y="105221"/>
                </a:cubicBezTo>
                <a:lnTo>
                  <a:pt x="2104429" y="946993"/>
                </a:lnTo>
                <a:cubicBezTo>
                  <a:pt x="2104429" y="1005105"/>
                  <a:pt x="2057320" y="1052214"/>
                  <a:pt x="1999208" y="1052214"/>
                </a:cubicBezTo>
                <a:lnTo>
                  <a:pt x="105221" y="1052214"/>
                </a:lnTo>
                <a:cubicBezTo>
                  <a:pt x="47109" y="1052214"/>
                  <a:pt x="0" y="1005105"/>
                  <a:pt x="0" y="946993"/>
                </a:cubicBezTo>
                <a:lnTo>
                  <a:pt x="0" y="105221"/>
                </a:lnTo>
                <a:close/>
              </a:path>
            </a:pathLst>
          </a:custGeom>
          <a:scene3d>
            <a:camera prst="orthographicFront"/>
            <a:lightRig rig="flat" dir="t"/>
          </a:scene3d>
          <a:sp3d prstMaterial="plastic">
            <a:bevelT w="120900" h="88900"/>
            <a:bevelB w="88900" h="31750" prst="angle"/>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110828" tIns="110828" rIns="110828" bIns="110828" numCol="1" spcCol="1270" anchor="ctr" anchorCtr="0">
            <a:noAutofit/>
          </a:bodyPr>
          <a:lstStyle/>
          <a:p>
            <a:pPr lvl="0" algn="ctr" defTabSz="933450">
              <a:lnSpc>
                <a:spcPct val="90000"/>
              </a:lnSpc>
              <a:spcBef>
                <a:spcPct val="0"/>
              </a:spcBef>
              <a:spcAft>
                <a:spcPct val="35000"/>
              </a:spcAft>
            </a:pPr>
            <a:r>
              <a:rPr lang="zh-CN" altLang="en-US" sz="2100" kern="1200" dirty="0" smtClean="0"/>
              <a:t>卢瑟福行星模型</a:t>
            </a:r>
            <a:endParaRPr lang="zh-CN" altLang="en-US" sz="2100" kern="1200" dirty="0"/>
          </a:p>
        </p:txBody>
      </p:sp>
      <p:sp>
        <p:nvSpPr>
          <p:cNvPr id="7" name="任意多边形 6"/>
          <p:cNvSpPr/>
          <p:nvPr/>
        </p:nvSpPr>
        <p:spPr>
          <a:xfrm>
            <a:off x="4067944" y="1160821"/>
            <a:ext cx="2354540" cy="1052214"/>
          </a:xfrm>
          <a:custGeom>
            <a:avLst/>
            <a:gdLst>
              <a:gd name="connsiteX0" fmla="*/ 0 w 2104429"/>
              <a:gd name="connsiteY0" fmla="*/ 105221 h 1052214"/>
              <a:gd name="connsiteX1" fmla="*/ 105221 w 2104429"/>
              <a:gd name="connsiteY1" fmla="*/ 0 h 1052214"/>
              <a:gd name="connsiteX2" fmla="*/ 1999208 w 2104429"/>
              <a:gd name="connsiteY2" fmla="*/ 0 h 1052214"/>
              <a:gd name="connsiteX3" fmla="*/ 2104429 w 2104429"/>
              <a:gd name="connsiteY3" fmla="*/ 105221 h 1052214"/>
              <a:gd name="connsiteX4" fmla="*/ 2104429 w 2104429"/>
              <a:gd name="connsiteY4" fmla="*/ 946993 h 1052214"/>
              <a:gd name="connsiteX5" fmla="*/ 1999208 w 2104429"/>
              <a:gd name="connsiteY5" fmla="*/ 1052214 h 1052214"/>
              <a:gd name="connsiteX6" fmla="*/ 105221 w 2104429"/>
              <a:gd name="connsiteY6" fmla="*/ 1052214 h 1052214"/>
              <a:gd name="connsiteX7" fmla="*/ 0 w 2104429"/>
              <a:gd name="connsiteY7" fmla="*/ 946993 h 1052214"/>
              <a:gd name="connsiteX8" fmla="*/ 0 w 2104429"/>
              <a:gd name="connsiteY8" fmla="*/ 105221 h 105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04429" h="1052214">
                <a:moveTo>
                  <a:pt x="0" y="105221"/>
                </a:moveTo>
                <a:cubicBezTo>
                  <a:pt x="0" y="47109"/>
                  <a:pt x="47109" y="0"/>
                  <a:pt x="105221" y="0"/>
                </a:cubicBezTo>
                <a:lnTo>
                  <a:pt x="1999208" y="0"/>
                </a:lnTo>
                <a:cubicBezTo>
                  <a:pt x="2057320" y="0"/>
                  <a:pt x="2104429" y="47109"/>
                  <a:pt x="2104429" y="105221"/>
                </a:cubicBezTo>
                <a:lnTo>
                  <a:pt x="2104429" y="946993"/>
                </a:lnTo>
                <a:cubicBezTo>
                  <a:pt x="2104429" y="1005105"/>
                  <a:pt x="2057320" y="1052214"/>
                  <a:pt x="1999208" y="1052214"/>
                </a:cubicBezTo>
                <a:lnTo>
                  <a:pt x="105221" y="1052214"/>
                </a:lnTo>
                <a:cubicBezTo>
                  <a:pt x="47109" y="1052214"/>
                  <a:pt x="0" y="1005105"/>
                  <a:pt x="0" y="946993"/>
                </a:cubicBezTo>
                <a:lnTo>
                  <a:pt x="0" y="105221"/>
                </a:lnTo>
                <a:close/>
              </a:path>
            </a:pathLst>
          </a:custGeom>
          <a:scene3d>
            <a:camera prst="orthographicFront"/>
            <a:lightRig rig="flat" dir="t"/>
          </a:scene3d>
          <a:sp3d prstMaterial="plastic">
            <a:bevelT w="120900" h="88900"/>
            <a:bevelB w="88900" h="31750" prst="angle"/>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110828" tIns="110828" rIns="110828" bIns="110828" numCol="1" spcCol="1270" anchor="ctr" anchorCtr="0">
            <a:noAutofit/>
          </a:bodyPr>
          <a:lstStyle/>
          <a:p>
            <a:pPr lvl="0" algn="ctr" defTabSz="933450">
              <a:lnSpc>
                <a:spcPct val="90000"/>
              </a:lnSpc>
              <a:spcBef>
                <a:spcPct val="0"/>
              </a:spcBef>
              <a:spcAft>
                <a:spcPct val="35000"/>
              </a:spcAft>
            </a:pPr>
            <a:r>
              <a:rPr lang="zh-CN" altLang="en-US" sz="2100" kern="1200" dirty="0" smtClean="0"/>
              <a:t>盖革</a:t>
            </a:r>
            <a:r>
              <a:rPr lang="en-US" altLang="zh-CN" sz="2100" kern="1200" dirty="0" smtClean="0"/>
              <a:t>-</a:t>
            </a:r>
            <a:r>
              <a:rPr lang="zh-CN" altLang="en-US" sz="2100" kern="1200" dirty="0" smtClean="0"/>
              <a:t>马斯顿实验</a:t>
            </a:r>
            <a:endParaRPr lang="zh-CN" altLang="en-US" sz="2100" kern="1200" dirty="0"/>
          </a:p>
        </p:txBody>
      </p:sp>
      <p:sp>
        <p:nvSpPr>
          <p:cNvPr id="8" name="任意多边形 7"/>
          <p:cNvSpPr/>
          <p:nvPr/>
        </p:nvSpPr>
        <p:spPr>
          <a:xfrm rot="3600000">
            <a:off x="5599209" y="2972606"/>
            <a:ext cx="1096445" cy="368275"/>
          </a:xfrm>
          <a:custGeom>
            <a:avLst/>
            <a:gdLst>
              <a:gd name="connsiteX0" fmla="*/ 0 w 1096445"/>
              <a:gd name="connsiteY0" fmla="*/ 184138 h 368275"/>
              <a:gd name="connsiteX1" fmla="*/ 184138 w 1096445"/>
              <a:gd name="connsiteY1" fmla="*/ 0 h 368275"/>
              <a:gd name="connsiteX2" fmla="*/ 184138 w 1096445"/>
              <a:gd name="connsiteY2" fmla="*/ 73655 h 368275"/>
              <a:gd name="connsiteX3" fmla="*/ 912308 w 1096445"/>
              <a:gd name="connsiteY3" fmla="*/ 73655 h 368275"/>
              <a:gd name="connsiteX4" fmla="*/ 912308 w 1096445"/>
              <a:gd name="connsiteY4" fmla="*/ 0 h 368275"/>
              <a:gd name="connsiteX5" fmla="*/ 1096445 w 1096445"/>
              <a:gd name="connsiteY5" fmla="*/ 184138 h 368275"/>
              <a:gd name="connsiteX6" fmla="*/ 912308 w 1096445"/>
              <a:gd name="connsiteY6" fmla="*/ 368275 h 368275"/>
              <a:gd name="connsiteX7" fmla="*/ 912308 w 1096445"/>
              <a:gd name="connsiteY7" fmla="*/ 294620 h 368275"/>
              <a:gd name="connsiteX8" fmla="*/ 184138 w 1096445"/>
              <a:gd name="connsiteY8" fmla="*/ 294620 h 368275"/>
              <a:gd name="connsiteX9" fmla="*/ 184138 w 1096445"/>
              <a:gd name="connsiteY9" fmla="*/ 368275 h 368275"/>
              <a:gd name="connsiteX10" fmla="*/ 0 w 1096445"/>
              <a:gd name="connsiteY10" fmla="*/ 184138 h 368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96445" h="368275">
                <a:moveTo>
                  <a:pt x="0" y="184138"/>
                </a:moveTo>
                <a:lnTo>
                  <a:pt x="184138" y="0"/>
                </a:lnTo>
                <a:lnTo>
                  <a:pt x="184138" y="73655"/>
                </a:lnTo>
                <a:lnTo>
                  <a:pt x="912308" y="73655"/>
                </a:lnTo>
                <a:lnTo>
                  <a:pt x="912308" y="0"/>
                </a:lnTo>
                <a:lnTo>
                  <a:pt x="1096445" y="184138"/>
                </a:lnTo>
                <a:lnTo>
                  <a:pt x="912308" y="368275"/>
                </a:lnTo>
                <a:lnTo>
                  <a:pt x="912308" y="294620"/>
                </a:lnTo>
                <a:lnTo>
                  <a:pt x="184138" y="294620"/>
                </a:lnTo>
                <a:lnTo>
                  <a:pt x="184138" y="368275"/>
                </a:lnTo>
                <a:lnTo>
                  <a:pt x="0" y="184138"/>
                </a:lnTo>
                <a:close/>
              </a:path>
            </a:pathLst>
          </a:custGeom>
          <a:scene3d>
            <a:camera prst="orthographicFront"/>
            <a:lightRig rig="flat" dir="t"/>
          </a:scene3d>
          <a:sp3d z="-80000" prstMaterial="plastic">
            <a:bevelT w="50800" h="50800"/>
            <a:bevelB w="25400" h="25400" prst="angle"/>
          </a:sp3d>
        </p:spPr>
        <p:style>
          <a:lnRef idx="0">
            <a:schemeClr val="accent1">
              <a:tint val="60000"/>
              <a:hueOff val="0"/>
              <a:satOff val="0"/>
              <a:lumOff val="0"/>
              <a:alphaOff val="0"/>
            </a:schemeClr>
          </a:lnRef>
          <a:fillRef idx="3">
            <a:schemeClr val="accent1">
              <a:tint val="60000"/>
              <a:hueOff val="0"/>
              <a:satOff val="0"/>
              <a:lumOff val="0"/>
              <a:alphaOff val="0"/>
            </a:schemeClr>
          </a:fillRef>
          <a:effectRef idx="2">
            <a:schemeClr val="accent1">
              <a:tint val="60000"/>
              <a:hueOff val="0"/>
              <a:satOff val="0"/>
              <a:lumOff val="0"/>
              <a:alphaOff val="0"/>
            </a:schemeClr>
          </a:effectRef>
          <a:fontRef idx="minor">
            <a:schemeClr val="lt1"/>
          </a:fontRef>
        </p:style>
        <p:txBody>
          <a:bodyPr spcFirstLastPara="0" vert="horz" wrap="square" lIns="110482" tIns="73653" rIns="110482" bIns="73656" numCol="1" spcCol="1270" anchor="ctr" anchorCtr="0">
            <a:noAutofit/>
          </a:bodyPr>
          <a:lstStyle/>
          <a:p>
            <a:pPr lvl="0" algn="ctr" defTabSz="666750">
              <a:lnSpc>
                <a:spcPct val="90000"/>
              </a:lnSpc>
              <a:spcBef>
                <a:spcPct val="0"/>
              </a:spcBef>
              <a:spcAft>
                <a:spcPct val="35000"/>
              </a:spcAft>
            </a:pPr>
            <a:endParaRPr lang="zh-CN" altLang="en-US" sz="1500" kern="1200"/>
          </a:p>
        </p:txBody>
      </p:sp>
      <p:sp>
        <p:nvSpPr>
          <p:cNvPr id="9" name="任意多边形 8"/>
          <p:cNvSpPr/>
          <p:nvPr/>
        </p:nvSpPr>
        <p:spPr>
          <a:xfrm rot="18000000">
            <a:off x="3861716" y="2972606"/>
            <a:ext cx="1096445" cy="368275"/>
          </a:xfrm>
          <a:custGeom>
            <a:avLst/>
            <a:gdLst>
              <a:gd name="connsiteX0" fmla="*/ 0 w 1096445"/>
              <a:gd name="connsiteY0" fmla="*/ 184138 h 368275"/>
              <a:gd name="connsiteX1" fmla="*/ 184138 w 1096445"/>
              <a:gd name="connsiteY1" fmla="*/ 0 h 368275"/>
              <a:gd name="connsiteX2" fmla="*/ 184138 w 1096445"/>
              <a:gd name="connsiteY2" fmla="*/ 73655 h 368275"/>
              <a:gd name="connsiteX3" fmla="*/ 912308 w 1096445"/>
              <a:gd name="connsiteY3" fmla="*/ 73655 h 368275"/>
              <a:gd name="connsiteX4" fmla="*/ 912308 w 1096445"/>
              <a:gd name="connsiteY4" fmla="*/ 0 h 368275"/>
              <a:gd name="connsiteX5" fmla="*/ 1096445 w 1096445"/>
              <a:gd name="connsiteY5" fmla="*/ 184138 h 368275"/>
              <a:gd name="connsiteX6" fmla="*/ 912308 w 1096445"/>
              <a:gd name="connsiteY6" fmla="*/ 368275 h 368275"/>
              <a:gd name="connsiteX7" fmla="*/ 912308 w 1096445"/>
              <a:gd name="connsiteY7" fmla="*/ 294620 h 368275"/>
              <a:gd name="connsiteX8" fmla="*/ 184138 w 1096445"/>
              <a:gd name="connsiteY8" fmla="*/ 294620 h 368275"/>
              <a:gd name="connsiteX9" fmla="*/ 184138 w 1096445"/>
              <a:gd name="connsiteY9" fmla="*/ 368275 h 368275"/>
              <a:gd name="connsiteX10" fmla="*/ 0 w 1096445"/>
              <a:gd name="connsiteY10" fmla="*/ 184138 h 368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96445" h="368275">
                <a:moveTo>
                  <a:pt x="0" y="184138"/>
                </a:moveTo>
                <a:lnTo>
                  <a:pt x="184138" y="0"/>
                </a:lnTo>
                <a:lnTo>
                  <a:pt x="184138" y="73655"/>
                </a:lnTo>
                <a:lnTo>
                  <a:pt x="912308" y="73655"/>
                </a:lnTo>
                <a:lnTo>
                  <a:pt x="912308" y="0"/>
                </a:lnTo>
                <a:lnTo>
                  <a:pt x="1096445" y="184138"/>
                </a:lnTo>
                <a:lnTo>
                  <a:pt x="912308" y="368275"/>
                </a:lnTo>
                <a:lnTo>
                  <a:pt x="912308" y="294620"/>
                </a:lnTo>
                <a:lnTo>
                  <a:pt x="184138" y="294620"/>
                </a:lnTo>
                <a:lnTo>
                  <a:pt x="184138" y="368275"/>
                </a:lnTo>
                <a:lnTo>
                  <a:pt x="0" y="184138"/>
                </a:lnTo>
                <a:close/>
              </a:path>
            </a:pathLst>
          </a:custGeom>
          <a:scene3d>
            <a:camera prst="orthographicFront"/>
            <a:lightRig rig="flat" dir="t"/>
          </a:scene3d>
          <a:sp3d z="-80000" prstMaterial="plastic">
            <a:bevelT w="50800" h="50800"/>
            <a:bevelB w="25400" h="25400" prst="angle"/>
          </a:sp3d>
        </p:spPr>
        <p:style>
          <a:lnRef idx="0">
            <a:schemeClr val="accent1">
              <a:tint val="60000"/>
              <a:hueOff val="0"/>
              <a:satOff val="0"/>
              <a:lumOff val="0"/>
              <a:alphaOff val="0"/>
            </a:schemeClr>
          </a:lnRef>
          <a:fillRef idx="3">
            <a:schemeClr val="accent1">
              <a:tint val="60000"/>
              <a:hueOff val="0"/>
              <a:satOff val="0"/>
              <a:lumOff val="0"/>
              <a:alphaOff val="0"/>
            </a:schemeClr>
          </a:fillRef>
          <a:effectRef idx="2">
            <a:schemeClr val="accent1">
              <a:tint val="60000"/>
              <a:hueOff val="0"/>
              <a:satOff val="0"/>
              <a:lumOff val="0"/>
              <a:alphaOff val="0"/>
            </a:schemeClr>
          </a:effectRef>
          <a:fontRef idx="minor">
            <a:schemeClr val="lt1"/>
          </a:fontRef>
        </p:style>
        <p:txBody>
          <a:bodyPr spcFirstLastPara="0" vert="horz" wrap="square" lIns="110482" tIns="73655" rIns="110482" bIns="73654" numCol="1" spcCol="1270" anchor="ctr" anchorCtr="0">
            <a:noAutofit/>
          </a:bodyPr>
          <a:lstStyle/>
          <a:p>
            <a:pPr lvl="0" algn="ctr" defTabSz="666750">
              <a:lnSpc>
                <a:spcPct val="90000"/>
              </a:lnSpc>
              <a:spcBef>
                <a:spcPct val="0"/>
              </a:spcBef>
              <a:spcAft>
                <a:spcPct val="35000"/>
              </a:spcAft>
            </a:pPr>
            <a:endParaRPr lang="zh-CN" altLang="en-US" sz="1500" kern="1200"/>
          </a:p>
        </p:txBody>
      </p:sp>
    </p:spTree>
    <p:extLst>
      <p:ext uri="{BB962C8B-B14F-4D97-AF65-F5344CB8AC3E}">
        <p14:creationId xmlns:p14="http://schemas.microsoft.com/office/powerpoint/2010/main" val="38059553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p:cNvPicPr>
            <a:picLocks noGrp="1" noChangeAspect="1"/>
          </p:cNvPicPr>
          <p:nvPr>
            <p:ph idx="1"/>
          </p:nvPr>
        </p:nvPicPr>
        <p:blipFill rotWithShape="1">
          <a:blip r:embed="rId2" cstate="print">
            <a:extLst>
              <a:ext uri="{BEBA8EAE-BF5A-486C-A8C5-ECC9F3942E4B}">
                <a14:imgProps xmlns:a14="http://schemas.microsoft.com/office/drawing/2010/main">
                  <a14:imgLayer r:embed="rId3">
                    <a14:imgEffect>
                      <a14:sharpenSoften amount="50000"/>
                    </a14:imgEffect>
                    <a14:imgEffect>
                      <a14:brightnessContrast contrast="40000"/>
                    </a14:imgEffect>
                  </a14:imgLayer>
                </a14:imgProps>
              </a:ext>
              <a:ext uri="{28A0092B-C50C-407E-A947-70E740481C1C}">
                <a14:useLocalDpi xmlns:a14="http://schemas.microsoft.com/office/drawing/2010/main" val="0"/>
              </a:ext>
            </a:extLst>
          </a:blip>
          <a:srcRect l="13401" t="42354" r="47289" b="17871"/>
          <a:stretch/>
        </p:blipFill>
        <p:spPr>
          <a:xfrm>
            <a:off x="4599611" y="443309"/>
            <a:ext cx="4464496" cy="2536647"/>
          </a:xfrm>
        </p:spPr>
      </p:pic>
      <p:sp>
        <p:nvSpPr>
          <p:cNvPr id="3" name="标题 2"/>
          <p:cNvSpPr>
            <a:spLocks noGrp="1"/>
          </p:cNvSpPr>
          <p:nvPr>
            <p:ph type="title"/>
          </p:nvPr>
        </p:nvSpPr>
        <p:spPr/>
        <p:txBody>
          <a:bodyPr/>
          <a:lstStyle/>
          <a:p>
            <a:endParaRPr lang="zh-CN" altLang="en-US"/>
          </a:p>
        </p:txBody>
      </p:sp>
      <p:grpSp>
        <p:nvGrpSpPr>
          <p:cNvPr id="8" name="组合 7"/>
          <p:cNvGrpSpPr/>
          <p:nvPr/>
        </p:nvGrpSpPr>
        <p:grpSpPr>
          <a:xfrm>
            <a:off x="51239" y="388602"/>
            <a:ext cx="4499991" cy="2564904"/>
            <a:chOff x="611560" y="188640"/>
            <a:chExt cx="7047587" cy="3365284"/>
          </a:xfrm>
        </p:grpSpPr>
        <p:pic>
          <p:nvPicPr>
            <p:cNvPr id="4" name="图片 3"/>
            <p:cNvPicPr>
              <a:picLocks noChangeAspect="1"/>
            </p:cNvPicPr>
            <p:nvPr/>
          </p:nvPicPr>
          <p:blipFill>
            <a:blip r:embed="rId4"/>
            <a:stretch>
              <a:fillRect/>
            </a:stretch>
          </p:blipFill>
          <p:spPr>
            <a:xfrm>
              <a:off x="611560" y="188640"/>
              <a:ext cx="7047587" cy="3365284"/>
            </a:xfrm>
            <a:prstGeom prst="rect">
              <a:avLst/>
            </a:prstGeom>
          </p:spPr>
        </p:pic>
        <p:sp>
          <p:nvSpPr>
            <p:cNvPr id="6" name="文本框 5"/>
            <p:cNvSpPr txBox="1"/>
            <p:nvPr/>
          </p:nvSpPr>
          <p:spPr>
            <a:xfrm>
              <a:off x="4644008" y="1285359"/>
              <a:ext cx="360040" cy="269516"/>
            </a:xfrm>
            <a:prstGeom prst="rect">
              <a:avLst/>
            </a:prstGeom>
            <a:solidFill>
              <a:schemeClr val="bg1"/>
            </a:solidFill>
          </p:spPr>
          <p:txBody>
            <a:bodyPr wrap="square" rtlCol="0">
              <a:spAutoFit/>
            </a:bodyPr>
            <a:lstStyle/>
            <a:p>
              <a:endParaRPr lang="zh-CN" altLang="en-US" dirty="0"/>
            </a:p>
          </p:txBody>
        </p:sp>
        <p:sp>
          <p:nvSpPr>
            <p:cNvPr id="7" name="文本框 6"/>
            <p:cNvSpPr txBox="1"/>
            <p:nvPr/>
          </p:nvSpPr>
          <p:spPr>
            <a:xfrm>
              <a:off x="4657415" y="2284882"/>
              <a:ext cx="346633" cy="280021"/>
            </a:xfrm>
            <a:prstGeom prst="rect">
              <a:avLst/>
            </a:prstGeom>
            <a:solidFill>
              <a:schemeClr val="bg1"/>
            </a:solidFill>
          </p:spPr>
          <p:txBody>
            <a:bodyPr wrap="square" rtlCol="0">
              <a:spAutoFit/>
            </a:bodyPr>
            <a:lstStyle/>
            <a:p>
              <a:endParaRPr lang="zh-CN" altLang="en-US" dirty="0"/>
            </a:p>
          </p:txBody>
        </p:sp>
      </p:grpSp>
      <mc:AlternateContent xmlns:mc="http://schemas.openxmlformats.org/markup-compatibility/2006" xmlns:a14="http://schemas.microsoft.com/office/drawing/2010/main">
        <mc:Choice Requires="a14">
          <p:sp>
            <p:nvSpPr>
              <p:cNvPr id="10" name="矩形 9"/>
              <p:cNvSpPr/>
              <p:nvPr/>
            </p:nvSpPr>
            <p:spPr>
              <a:xfrm>
                <a:off x="338762" y="3318082"/>
                <a:ext cx="8424936" cy="830997"/>
              </a:xfrm>
              <a:prstGeom prst="rect">
                <a:avLst/>
              </a:prstGeom>
            </p:spPr>
            <p:txBody>
              <a:bodyPr wrap="square">
                <a:spAutoFit/>
              </a:bodyPr>
              <a:lstStyle/>
              <a:p>
                <a:pPr marL="0" marR="0">
                  <a:spcBef>
                    <a:spcPts val="0"/>
                  </a:spcBef>
                  <a:spcAft>
                    <a:spcPts val="0"/>
                  </a:spcAft>
                </a:pPr>
                <a:r>
                  <a:rPr lang="zh-CN" altLang="zh-CN" dirty="0">
                    <a:solidFill>
                      <a:srgbClr val="000000"/>
                    </a:solidFill>
                    <a:latin typeface="+mn-ea"/>
                    <a:ea typeface="+mn-ea"/>
                  </a:rPr>
                  <a:t>设平行电极板长</a:t>
                </a:r>
                <a14:m>
                  <m:oMath xmlns:m="http://schemas.openxmlformats.org/officeDocument/2006/math">
                    <m:r>
                      <a:rPr lang="zh-CN" altLang="zh-CN">
                        <a:solidFill>
                          <a:srgbClr val="000000"/>
                        </a:solidFill>
                        <a:effectLst/>
                        <a:latin typeface="Cambria Math" panose="02040503050406030204" pitchFamily="18" charset="0"/>
                        <a:ea typeface="+mn-ea"/>
                      </a:rPr>
                      <m:t>𝐿</m:t>
                    </m:r>
                  </m:oMath>
                </a14:m>
                <a:r>
                  <a:rPr lang="zh-CN" altLang="en-US" dirty="0" smtClean="0">
                    <a:solidFill>
                      <a:srgbClr val="000000"/>
                    </a:solidFill>
                    <a:latin typeface="+mn-ea"/>
                    <a:ea typeface="+mn-ea"/>
                  </a:rPr>
                  <a:t>平</a:t>
                </a:r>
                <a:r>
                  <a:rPr lang="en-US" altLang="zh-CN" dirty="0" smtClean="0">
                    <a:solidFill>
                      <a:srgbClr val="000000"/>
                    </a:solidFill>
                    <a:latin typeface="+mn-ea"/>
                    <a:ea typeface="+mn-ea"/>
                  </a:rPr>
                  <a:t>,</a:t>
                </a:r>
                <a:r>
                  <a:rPr lang="zh-CN" altLang="en-US" dirty="0" smtClean="0">
                    <a:solidFill>
                      <a:srgbClr val="000000"/>
                    </a:solidFill>
                    <a:latin typeface="+mn-ea"/>
                    <a:ea typeface="+mn-ea"/>
                  </a:rPr>
                  <a:t>两板之间</a:t>
                </a:r>
                <a:r>
                  <a:rPr lang="zh-CN" altLang="en-US" dirty="0">
                    <a:solidFill>
                      <a:srgbClr val="000000"/>
                    </a:solidFill>
                    <a:latin typeface="+mn-ea"/>
                    <a:ea typeface="+mn-ea"/>
                  </a:rPr>
                  <a:t>电压为</a:t>
                </a:r>
                <a:r>
                  <a:rPr lang="en-US" altLang="zh-CN" dirty="0">
                    <a:solidFill>
                      <a:srgbClr val="000000"/>
                    </a:solidFill>
                    <a:latin typeface="+mn-ea"/>
                    <a:ea typeface="+mn-ea"/>
                  </a:rPr>
                  <a:t>V, </a:t>
                </a:r>
                <a:r>
                  <a:rPr lang="zh-CN" altLang="en-US" dirty="0">
                    <a:solidFill>
                      <a:srgbClr val="000000"/>
                    </a:solidFill>
                    <a:latin typeface="+mn-ea"/>
                    <a:ea typeface="+mn-ea"/>
                  </a:rPr>
                  <a:t>距离</a:t>
                </a:r>
                <a:r>
                  <a:rPr lang="zh-CN" altLang="en-US" dirty="0" smtClean="0">
                    <a:solidFill>
                      <a:srgbClr val="000000"/>
                    </a:solidFill>
                    <a:latin typeface="+mn-ea"/>
                    <a:ea typeface="+mn-ea"/>
                  </a:rPr>
                  <a:t>为</a:t>
                </a:r>
                <a14:m>
                  <m:oMath xmlns:m="http://schemas.openxmlformats.org/officeDocument/2006/math">
                    <m:r>
                      <a:rPr lang="en-US" altLang="zh-CN" i="1" dirty="0" smtClean="0">
                        <a:solidFill>
                          <a:srgbClr val="000000"/>
                        </a:solidFill>
                        <a:latin typeface="Cambria Math" panose="02040503050406030204" pitchFamily="18" charset="0"/>
                        <a:ea typeface="+mn-ea"/>
                      </a:rPr>
                      <m:t>𝑑</m:t>
                    </m:r>
                  </m:oMath>
                </a14:m>
                <a:r>
                  <a:rPr lang="zh-CN" altLang="zh-CN" dirty="0" smtClean="0">
                    <a:solidFill>
                      <a:srgbClr val="000000"/>
                    </a:solidFill>
                    <a:effectLst/>
                    <a:latin typeface="+mn-ea"/>
                    <a:ea typeface="+mn-ea"/>
                  </a:rPr>
                  <a:t>，到</a:t>
                </a:r>
                <a:r>
                  <a:rPr lang="zh-CN" altLang="zh-CN" dirty="0">
                    <a:solidFill>
                      <a:srgbClr val="000000"/>
                    </a:solidFill>
                    <a:effectLst/>
                    <a:latin typeface="+mn-ea"/>
                    <a:ea typeface="+mn-ea"/>
                  </a:rPr>
                  <a:t>荧光屏距离为</a:t>
                </a:r>
                <a14:m>
                  <m:oMath xmlns:m="http://schemas.openxmlformats.org/officeDocument/2006/math">
                    <m:r>
                      <a:rPr lang="zh-CN" altLang="zh-CN">
                        <a:solidFill>
                          <a:srgbClr val="000000"/>
                        </a:solidFill>
                        <a:effectLst/>
                        <a:latin typeface="Cambria Math" panose="02040503050406030204" pitchFamily="18" charset="0"/>
                        <a:ea typeface="+mn-ea"/>
                      </a:rPr>
                      <m:t>𝐷</m:t>
                    </m:r>
                  </m:oMath>
                </a14:m>
                <a:r>
                  <a:rPr lang="zh-CN" altLang="zh-CN" i="1" dirty="0">
                    <a:solidFill>
                      <a:srgbClr val="000000"/>
                    </a:solidFill>
                    <a:effectLst/>
                    <a:latin typeface="+mn-ea"/>
                    <a:ea typeface="+mn-ea"/>
                  </a:rPr>
                  <a:t>，</a:t>
                </a:r>
                <a:r>
                  <a:rPr lang="zh-CN" altLang="zh-CN" dirty="0">
                    <a:solidFill>
                      <a:srgbClr val="000000"/>
                    </a:solidFill>
                    <a:effectLst/>
                    <a:latin typeface="+mn-ea"/>
                    <a:ea typeface="+mn-ea"/>
                  </a:rPr>
                  <a:t>质量为</a:t>
                </a:r>
                <a14:m>
                  <m:oMath xmlns:m="http://schemas.openxmlformats.org/officeDocument/2006/math">
                    <m:r>
                      <a:rPr lang="zh-CN" altLang="zh-CN">
                        <a:solidFill>
                          <a:srgbClr val="000000"/>
                        </a:solidFill>
                        <a:effectLst/>
                        <a:latin typeface="Cambria Math" panose="02040503050406030204" pitchFamily="18" charset="0"/>
                        <a:ea typeface="+mn-ea"/>
                      </a:rPr>
                      <m:t>𝑚</m:t>
                    </m:r>
                  </m:oMath>
                </a14:m>
                <a:r>
                  <a:rPr lang="zh-CN" altLang="zh-CN" dirty="0">
                    <a:solidFill>
                      <a:srgbClr val="000000"/>
                    </a:solidFill>
                    <a:effectLst/>
                    <a:latin typeface="+mn-ea"/>
                    <a:ea typeface="+mn-ea"/>
                  </a:rPr>
                  <a:t>的带电粒子的电荷为</a:t>
                </a:r>
                <a14:m>
                  <m:oMath xmlns:m="http://schemas.openxmlformats.org/officeDocument/2006/math">
                    <m:r>
                      <a:rPr lang="zh-CN" altLang="zh-CN">
                        <a:solidFill>
                          <a:srgbClr val="000000"/>
                        </a:solidFill>
                        <a:effectLst/>
                        <a:latin typeface="Cambria Math" panose="02040503050406030204" pitchFamily="18" charset="0"/>
                        <a:ea typeface="+mn-ea"/>
                      </a:rPr>
                      <m:t>−</m:t>
                    </m:r>
                    <m:r>
                      <a:rPr lang="zh-CN" altLang="zh-CN">
                        <a:solidFill>
                          <a:srgbClr val="000000"/>
                        </a:solidFill>
                        <a:effectLst/>
                        <a:latin typeface="Cambria Math" panose="02040503050406030204" pitchFamily="18" charset="0"/>
                        <a:ea typeface="+mn-ea"/>
                      </a:rPr>
                      <m:t>𝑒</m:t>
                    </m:r>
                  </m:oMath>
                </a14:m>
                <a:r>
                  <a:rPr lang="en-US" altLang="zh-CN" i="1" dirty="0">
                    <a:solidFill>
                      <a:srgbClr val="000000"/>
                    </a:solidFill>
                    <a:effectLst/>
                    <a:latin typeface="+mn-ea"/>
                    <a:ea typeface="+mn-ea"/>
                  </a:rPr>
                  <a:t>. </a:t>
                </a:r>
                <a:r>
                  <a:rPr lang="zh-CN" altLang="en-US" dirty="0" smtClean="0">
                    <a:solidFill>
                      <a:srgbClr val="000000"/>
                    </a:solidFill>
                    <a:effectLst/>
                    <a:latin typeface="+mn-ea"/>
                    <a:ea typeface="+mn-ea"/>
                  </a:rPr>
                  <a:t>求电子荷质比</a:t>
                </a:r>
                <a:endParaRPr lang="zh-CN" altLang="zh-CN" dirty="0">
                  <a:solidFill>
                    <a:srgbClr val="000000"/>
                  </a:solidFill>
                  <a:effectLst/>
                  <a:latin typeface="+mn-ea"/>
                  <a:ea typeface="+mn-ea"/>
                </a:endParaRPr>
              </a:p>
            </p:txBody>
          </p:sp>
        </mc:Choice>
        <mc:Fallback xmlns="">
          <p:sp>
            <p:nvSpPr>
              <p:cNvPr id="10" name="矩形 9"/>
              <p:cNvSpPr>
                <a:spLocks noRot="1" noChangeAspect="1" noMove="1" noResize="1" noEditPoints="1" noAdjustHandles="1" noChangeArrowheads="1" noChangeShapeType="1" noTextEdit="1"/>
              </p:cNvSpPr>
              <p:nvPr/>
            </p:nvSpPr>
            <p:spPr>
              <a:xfrm>
                <a:off x="338762" y="3318082"/>
                <a:ext cx="8424936" cy="830997"/>
              </a:xfrm>
              <a:prstGeom prst="rect">
                <a:avLst/>
              </a:prstGeom>
              <a:blipFill rotWithShape="0">
                <a:blip r:embed="rId5"/>
                <a:stretch>
                  <a:fillRect l="-1158" t="-8029" b="-1313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p:cNvSpPr/>
              <p:nvPr/>
            </p:nvSpPr>
            <p:spPr>
              <a:xfrm>
                <a:off x="2836128" y="4437112"/>
                <a:ext cx="2807499" cy="108805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zh-CN" altLang="en-US" i="1">
                              <a:latin typeface="Cambria Math" panose="02040503050406030204" pitchFamily="18" charset="0"/>
                            </a:rPr>
                          </m:ctrlPr>
                        </m:fPr>
                        <m:num>
                          <m:r>
                            <a:rPr lang="zh-CN" altLang="en-US" i="1">
                              <a:latin typeface="Cambria Math" panose="02040503050406030204" pitchFamily="18" charset="0"/>
                            </a:rPr>
                            <m:t>𝑒</m:t>
                          </m:r>
                        </m:num>
                        <m:den>
                          <m:r>
                            <a:rPr lang="zh-CN" altLang="en-US" i="1">
                              <a:latin typeface="Cambria Math" panose="02040503050406030204" pitchFamily="18" charset="0"/>
                            </a:rPr>
                            <m:t>𝑚</m:t>
                          </m:r>
                        </m:den>
                      </m:f>
                      <m:r>
                        <a:rPr lang="zh-CN" altLang="en-US" i="0">
                          <a:latin typeface="Cambria Math" panose="02040503050406030204" pitchFamily="18" charset="0"/>
                        </a:rPr>
                        <m:t>=</m:t>
                      </m:r>
                      <m:f>
                        <m:fPr>
                          <m:ctrlPr>
                            <a:rPr lang="zh-CN" altLang="en-US" i="1">
                              <a:latin typeface="Cambria Math" panose="02040503050406030204" pitchFamily="18" charset="0"/>
                            </a:rPr>
                          </m:ctrlPr>
                        </m:fPr>
                        <m:num>
                          <m:r>
                            <a:rPr lang="zh-CN" altLang="en-US" i="1">
                              <a:latin typeface="Cambria Math" panose="02040503050406030204" pitchFamily="18" charset="0"/>
                            </a:rPr>
                            <m:t>𝑦𝑉</m:t>
                          </m:r>
                        </m:num>
                        <m:den>
                          <m:r>
                            <a:rPr lang="zh-CN" altLang="en-US" i="1">
                              <a:latin typeface="Cambria Math" panose="02040503050406030204" pitchFamily="18" charset="0"/>
                            </a:rPr>
                            <m:t>𝑑𝐿</m:t>
                          </m:r>
                          <m:d>
                            <m:dPr>
                              <m:ctrlPr>
                                <a:rPr lang="zh-CN" altLang="en-US" i="1">
                                  <a:latin typeface="Cambria Math" panose="02040503050406030204" pitchFamily="18" charset="0"/>
                                </a:rPr>
                              </m:ctrlPr>
                            </m:dPr>
                            <m:e>
                              <m:r>
                                <a:rPr lang="zh-CN" altLang="en-US" i="1">
                                  <a:latin typeface="Cambria Math" panose="02040503050406030204" pitchFamily="18" charset="0"/>
                                </a:rPr>
                                <m:t>𝐷</m:t>
                              </m:r>
                              <m:r>
                                <a:rPr lang="zh-CN" altLang="en-US" i="0">
                                  <a:latin typeface="Cambria Math" panose="02040503050406030204" pitchFamily="18" charset="0"/>
                                </a:rPr>
                                <m:t>+</m:t>
                              </m:r>
                              <m:f>
                                <m:fPr>
                                  <m:ctrlPr>
                                    <a:rPr lang="zh-CN" altLang="en-US" i="1">
                                      <a:latin typeface="Cambria Math" panose="02040503050406030204" pitchFamily="18" charset="0"/>
                                    </a:rPr>
                                  </m:ctrlPr>
                                </m:fPr>
                                <m:num>
                                  <m:r>
                                    <a:rPr lang="zh-CN" altLang="en-US" i="1">
                                      <a:latin typeface="Cambria Math" panose="02040503050406030204" pitchFamily="18" charset="0"/>
                                    </a:rPr>
                                    <m:t>𝐿</m:t>
                                  </m:r>
                                </m:num>
                                <m:den>
                                  <m:r>
                                    <a:rPr lang="zh-CN" altLang="en-US" i="0">
                                      <a:latin typeface="Cambria Math" panose="02040503050406030204" pitchFamily="18" charset="0"/>
                                    </a:rPr>
                                    <m:t>2</m:t>
                                  </m:r>
                                </m:den>
                              </m:f>
                            </m:e>
                          </m:d>
                          <m:sSup>
                            <m:sSupPr>
                              <m:ctrlPr>
                                <a:rPr lang="zh-CN" altLang="en-US" i="1">
                                  <a:latin typeface="Cambria Math" panose="02040503050406030204" pitchFamily="18" charset="0"/>
                                </a:rPr>
                              </m:ctrlPr>
                            </m:sSupPr>
                            <m:e>
                              <m:r>
                                <a:rPr lang="zh-CN" altLang="en-US" i="1">
                                  <a:latin typeface="Cambria Math" panose="02040503050406030204" pitchFamily="18" charset="0"/>
                                </a:rPr>
                                <m:t>𝐵</m:t>
                              </m:r>
                            </m:e>
                            <m:sup>
                              <m:r>
                                <a:rPr lang="zh-CN" altLang="en-US" i="0">
                                  <a:latin typeface="Cambria Math" panose="02040503050406030204" pitchFamily="18" charset="0"/>
                                </a:rPr>
                                <m:t>2</m:t>
                              </m:r>
                            </m:sup>
                          </m:sSup>
                        </m:den>
                      </m:f>
                    </m:oMath>
                  </m:oMathPara>
                </a14:m>
                <a:endParaRPr lang="zh-CN" altLang="en-US" dirty="0"/>
              </a:p>
            </p:txBody>
          </p:sp>
        </mc:Choice>
        <mc:Fallback xmlns="">
          <p:sp>
            <p:nvSpPr>
              <p:cNvPr id="11" name="矩形 10"/>
              <p:cNvSpPr>
                <a:spLocks noRot="1" noChangeAspect="1" noMove="1" noResize="1" noEditPoints="1" noAdjustHandles="1" noChangeArrowheads="1" noChangeShapeType="1" noTextEdit="1"/>
              </p:cNvSpPr>
              <p:nvPr/>
            </p:nvSpPr>
            <p:spPr>
              <a:xfrm>
                <a:off x="2836128" y="4437112"/>
                <a:ext cx="2807499" cy="1088055"/>
              </a:xfrm>
              <a:prstGeom prst="rect">
                <a:avLst/>
              </a:prstGeom>
              <a:blipFill rotWithShape="0">
                <a:blip r:embed="rId6"/>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8192081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3" name="Rectangle 2"/>
          <p:cNvSpPr>
            <a:spLocks noGrp="1" noChangeArrowheads="1"/>
          </p:cNvSpPr>
          <p:nvPr>
            <p:ph type="title"/>
          </p:nvPr>
        </p:nvSpPr>
        <p:spPr>
          <a:xfrm>
            <a:off x="956222" y="332656"/>
            <a:ext cx="7793037" cy="1209278"/>
          </a:xfrm>
        </p:spPr>
        <p:txBody>
          <a:bodyPr rtlCol="0">
            <a:noAutofit/>
          </a:bodyPr>
          <a:lstStyle/>
          <a:p>
            <a:pPr fontAlgn="auto">
              <a:lnSpc>
                <a:spcPct val="80000"/>
              </a:lnSpc>
              <a:spcAft>
                <a:spcPts val="0"/>
              </a:spcAft>
              <a:defRPr/>
            </a:pPr>
            <a:r>
              <a:rPr lang="zh-CN" altLang="en-US" sz="2800" b="1" dirty="0" smtClean="0">
                <a:solidFill>
                  <a:schemeClr val="tx1"/>
                </a:solidFill>
                <a:latin typeface="+mn-ea"/>
                <a:ea typeface="+mn-ea"/>
              </a:rPr>
              <a:t>卢瑟福模型的实验验证</a:t>
            </a:r>
            <a:r>
              <a:rPr lang="en-US" altLang="zh-CN" sz="2800" dirty="0">
                <a:solidFill>
                  <a:schemeClr val="tx1"/>
                </a:solidFill>
                <a:latin typeface="+mn-ea"/>
                <a:ea typeface="+mn-ea"/>
              </a:rPr>
              <a:t>——</a:t>
            </a:r>
            <a:r>
              <a:rPr lang="zh-CN" altLang="en-US" sz="2800" b="1" dirty="0" smtClean="0">
                <a:solidFill>
                  <a:schemeClr val="tx1"/>
                </a:solidFill>
                <a:latin typeface="+mn-ea"/>
                <a:ea typeface="+mn-ea"/>
              </a:rPr>
              <a:t>盖革和马斯顿实验</a:t>
            </a:r>
            <a:r>
              <a:rPr lang="zh-CN" altLang="en-US" sz="2800" dirty="0" smtClean="0">
                <a:solidFill>
                  <a:schemeClr val="tx1"/>
                </a:solidFill>
                <a:latin typeface="+mn-ea"/>
                <a:ea typeface="+mn-ea"/>
                <a:cs typeface="Arial Unicode MS" panose="020B0604020202020204" pitchFamily="34" charset="-122"/>
              </a:rPr>
              <a:t/>
            </a:r>
            <a:br>
              <a:rPr lang="zh-CN" altLang="en-US" sz="2800" dirty="0" smtClean="0">
                <a:solidFill>
                  <a:schemeClr val="tx1"/>
                </a:solidFill>
                <a:latin typeface="+mn-ea"/>
                <a:ea typeface="+mn-ea"/>
                <a:cs typeface="Arial Unicode MS" panose="020B0604020202020204" pitchFamily="34" charset="-122"/>
              </a:rPr>
            </a:br>
            <a:endParaRPr lang="zh-CN" altLang="en-US" sz="2800" dirty="0" smtClean="0">
              <a:solidFill>
                <a:schemeClr val="tx1"/>
              </a:solidFill>
              <a:latin typeface="+mn-ea"/>
              <a:ea typeface="+mn-ea"/>
              <a:cs typeface="Arial Unicode MS" panose="020B0604020202020204" pitchFamily="34" charset="-122"/>
            </a:endParaRPr>
          </a:p>
        </p:txBody>
      </p:sp>
      <p:sp>
        <p:nvSpPr>
          <p:cNvPr id="46084" name="Rectangle 3"/>
          <p:cNvSpPr>
            <a:spLocks noGrp="1" noChangeArrowheads="1"/>
          </p:cNvSpPr>
          <p:nvPr>
            <p:ph type="body" sz="half" idx="1"/>
          </p:nvPr>
        </p:nvSpPr>
        <p:spPr>
          <a:xfrm>
            <a:off x="-59746" y="1772816"/>
            <a:ext cx="5004048" cy="4114800"/>
          </a:xfrm>
        </p:spPr>
        <p:txBody>
          <a:bodyPr rtlCol="0">
            <a:normAutofit/>
          </a:bodyPr>
          <a:lstStyle/>
          <a:p>
            <a:pPr indent="457200" fontAlgn="auto">
              <a:lnSpc>
                <a:spcPct val="110000"/>
              </a:lnSpc>
              <a:spcAft>
                <a:spcPts val="0"/>
              </a:spcAft>
              <a:buFont typeface="Wingdings" panose="05000000000000000000" pitchFamily="2" charset="2"/>
              <a:buNone/>
              <a:defRPr/>
            </a:pPr>
            <a:r>
              <a:rPr lang="zh-CN" altLang="en-US" sz="2400" dirty="0" smtClean="0">
                <a:latin typeface="+mn-ea"/>
              </a:rPr>
              <a:t>卢瑟福理论是建立在原子的核式结构模型基础之上的，即原子中带正电部分集中在原子中心很小的体积中，但它占有整个原子99.9%以上的质量，</a:t>
            </a:r>
            <a:r>
              <a:rPr lang="en-US" altLang="zh-CN" sz="2400" dirty="0" smtClean="0">
                <a:latin typeface="+mn-ea"/>
              </a:rPr>
              <a:t>α</a:t>
            </a:r>
            <a:r>
              <a:rPr lang="zh-CN" altLang="en-US" sz="2400" dirty="0" smtClean="0">
                <a:latin typeface="+mn-ea"/>
              </a:rPr>
              <a:t>粒子在它外边运动，受原子全部正电荷+</a:t>
            </a:r>
            <a:r>
              <a:rPr lang="en-US" altLang="zh-CN" sz="2400" dirty="0" err="1" smtClean="0">
                <a:latin typeface="+mn-ea"/>
              </a:rPr>
              <a:t>Ze</a:t>
            </a:r>
            <a:r>
              <a:rPr lang="zh-CN" altLang="en-US" sz="2400" dirty="0" smtClean="0">
                <a:latin typeface="+mn-ea"/>
              </a:rPr>
              <a:t>的库仑力作用。若实际情况确是如此，那么实验结果应该与理论公式相符。 </a:t>
            </a:r>
          </a:p>
        </p:txBody>
      </p:sp>
    </p:spTree>
    <p:controls>
      <mc:AlternateContent xmlns:mc="http://schemas.openxmlformats.org/markup-compatibility/2006">
        <mc:Choice xmlns:v="urn:schemas-microsoft-com:vml" Requires="v">
          <p:control spid="76826" name="ShockwaveFlash1" r:id="rId2" imgW="4313160" imgH="3600360"/>
        </mc:Choice>
        <mc:Fallback>
          <p:control name="ShockwaveFlash1" r:id="rId2" imgW="4313160" imgH="3600360">
            <p:pic>
              <p:nvPicPr>
                <p:cNvPr id="62468" name="ShockwaveFlash1"/>
                <p:cNvPicPr preferRelativeResize="0">
                  <a:picLocks noGrp="1" noChangeArrowheads="1" noChangeShapeType="1"/>
                </p:cNvPicPr>
                <p:nvPr/>
              </p:nvPicPr>
              <p:blipFill>
                <a:blip r:embed="rId4"/>
                <a:srcRect/>
                <a:stretch>
                  <a:fillRect/>
                </a:stretch>
              </p:blipFill>
              <p:spPr bwMode="auto">
                <a:xfrm>
                  <a:off x="4852741" y="1628800"/>
                  <a:ext cx="4313238" cy="3600450"/>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a:noFill/>
                    </a14:hiddenLine>
                  </a:ext>
                  <a:ext uri="{AF507438-7753-43E0-B8FC-AC1667EBCBE1}">
                    <a14:hiddenEffects xmlns:a14="http://schemas.microsoft.com/office/drawing/2010/main">
                      <a:effectLst>
                        <a:outerShdw dist="35921" dir="2700000" algn="ctr" rotWithShape="0">
                          <a:schemeClr val="bg2"/>
                        </a:outerShdw>
                      </a:effectLst>
                    </a14:hiddenEffects>
                  </a:ext>
                </a:extLst>
              </p:spPr>
            </p:pic>
          </p:control>
        </mc:Fallback>
      </mc:AlternateContent>
    </p:controls>
    <p:extLst>
      <p:ext uri="{BB962C8B-B14F-4D97-AF65-F5344CB8AC3E}">
        <p14:creationId xmlns:p14="http://schemas.microsoft.com/office/powerpoint/2010/main" val="3406974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160771" name="Rectangle 3"/>
              <p:cNvSpPr>
                <a:spLocks noGrp="1" noChangeArrowheads="1"/>
              </p:cNvSpPr>
              <p:nvPr>
                <p:ph idx="1"/>
              </p:nvPr>
            </p:nvSpPr>
            <p:spPr>
              <a:xfrm>
                <a:off x="457200" y="1196752"/>
                <a:ext cx="8229600" cy="4896544"/>
              </a:xfrm>
            </p:spPr>
            <p:txBody>
              <a:bodyPr/>
              <a:lstStyle/>
              <a:p>
                <a:pPr marL="82153" indent="0">
                  <a:lnSpc>
                    <a:spcPct val="110000"/>
                  </a:lnSpc>
                  <a:buNone/>
                </a:pPr>
                <a14:m>
                  <m:oMathPara xmlns:m="http://schemas.openxmlformats.org/officeDocument/2006/math">
                    <m:oMathParaPr>
                      <m:jc m:val="centerGroup"/>
                    </m:oMathParaPr>
                    <m:oMath xmlns:m="http://schemas.openxmlformats.org/officeDocument/2006/math">
                      <m:f>
                        <m:fPr>
                          <m:ctrlPr>
                            <a:rPr lang="en-US" altLang="zh-CN" sz="2800" b="0" i="1" smtClean="0">
                              <a:solidFill>
                                <a:srgbClr val="C00000"/>
                              </a:solidFill>
                              <a:latin typeface="Cambria Math" panose="02040503050406030204" pitchFamily="18" charset="0"/>
                            </a:rPr>
                          </m:ctrlPr>
                        </m:fPr>
                        <m:num>
                          <m:r>
                            <a:rPr lang="en-US" altLang="zh-CN" sz="2800" b="0" i="1" smtClean="0">
                              <a:solidFill>
                                <a:srgbClr val="C00000"/>
                              </a:solidFill>
                              <a:latin typeface="Cambria Math" panose="02040503050406030204" pitchFamily="18" charset="0"/>
                            </a:rPr>
                            <m:t>𝑑</m:t>
                          </m:r>
                          <m:sSup>
                            <m:sSupPr>
                              <m:ctrlPr>
                                <a:rPr lang="en-US" altLang="zh-CN" sz="2800" b="0" i="1" smtClean="0">
                                  <a:solidFill>
                                    <a:srgbClr val="C00000"/>
                                  </a:solidFill>
                                  <a:latin typeface="Cambria Math" panose="02040503050406030204" pitchFamily="18" charset="0"/>
                                </a:rPr>
                              </m:ctrlPr>
                            </m:sSupPr>
                            <m:e>
                              <m:r>
                                <a:rPr lang="en-US" altLang="zh-CN" sz="2800" b="0" i="1" smtClean="0">
                                  <a:solidFill>
                                    <a:srgbClr val="C00000"/>
                                  </a:solidFill>
                                  <a:latin typeface="Cambria Math" panose="02040503050406030204" pitchFamily="18" charset="0"/>
                                </a:rPr>
                                <m:t>𝑁</m:t>
                              </m:r>
                            </m:e>
                            <m:sup>
                              <m:r>
                                <a:rPr lang="en-US" altLang="zh-CN" sz="2800" b="0" i="1" smtClean="0">
                                  <a:solidFill>
                                    <a:srgbClr val="C00000"/>
                                  </a:solidFill>
                                  <a:latin typeface="Cambria Math" panose="02040503050406030204" pitchFamily="18" charset="0"/>
                                </a:rPr>
                                <m:t>′</m:t>
                              </m:r>
                            </m:sup>
                          </m:sSup>
                        </m:num>
                        <m:den>
                          <m:r>
                            <a:rPr lang="en-US" altLang="zh-CN" sz="2800" b="0" i="1" smtClean="0">
                              <a:solidFill>
                                <a:schemeClr val="tx1"/>
                              </a:solidFill>
                              <a:latin typeface="Cambria Math" panose="02040503050406030204" pitchFamily="18" charset="0"/>
                            </a:rPr>
                            <m:t>𝑑</m:t>
                          </m:r>
                          <m:r>
                            <m:rPr>
                              <m:sty m:val="p"/>
                            </m:rPr>
                            <a:rPr lang="en-US" altLang="zh-CN" sz="2800" b="0" i="0" smtClean="0">
                              <a:solidFill>
                                <a:schemeClr val="tx1"/>
                              </a:solidFill>
                              <a:latin typeface="Cambria Math" panose="02040503050406030204" pitchFamily="18" charset="0"/>
                            </a:rPr>
                            <m:t>Ω</m:t>
                          </m:r>
                        </m:den>
                      </m:f>
                      <m:func>
                        <m:funcPr>
                          <m:ctrlPr>
                            <a:rPr lang="en-US" altLang="zh-CN" sz="2800" b="0" i="1" smtClean="0">
                              <a:solidFill>
                                <a:srgbClr val="C00000"/>
                              </a:solidFill>
                              <a:latin typeface="Cambria Math" panose="02040503050406030204" pitchFamily="18" charset="0"/>
                            </a:rPr>
                          </m:ctrlPr>
                        </m:funcPr>
                        <m:fName>
                          <m:sSup>
                            <m:sSupPr>
                              <m:ctrlPr>
                                <a:rPr lang="en-US" altLang="zh-CN" sz="2800" b="0" i="0" smtClean="0">
                                  <a:solidFill>
                                    <a:srgbClr val="C00000"/>
                                  </a:solidFill>
                                  <a:latin typeface="Cambria Math" panose="02040503050406030204" pitchFamily="18" charset="0"/>
                                </a:rPr>
                              </m:ctrlPr>
                            </m:sSupPr>
                            <m:e>
                              <m:r>
                                <m:rPr>
                                  <m:sty m:val="p"/>
                                </m:rPr>
                                <a:rPr lang="en-US" altLang="zh-CN" sz="2800" b="0" i="0" smtClean="0">
                                  <a:solidFill>
                                    <a:srgbClr val="C00000"/>
                                  </a:solidFill>
                                  <a:latin typeface="Cambria Math" panose="02040503050406030204" pitchFamily="18" charset="0"/>
                                </a:rPr>
                                <m:t>sin</m:t>
                              </m:r>
                            </m:e>
                            <m:sup>
                              <m:r>
                                <a:rPr lang="en-US" altLang="zh-CN" sz="2800" b="0" i="0" smtClean="0">
                                  <a:solidFill>
                                    <a:srgbClr val="C00000"/>
                                  </a:solidFill>
                                  <a:latin typeface="Cambria Math" panose="02040503050406030204" pitchFamily="18" charset="0"/>
                                </a:rPr>
                                <m:t>4</m:t>
                              </m:r>
                            </m:sup>
                          </m:sSup>
                        </m:fName>
                        <m:e>
                          <m:f>
                            <m:fPr>
                              <m:ctrlPr>
                                <a:rPr lang="en-US" altLang="zh-CN" sz="2800" b="0" i="1" smtClean="0">
                                  <a:solidFill>
                                    <a:srgbClr val="C00000"/>
                                  </a:solidFill>
                                  <a:latin typeface="Cambria Math" panose="02040503050406030204" pitchFamily="18" charset="0"/>
                                </a:rPr>
                              </m:ctrlPr>
                            </m:fPr>
                            <m:num>
                              <m:r>
                                <a:rPr lang="en-US" altLang="zh-CN" sz="2800" b="0" i="1" smtClean="0">
                                  <a:solidFill>
                                    <a:srgbClr val="C00000"/>
                                  </a:solidFill>
                                  <a:latin typeface="Cambria Math" panose="02040503050406030204" pitchFamily="18" charset="0"/>
                                </a:rPr>
                                <m:t>𝜃</m:t>
                              </m:r>
                            </m:num>
                            <m:den>
                              <m:r>
                                <a:rPr lang="en-US" altLang="zh-CN" sz="2800" b="0" i="1" smtClean="0">
                                  <a:solidFill>
                                    <a:srgbClr val="C00000"/>
                                  </a:solidFill>
                                  <a:latin typeface="Cambria Math" panose="02040503050406030204" pitchFamily="18" charset="0"/>
                                </a:rPr>
                                <m:t>2</m:t>
                              </m:r>
                            </m:den>
                          </m:f>
                        </m:e>
                      </m:func>
                      <m:r>
                        <a:rPr lang="en-US" altLang="zh-CN" sz="2800" b="0" i="1" smtClean="0">
                          <a:solidFill>
                            <a:srgbClr val="C00000"/>
                          </a:solidFill>
                          <a:latin typeface="Cambria Math" panose="02040503050406030204" pitchFamily="18" charset="0"/>
                        </a:rPr>
                        <m:t>=</m:t>
                      </m:r>
                      <m:sSup>
                        <m:sSupPr>
                          <m:ctrlPr>
                            <a:rPr lang="en-US" altLang="zh-CN" sz="2800" b="0" i="1" smtClean="0">
                              <a:solidFill>
                                <a:srgbClr val="C00000"/>
                              </a:solidFill>
                              <a:latin typeface="Cambria Math" panose="02040503050406030204" pitchFamily="18" charset="0"/>
                            </a:rPr>
                          </m:ctrlPr>
                        </m:sSupPr>
                        <m:e>
                          <m:d>
                            <m:dPr>
                              <m:ctrlPr>
                                <a:rPr lang="en-US" altLang="zh-CN" sz="2800" b="0" i="1" smtClean="0">
                                  <a:solidFill>
                                    <a:srgbClr val="C00000"/>
                                  </a:solidFill>
                                  <a:latin typeface="Cambria Math" panose="02040503050406030204" pitchFamily="18" charset="0"/>
                                </a:rPr>
                              </m:ctrlPr>
                            </m:dPr>
                            <m:e>
                              <m:f>
                                <m:fPr>
                                  <m:ctrlPr>
                                    <a:rPr lang="en-US" altLang="zh-CN" sz="2800" b="0" i="1" smtClean="0">
                                      <a:solidFill>
                                        <a:srgbClr val="C00000"/>
                                      </a:solidFill>
                                      <a:latin typeface="Cambria Math" panose="02040503050406030204" pitchFamily="18" charset="0"/>
                                    </a:rPr>
                                  </m:ctrlPr>
                                </m:fPr>
                                <m:num>
                                  <m:r>
                                    <a:rPr lang="en-US" altLang="zh-CN" sz="2800" b="0" i="1" smtClean="0">
                                      <a:solidFill>
                                        <a:srgbClr val="C00000"/>
                                      </a:solidFill>
                                      <a:latin typeface="Cambria Math" panose="02040503050406030204" pitchFamily="18" charset="0"/>
                                    </a:rPr>
                                    <m:t>𝑎</m:t>
                                  </m:r>
                                </m:num>
                                <m:den>
                                  <m:r>
                                    <a:rPr lang="en-US" altLang="zh-CN" sz="2800" b="0" i="1" smtClean="0">
                                      <a:solidFill>
                                        <a:srgbClr val="C00000"/>
                                      </a:solidFill>
                                      <a:latin typeface="Cambria Math" panose="02040503050406030204" pitchFamily="18" charset="0"/>
                                    </a:rPr>
                                    <m:t>4</m:t>
                                  </m:r>
                                </m:den>
                              </m:f>
                            </m:e>
                          </m:d>
                        </m:e>
                        <m:sup>
                          <m:r>
                            <a:rPr lang="en-US" altLang="zh-CN" sz="2800" b="0" i="1" smtClean="0">
                              <a:solidFill>
                                <a:srgbClr val="C00000"/>
                              </a:solidFill>
                              <a:latin typeface="Cambria Math" panose="02040503050406030204" pitchFamily="18" charset="0"/>
                            </a:rPr>
                            <m:t>2</m:t>
                          </m:r>
                        </m:sup>
                      </m:sSup>
                      <m:r>
                        <a:rPr lang="en-US" altLang="zh-CN" sz="2800" b="0" i="1" smtClean="0">
                          <a:solidFill>
                            <a:schemeClr val="tx1"/>
                          </a:solidFill>
                          <a:latin typeface="Cambria Math" panose="02040503050406030204" pitchFamily="18" charset="0"/>
                        </a:rPr>
                        <m:t>𝑁𝑛𝑡</m:t>
                      </m:r>
                      <m:r>
                        <a:rPr lang="en-US" altLang="zh-CN" sz="2800" b="0" i="1" smtClean="0">
                          <a:solidFill>
                            <a:srgbClr val="C00000"/>
                          </a:solidFill>
                          <a:latin typeface="Cambria Math" panose="02040503050406030204" pitchFamily="18" charset="0"/>
                        </a:rPr>
                        <m:t>,  </m:t>
                      </m:r>
                      <m:r>
                        <a:rPr lang="en-US" altLang="zh-CN" sz="2800" b="0" i="1" smtClean="0">
                          <a:solidFill>
                            <a:srgbClr val="C00000"/>
                          </a:solidFill>
                          <a:latin typeface="Cambria Math" panose="02040503050406030204" pitchFamily="18" charset="0"/>
                        </a:rPr>
                        <m:t>𝑎</m:t>
                      </m:r>
                      <m:r>
                        <a:rPr lang="en-US" altLang="zh-CN" sz="2800" b="0" i="1" smtClean="0">
                          <a:solidFill>
                            <a:srgbClr val="C00000"/>
                          </a:solidFill>
                          <a:latin typeface="Cambria Math" panose="02040503050406030204" pitchFamily="18" charset="0"/>
                        </a:rPr>
                        <m:t>=</m:t>
                      </m:r>
                      <m:f>
                        <m:fPr>
                          <m:ctrlPr>
                            <a:rPr lang="en-US" altLang="zh-CN" sz="2800" b="0" i="1" smtClean="0">
                              <a:solidFill>
                                <a:srgbClr val="C00000"/>
                              </a:solidFill>
                              <a:latin typeface="Cambria Math" panose="02040503050406030204" pitchFamily="18" charset="0"/>
                            </a:rPr>
                          </m:ctrlPr>
                        </m:fPr>
                        <m:num>
                          <m:sSub>
                            <m:sSubPr>
                              <m:ctrlPr>
                                <a:rPr lang="en-US" altLang="zh-CN" sz="2800" b="0" i="1" smtClean="0">
                                  <a:solidFill>
                                    <a:schemeClr val="tx1"/>
                                  </a:solidFill>
                                  <a:latin typeface="Cambria Math" panose="02040503050406030204" pitchFamily="18" charset="0"/>
                                </a:rPr>
                              </m:ctrlPr>
                            </m:sSubPr>
                            <m:e>
                              <m:r>
                                <a:rPr lang="en-US" altLang="zh-CN" sz="2800" b="0" i="1" smtClean="0">
                                  <a:solidFill>
                                    <a:schemeClr val="tx1"/>
                                  </a:solidFill>
                                  <a:latin typeface="Cambria Math" panose="02040503050406030204" pitchFamily="18" charset="0"/>
                                </a:rPr>
                                <m:t>𝑍</m:t>
                              </m:r>
                            </m:e>
                            <m:sub>
                              <m:r>
                                <a:rPr lang="en-US" altLang="zh-CN" sz="2800" b="0" i="1" smtClean="0">
                                  <a:solidFill>
                                    <a:schemeClr val="tx1"/>
                                  </a:solidFill>
                                  <a:latin typeface="Cambria Math" panose="02040503050406030204" pitchFamily="18" charset="0"/>
                                </a:rPr>
                                <m:t>1</m:t>
                              </m:r>
                            </m:sub>
                          </m:sSub>
                          <m:sSub>
                            <m:sSubPr>
                              <m:ctrlPr>
                                <a:rPr lang="en-US" altLang="zh-CN" sz="2800" b="0" i="1" smtClean="0">
                                  <a:solidFill>
                                    <a:srgbClr val="C00000"/>
                                  </a:solidFill>
                                  <a:latin typeface="Cambria Math" panose="02040503050406030204" pitchFamily="18" charset="0"/>
                                </a:rPr>
                              </m:ctrlPr>
                            </m:sSubPr>
                            <m:e>
                              <m:r>
                                <a:rPr lang="en-US" altLang="zh-CN" sz="2800" b="0" i="1" smtClean="0">
                                  <a:solidFill>
                                    <a:srgbClr val="C00000"/>
                                  </a:solidFill>
                                  <a:latin typeface="Cambria Math" panose="02040503050406030204" pitchFamily="18" charset="0"/>
                                </a:rPr>
                                <m:t>𝑍</m:t>
                              </m:r>
                            </m:e>
                            <m:sub>
                              <m:r>
                                <a:rPr lang="en-US" altLang="zh-CN" sz="2800" b="0" i="1" smtClean="0">
                                  <a:solidFill>
                                    <a:srgbClr val="C00000"/>
                                  </a:solidFill>
                                  <a:latin typeface="Cambria Math" panose="02040503050406030204" pitchFamily="18" charset="0"/>
                                </a:rPr>
                                <m:t>2</m:t>
                              </m:r>
                            </m:sub>
                          </m:sSub>
                          <m:sSup>
                            <m:sSupPr>
                              <m:ctrlPr>
                                <a:rPr lang="en-US" altLang="zh-CN" sz="2800" b="0" i="1" smtClean="0">
                                  <a:solidFill>
                                    <a:schemeClr val="tx1"/>
                                  </a:solidFill>
                                  <a:latin typeface="Cambria Math" panose="02040503050406030204" pitchFamily="18" charset="0"/>
                                </a:rPr>
                              </m:ctrlPr>
                            </m:sSupPr>
                            <m:e>
                              <m:r>
                                <a:rPr lang="en-US" altLang="zh-CN" sz="2800" b="0" i="1" smtClean="0">
                                  <a:solidFill>
                                    <a:schemeClr val="tx1"/>
                                  </a:solidFill>
                                  <a:latin typeface="Cambria Math" panose="02040503050406030204" pitchFamily="18" charset="0"/>
                                </a:rPr>
                                <m:t>𝑒</m:t>
                              </m:r>
                            </m:e>
                            <m:sup>
                              <m:r>
                                <a:rPr lang="en-US" altLang="zh-CN" sz="2800" b="0" i="1" smtClean="0">
                                  <a:solidFill>
                                    <a:schemeClr val="tx1"/>
                                  </a:solidFill>
                                  <a:latin typeface="Cambria Math" panose="02040503050406030204" pitchFamily="18" charset="0"/>
                                </a:rPr>
                                <m:t>2</m:t>
                              </m:r>
                            </m:sup>
                          </m:sSup>
                        </m:num>
                        <m:den>
                          <m:r>
                            <a:rPr lang="en-US" altLang="zh-CN" sz="2800" b="0" i="1" smtClean="0">
                              <a:solidFill>
                                <a:schemeClr val="tx1"/>
                              </a:solidFill>
                              <a:latin typeface="Cambria Math" panose="02040503050406030204" pitchFamily="18" charset="0"/>
                            </a:rPr>
                            <m:t>4</m:t>
                          </m:r>
                          <m:r>
                            <a:rPr lang="en-US" altLang="zh-CN" sz="2800" b="0" i="1" smtClean="0">
                              <a:solidFill>
                                <a:schemeClr val="tx1"/>
                              </a:solidFill>
                              <a:latin typeface="Cambria Math" panose="02040503050406030204" pitchFamily="18" charset="0"/>
                            </a:rPr>
                            <m:t>𝜋</m:t>
                          </m:r>
                          <m:sSub>
                            <m:sSubPr>
                              <m:ctrlPr>
                                <a:rPr lang="en-US" altLang="zh-CN" sz="2800" b="0" i="1" smtClean="0">
                                  <a:solidFill>
                                    <a:schemeClr val="tx1"/>
                                  </a:solidFill>
                                  <a:latin typeface="Cambria Math" panose="02040503050406030204" pitchFamily="18" charset="0"/>
                                </a:rPr>
                              </m:ctrlPr>
                            </m:sSubPr>
                            <m:e>
                              <m:r>
                                <a:rPr lang="en-US" altLang="zh-CN" sz="2800" b="0" i="1" smtClean="0">
                                  <a:solidFill>
                                    <a:schemeClr val="tx1"/>
                                  </a:solidFill>
                                  <a:latin typeface="Cambria Math" panose="02040503050406030204" pitchFamily="18" charset="0"/>
                                </a:rPr>
                                <m:t>𝜀</m:t>
                              </m:r>
                            </m:e>
                            <m:sub>
                              <m:r>
                                <a:rPr lang="en-US" altLang="zh-CN" sz="2800" b="0" i="1" smtClean="0">
                                  <a:solidFill>
                                    <a:schemeClr val="tx1"/>
                                  </a:solidFill>
                                  <a:latin typeface="Cambria Math" panose="02040503050406030204" pitchFamily="18" charset="0"/>
                                </a:rPr>
                                <m:t>0</m:t>
                              </m:r>
                            </m:sub>
                          </m:sSub>
                          <m:r>
                            <a:rPr lang="en-US" altLang="zh-CN" sz="2800" b="0" i="1" smtClean="0">
                              <a:solidFill>
                                <a:srgbClr val="C00000"/>
                              </a:solidFill>
                              <a:latin typeface="Cambria Math" panose="02040503050406030204" pitchFamily="18" charset="0"/>
                            </a:rPr>
                            <m:t>𝐸</m:t>
                          </m:r>
                        </m:den>
                      </m:f>
                    </m:oMath>
                  </m:oMathPara>
                </a14:m>
                <a:endParaRPr lang="en-US" altLang="zh-CN" sz="2800" dirty="0" smtClean="0">
                  <a:solidFill>
                    <a:schemeClr val="folHlink"/>
                  </a:solidFill>
                  <a:latin typeface="+mn-ea"/>
                </a:endParaRPr>
              </a:p>
              <a:p>
                <a:pPr>
                  <a:lnSpc>
                    <a:spcPct val="110000"/>
                  </a:lnSpc>
                </a:pPr>
                <a:r>
                  <a:rPr lang="en-US" altLang="zh-CN" sz="2800" dirty="0" smtClean="0">
                    <a:solidFill>
                      <a:schemeClr val="folHlink"/>
                    </a:solidFill>
                    <a:latin typeface="+mn-ea"/>
                  </a:rPr>
                  <a:t>A</a:t>
                </a:r>
                <a:r>
                  <a:rPr lang="en-US" altLang="zh-CN" sz="2800" dirty="0" smtClean="0">
                    <a:solidFill>
                      <a:schemeClr val="folHlink"/>
                    </a:solidFill>
                    <a:latin typeface="+mn-ea"/>
                  </a:rPr>
                  <a:t>.</a:t>
                </a:r>
                <a:r>
                  <a:rPr lang="en-US" altLang="zh-CN" sz="2800" dirty="0" smtClean="0">
                    <a:latin typeface="+mn-ea"/>
                  </a:rPr>
                  <a:t> </a:t>
                </a:r>
                <a:r>
                  <a:rPr lang="zh-CN" altLang="en-US" sz="2800" dirty="0" smtClean="0">
                    <a:latin typeface="+mn-ea"/>
                  </a:rPr>
                  <a:t>在同一</a:t>
                </a:r>
                <a14:m>
                  <m:oMath xmlns:m="http://schemas.openxmlformats.org/officeDocument/2006/math">
                    <m:r>
                      <a:rPr lang="en-US" altLang="zh-CN" sz="2800" i="1" dirty="0" smtClean="0">
                        <a:latin typeface="Cambria Math" panose="02040503050406030204" pitchFamily="18" charset="0"/>
                      </a:rPr>
                      <m:t>𝛼</m:t>
                    </m:r>
                  </m:oMath>
                </a14:m>
                <a:r>
                  <a:rPr lang="zh-CN" altLang="en-US" sz="2800" dirty="0" smtClean="0">
                    <a:latin typeface="+mn-ea"/>
                  </a:rPr>
                  <a:t>粒子源和同一散射体的情况下，</a:t>
                </a:r>
                <a14:m>
                  <m:oMath xmlns:m="http://schemas.openxmlformats.org/officeDocument/2006/math">
                    <m:r>
                      <a:rPr lang="en-US" altLang="zh-CN" sz="2800" i="1" dirty="0" smtClean="0">
                        <a:latin typeface="Cambria Math" panose="02040503050406030204" pitchFamily="18" charset="0"/>
                      </a:rPr>
                      <m:t>𝑑𝑁</m:t>
                    </m:r>
                  </m:oMath>
                </a14:m>
                <a:r>
                  <a:rPr lang="zh-CN" altLang="en-US" sz="2800" dirty="0" smtClean="0">
                    <a:latin typeface="+mn-ea"/>
                  </a:rPr>
                  <a:t>与</a:t>
                </a:r>
                <a14:m>
                  <m:oMath xmlns:m="http://schemas.openxmlformats.org/officeDocument/2006/math">
                    <m:r>
                      <m:rPr>
                        <m:sty m:val="p"/>
                      </m:rPr>
                      <a:rPr lang="en-US" altLang="zh-CN" sz="2800" i="1" dirty="0" smtClean="0">
                        <a:latin typeface="Cambria Math" panose="02040503050406030204" pitchFamily="18" charset="0"/>
                      </a:rPr>
                      <m:t>sin</m:t>
                    </m:r>
                    <m:r>
                      <a:rPr lang="en-US" altLang="zh-CN" sz="2800" i="1" baseline="30000" dirty="0" smtClean="0">
                        <a:latin typeface="Cambria Math" panose="02040503050406030204" pitchFamily="18" charset="0"/>
                      </a:rPr>
                      <m:t>4</m:t>
                    </m:r>
                    <m:r>
                      <a:rPr lang="en-US" altLang="zh-CN" sz="2800" i="1" dirty="0" smtClean="0">
                        <a:latin typeface="Cambria Math" panose="02040503050406030204" pitchFamily="18" charset="0"/>
                      </a:rPr>
                      <m:t>(</m:t>
                    </m:r>
                    <m:r>
                      <a:rPr lang="en-US" altLang="zh-CN" sz="2800" i="1" dirty="0" smtClean="0">
                        <a:latin typeface="Cambria Math" panose="02040503050406030204" pitchFamily="18" charset="0"/>
                      </a:rPr>
                      <m:t>𝜃</m:t>
                    </m:r>
                    <m:r>
                      <a:rPr lang="en-US" altLang="zh-CN" sz="2800" i="1" dirty="0" smtClean="0">
                        <a:latin typeface="Cambria Math" panose="02040503050406030204" pitchFamily="18" charset="0"/>
                      </a:rPr>
                      <m:t>/2) </m:t>
                    </m:r>
                  </m:oMath>
                </a14:m>
                <a:r>
                  <a:rPr lang="zh-CN" altLang="en-US" sz="2800" dirty="0" smtClean="0">
                    <a:latin typeface="+mn-ea"/>
                  </a:rPr>
                  <a:t>成反比，即</a:t>
                </a:r>
                <a14:m>
                  <m:oMath xmlns:m="http://schemas.openxmlformats.org/officeDocument/2006/math">
                    <m:r>
                      <a:rPr lang="en-US" altLang="zh-CN" sz="2800" i="1" dirty="0" smtClean="0">
                        <a:solidFill>
                          <a:schemeClr val="hlink"/>
                        </a:solidFill>
                        <a:latin typeface="Cambria Math" panose="02040503050406030204" pitchFamily="18" charset="0"/>
                      </a:rPr>
                      <m:t>𝑑𝑁</m:t>
                    </m:r>
                    <m:r>
                      <a:rPr lang="en-US" altLang="zh-CN" sz="2800" i="1" dirty="0" smtClean="0">
                        <a:solidFill>
                          <a:schemeClr val="hlink"/>
                        </a:solidFill>
                        <a:latin typeface="Cambria Math" panose="02040503050406030204" pitchFamily="18" charset="0"/>
                      </a:rPr>
                      <m:t>·</m:t>
                    </m:r>
                    <m:r>
                      <m:rPr>
                        <m:sty m:val="p"/>
                      </m:rPr>
                      <a:rPr lang="en-US" altLang="zh-CN" sz="2800" i="1" dirty="0" smtClean="0">
                        <a:solidFill>
                          <a:schemeClr val="hlink"/>
                        </a:solidFill>
                        <a:latin typeface="Cambria Math" panose="02040503050406030204" pitchFamily="18" charset="0"/>
                      </a:rPr>
                      <m:t>sin</m:t>
                    </m:r>
                    <m:r>
                      <a:rPr lang="en-US" altLang="zh-CN" sz="2800" i="1" baseline="30000" dirty="0" smtClean="0">
                        <a:solidFill>
                          <a:schemeClr val="hlink"/>
                        </a:solidFill>
                        <a:latin typeface="Cambria Math" panose="02040503050406030204" pitchFamily="18" charset="0"/>
                      </a:rPr>
                      <m:t>4</m:t>
                    </m:r>
                    <m:r>
                      <a:rPr lang="en-US" altLang="zh-CN" sz="2800" i="1" dirty="0" smtClean="0">
                        <a:solidFill>
                          <a:schemeClr val="hlink"/>
                        </a:solidFill>
                        <a:latin typeface="Cambria Math" panose="02040503050406030204" pitchFamily="18" charset="0"/>
                      </a:rPr>
                      <m:t>(</m:t>
                    </m:r>
                    <m:r>
                      <a:rPr lang="en-US" altLang="zh-CN" sz="2800" i="1" dirty="0" smtClean="0">
                        <a:solidFill>
                          <a:schemeClr val="hlink"/>
                        </a:solidFill>
                        <a:latin typeface="Cambria Math" panose="02040503050406030204" pitchFamily="18" charset="0"/>
                      </a:rPr>
                      <m:t>𝜃</m:t>
                    </m:r>
                    <m:r>
                      <a:rPr lang="en-US" altLang="zh-CN" sz="2800" i="1" dirty="0" smtClean="0">
                        <a:solidFill>
                          <a:schemeClr val="hlink"/>
                        </a:solidFill>
                        <a:latin typeface="Cambria Math" panose="02040503050406030204" pitchFamily="18" charset="0"/>
                      </a:rPr>
                      <m:t>/2) </m:t>
                    </m:r>
                  </m:oMath>
                </a14:m>
                <a:r>
                  <a:rPr lang="en-US" altLang="zh-CN" sz="2800" dirty="0" smtClean="0">
                    <a:solidFill>
                      <a:schemeClr val="hlink"/>
                    </a:solidFill>
                    <a:latin typeface="+mn-ea"/>
                  </a:rPr>
                  <a:t>=</a:t>
                </a:r>
                <a:r>
                  <a:rPr lang="zh-CN" altLang="en-US" sz="2800" dirty="0" smtClean="0">
                    <a:solidFill>
                      <a:schemeClr val="hlink"/>
                    </a:solidFill>
                    <a:latin typeface="+mn-ea"/>
                  </a:rPr>
                  <a:t>常数</a:t>
                </a:r>
                <a:r>
                  <a:rPr lang="zh-CN" altLang="en-US" sz="2800" dirty="0" smtClean="0">
                    <a:latin typeface="+mn-ea"/>
                  </a:rPr>
                  <a:t>；</a:t>
                </a:r>
                <a:endParaRPr lang="en-US" altLang="zh-CN" sz="2800" dirty="0" smtClean="0">
                  <a:latin typeface="+mn-ea"/>
                </a:endParaRPr>
              </a:p>
              <a:p>
                <a:pPr>
                  <a:lnSpc>
                    <a:spcPct val="110000"/>
                  </a:lnSpc>
                </a:pPr>
                <a:r>
                  <a:rPr lang="en-US" altLang="zh-CN" sz="2800" dirty="0" smtClean="0">
                    <a:solidFill>
                      <a:schemeClr val="folHlink"/>
                    </a:solidFill>
                    <a:latin typeface="+mn-ea"/>
                  </a:rPr>
                  <a:t>B.</a:t>
                </a:r>
                <a:r>
                  <a:rPr lang="en-US" altLang="zh-CN" sz="2800" dirty="0" smtClean="0">
                    <a:latin typeface="+mn-ea"/>
                  </a:rPr>
                  <a:t> </a:t>
                </a:r>
                <a:r>
                  <a:rPr lang="zh-CN" altLang="en-US" sz="2800" dirty="0" smtClean="0">
                    <a:latin typeface="+mn-ea"/>
                  </a:rPr>
                  <a:t>用同一</a:t>
                </a:r>
                <a14:m>
                  <m:oMath xmlns:m="http://schemas.openxmlformats.org/officeDocument/2006/math">
                    <m:r>
                      <a:rPr lang="en-US" altLang="zh-CN" sz="2800" i="1" dirty="0" smtClean="0">
                        <a:latin typeface="Cambria Math" panose="02040503050406030204" pitchFamily="18" charset="0"/>
                      </a:rPr>
                      <m:t>𝛼</m:t>
                    </m:r>
                  </m:oMath>
                </a14:m>
                <a:r>
                  <a:rPr lang="zh-CN" altLang="en-US" sz="2800" dirty="0" smtClean="0">
                    <a:latin typeface="+mn-ea"/>
                  </a:rPr>
                  <a:t>粒子源和同一种材料的散射体，在同一散射角，</a:t>
                </a:r>
                <a14:m>
                  <m:oMath xmlns:m="http://schemas.openxmlformats.org/officeDocument/2006/math">
                    <m:r>
                      <a:rPr lang="en-US" altLang="zh-CN" sz="2800" i="1" dirty="0" smtClean="0">
                        <a:solidFill>
                          <a:schemeClr val="hlink"/>
                        </a:solidFill>
                        <a:latin typeface="Cambria Math" panose="02040503050406030204" pitchFamily="18" charset="0"/>
                      </a:rPr>
                      <m:t>𝑑𝑁</m:t>
                    </m:r>
                  </m:oMath>
                </a14:m>
                <a:r>
                  <a:rPr lang="zh-CN" altLang="en-US" sz="2800" dirty="0" smtClean="0">
                    <a:solidFill>
                      <a:schemeClr val="hlink"/>
                    </a:solidFill>
                    <a:latin typeface="+mn-ea"/>
                  </a:rPr>
                  <a:t>与散射体的厚度</a:t>
                </a:r>
                <a:r>
                  <a:rPr lang="en-US" altLang="zh-CN" sz="2800" dirty="0" smtClean="0">
                    <a:solidFill>
                      <a:schemeClr val="hlink"/>
                    </a:solidFill>
                    <a:latin typeface="+mn-ea"/>
                  </a:rPr>
                  <a:t>t</a:t>
                </a:r>
                <a:r>
                  <a:rPr lang="zh-CN" altLang="en-US" sz="2800" dirty="0" smtClean="0">
                    <a:solidFill>
                      <a:schemeClr val="hlink"/>
                    </a:solidFill>
                    <a:latin typeface="+mn-ea"/>
                  </a:rPr>
                  <a:t>成正比</a:t>
                </a:r>
                <a:r>
                  <a:rPr lang="zh-CN" altLang="en-US" sz="2800" dirty="0" smtClean="0">
                    <a:latin typeface="+mn-ea"/>
                  </a:rPr>
                  <a:t>；</a:t>
                </a:r>
                <a:endParaRPr lang="en-US" altLang="zh-CN" sz="2800" dirty="0" smtClean="0">
                  <a:latin typeface="+mn-ea"/>
                </a:endParaRPr>
              </a:p>
              <a:p>
                <a:pPr>
                  <a:lnSpc>
                    <a:spcPct val="110000"/>
                  </a:lnSpc>
                </a:pPr>
                <a:r>
                  <a:rPr lang="en-US" altLang="zh-CN" sz="2800" dirty="0" smtClean="0">
                    <a:solidFill>
                      <a:schemeClr val="folHlink"/>
                    </a:solidFill>
                    <a:latin typeface="+mn-ea"/>
                  </a:rPr>
                  <a:t>C.</a:t>
                </a:r>
                <a:r>
                  <a:rPr lang="en-US" altLang="zh-CN" sz="2800" dirty="0" smtClean="0">
                    <a:latin typeface="+mn-ea"/>
                  </a:rPr>
                  <a:t> </a:t>
                </a:r>
                <a:r>
                  <a:rPr lang="zh-CN" altLang="en-US" sz="2800" dirty="0" smtClean="0">
                    <a:latin typeface="+mn-ea"/>
                  </a:rPr>
                  <a:t>用同一散射物，在同一散射角，</a:t>
                </a:r>
                <a14:m>
                  <m:oMath xmlns:m="http://schemas.openxmlformats.org/officeDocument/2006/math">
                    <m:r>
                      <a:rPr lang="en-US" altLang="zh-CN" sz="2800" i="1" dirty="0" smtClean="0">
                        <a:latin typeface="Cambria Math" panose="02040503050406030204" pitchFamily="18" charset="0"/>
                      </a:rPr>
                      <m:t>𝑑𝑁</m:t>
                    </m:r>
                  </m:oMath>
                </a14:m>
                <a:r>
                  <a:rPr lang="zh-CN" altLang="en-US" sz="2800" dirty="0" smtClean="0">
                    <a:latin typeface="+mn-ea"/>
                  </a:rPr>
                  <a:t>与</a:t>
                </a:r>
                <a14:m>
                  <m:oMath xmlns:m="http://schemas.openxmlformats.org/officeDocument/2006/math">
                    <m:r>
                      <a:rPr lang="en-US" altLang="zh-CN" sz="2800" i="1" dirty="0" smtClean="0">
                        <a:latin typeface="Cambria Math" panose="02040503050406030204" pitchFamily="18" charset="0"/>
                      </a:rPr>
                      <m:t>𝐸</m:t>
                    </m:r>
                    <m:r>
                      <a:rPr lang="en-US" altLang="zh-CN" sz="2800" i="1" baseline="30000" dirty="0" smtClean="0">
                        <a:latin typeface="Cambria Math" panose="02040503050406030204" pitchFamily="18" charset="0"/>
                      </a:rPr>
                      <m:t>2</m:t>
                    </m:r>
                  </m:oMath>
                </a14:m>
                <a:r>
                  <a:rPr lang="zh-CN" altLang="en-US" sz="2800" dirty="0" smtClean="0">
                    <a:latin typeface="+mn-ea"/>
                  </a:rPr>
                  <a:t>成反比，即</a:t>
                </a:r>
                <a14:m>
                  <m:oMath xmlns:m="http://schemas.openxmlformats.org/officeDocument/2006/math">
                    <m:r>
                      <a:rPr lang="en-US" altLang="zh-CN" sz="2800" i="1" dirty="0" smtClean="0">
                        <a:solidFill>
                          <a:schemeClr val="hlink"/>
                        </a:solidFill>
                        <a:latin typeface="Cambria Math" panose="02040503050406030204" pitchFamily="18" charset="0"/>
                      </a:rPr>
                      <m:t>𝑑𝑁</m:t>
                    </m:r>
                    <m:r>
                      <a:rPr lang="en-US" altLang="zh-CN" sz="2800" i="1" dirty="0" smtClean="0">
                        <a:solidFill>
                          <a:schemeClr val="hlink"/>
                        </a:solidFill>
                        <a:latin typeface="Cambria Math" panose="02040503050406030204" pitchFamily="18" charset="0"/>
                      </a:rPr>
                      <m:t>·</m:t>
                    </m:r>
                    <m:r>
                      <a:rPr lang="en-US" altLang="zh-CN" sz="2800" i="1" dirty="0" smtClean="0">
                        <a:solidFill>
                          <a:schemeClr val="hlink"/>
                        </a:solidFill>
                        <a:latin typeface="Cambria Math" panose="02040503050406030204" pitchFamily="18" charset="0"/>
                      </a:rPr>
                      <m:t>𝐸</m:t>
                    </m:r>
                    <m:r>
                      <a:rPr lang="en-US" altLang="zh-CN" sz="2800" i="1" baseline="30000" dirty="0" smtClean="0">
                        <a:solidFill>
                          <a:schemeClr val="hlink"/>
                        </a:solidFill>
                        <a:latin typeface="Cambria Math" panose="02040503050406030204" pitchFamily="18" charset="0"/>
                      </a:rPr>
                      <m:t>2</m:t>
                    </m:r>
                  </m:oMath>
                </a14:m>
                <a:r>
                  <a:rPr lang="en-US" altLang="zh-CN" sz="2800" dirty="0" smtClean="0">
                    <a:solidFill>
                      <a:schemeClr val="hlink"/>
                    </a:solidFill>
                    <a:latin typeface="+mn-ea"/>
                  </a:rPr>
                  <a:t>=</a:t>
                </a:r>
                <a:r>
                  <a:rPr lang="zh-CN" altLang="en-US" sz="2800" dirty="0" smtClean="0">
                    <a:solidFill>
                      <a:schemeClr val="hlink"/>
                    </a:solidFill>
                    <a:latin typeface="+mn-ea"/>
                  </a:rPr>
                  <a:t>常数，或</a:t>
                </a:r>
                <a14:m>
                  <m:oMath xmlns:m="http://schemas.openxmlformats.org/officeDocument/2006/math">
                    <m:r>
                      <a:rPr lang="en-US" altLang="zh-CN" sz="2800" i="1" dirty="0" smtClean="0">
                        <a:solidFill>
                          <a:schemeClr val="hlink"/>
                        </a:solidFill>
                        <a:latin typeface="Cambria Math" panose="02040503050406030204" pitchFamily="18" charset="0"/>
                      </a:rPr>
                      <m:t>𝑑𝑁</m:t>
                    </m:r>
                    <m:r>
                      <a:rPr lang="en-US" altLang="zh-CN" sz="2800" i="1" dirty="0" smtClean="0">
                        <a:solidFill>
                          <a:schemeClr val="hlink"/>
                        </a:solidFill>
                        <a:latin typeface="Cambria Math" panose="02040503050406030204" pitchFamily="18" charset="0"/>
                      </a:rPr>
                      <m:t>·</m:t>
                    </m:r>
                    <m:r>
                      <a:rPr lang="en-US" altLang="zh-CN" sz="2800" i="1" dirty="0" smtClean="0">
                        <a:solidFill>
                          <a:schemeClr val="hlink"/>
                        </a:solidFill>
                        <a:latin typeface="Cambria Math" panose="02040503050406030204" pitchFamily="18" charset="0"/>
                      </a:rPr>
                      <m:t>𝑣</m:t>
                    </m:r>
                    <m:r>
                      <a:rPr lang="en-US" altLang="zh-CN" sz="2800" i="1" baseline="30000" dirty="0" smtClean="0">
                        <a:solidFill>
                          <a:schemeClr val="hlink"/>
                        </a:solidFill>
                        <a:latin typeface="Cambria Math" panose="02040503050406030204" pitchFamily="18" charset="0"/>
                      </a:rPr>
                      <m:t>4</m:t>
                    </m:r>
                  </m:oMath>
                </a14:m>
                <a:r>
                  <a:rPr lang="en-US" altLang="zh-CN" sz="2800" dirty="0" smtClean="0">
                    <a:solidFill>
                      <a:schemeClr val="hlink"/>
                    </a:solidFill>
                    <a:latin typeface="+mn-ea"/>
                  </a:rPr>
                  <a:t>=</a:t>
                </a:r>
                <a:r>
                  <a:rPr lang="zh-CN" altLang="en-US" sz="2800" dirty="0" smtClean="0">
                    <a:solidFill>
                      <a:schemeClr val="hlink"/>
                    </a:solidFill>
                    <a:latin typeface="+mn-ea"/>
                  </a:rPr>
                  <a:t>常数</a:t>
                </a:r>
                <a:r>
                  <a:rPr lang="zh-CN" altLang="en-US" sz="2800" dirty="0" smtClean="0">
                    <a:latin typeface="+mn-ea"/>
                  </a:rPr>
                  <a:t>；</a:t>
                </a:r>
              </a:p>
              <a:p>
                <a:pPr>
                  <a:lnSpc>
                    <a:spcPct val="110000"/>
                  </a:lnSpc>
                </a:pPr>
                <a:r>
                  <a:rPr lang="en-US" altLang="zh-CN" sz="2800" dirty="0" smtClean="0">
                    <a:solidFill>
                      <a:schemeClr val="folHlink"/>
                    </a:solidFill>
                    <a:latin typeface="+mn-ea"/>
                  </a:rPr>
                  <a:t>D.</a:t>
                </a:r>
                <a:r>
                  <a:rPr lang="en-US" altLang="zh-CN" sz="2800" dirty="0" smtClean="0">
                    <a:latin typeface="+mn-ea"/>
                  </a:rPr>
                  <a:t> </a:t>
                </a:r>
                <a:r>
                  <a:rPr lang="zh-CN" altLang="en-US" sz="2800" dirty="0" smtClean="0">
                    <a:latin typeface="+mn-ea"/>
                  </a:rPr>
                  <a:t>用同一</a:t>
                </a:r>
                <a14:m>
                  <m:oMath xmlns:m="http://schemas.openxmlformats.org/officeDocument/2006/math">
                    <m:r>
                      <a:rPr lang="en-US" altLang="zh-CN" sz="2800" i="1" dirty="0" smtClean="0">
                        <a:latin typeface="Cambria Math" panose="02040503050406030204" pitchFamily="18" charset="0"/>
                      </a:rPr>
                      <m:t>𝛼</m:t>
                    </m:r>
                  </m:oMath>
                </a14:m>
                <a:r>
                  <a:rPr lang="zh-CN" altLang="en-US" sz="2800" dirty="0" smtClean="0">
                    <a:latin typeface="+mn-ea"/>
                  </a:rPr>
                  <a:t>粒子源，在同一散射角，对同一</a:t>
                </a:r>
                <a14:m>
                  <m:oMath xmlns:m="http://schemas.openxmlformats.org/officeDocument/2006/math">
                    <m:r>
                      <a:rPr lang="en-US" altLang="zh-CN" sz="2800" i="1" dirty="0" smtClean="0">
                        <a:latin typeface="Cambria Math" panose="02040503050406030204" pitchFamily="18" charset="0"/>
                      </a:rPr>
                      <m:t>𝑛𝑡</m:t>
                    </m:r>
                  </m:oMath>
                </a14:m>
                <a:r>
                  <a:rPr lang="zh-CN" altLang="en-US" sz="2800" dirty="0" smtClean="0">
                    <a:latin typeface="+mn-ea"/>
                  </a:rPr>
                  <a:t>值，</a:t>
                </a:r>
                <a14:m>
                  <m:oMath xmlns:m="http://schemas.openxmlformats.org/officeDocument/2006/math">
                    <m:r>
                      <a:rPr lang="en-US" altLang="zh-CN" sz="2800" i="1" dirty="0" smtClean="0">
                        <a:solidFill>
                          <a:schemeClr val="hlink"/>
                        </a:solidFill>
                        <a:latin typeface="Cambria Math" panose="02040503050406030204" pitchFamily="18" charset="0"/>
                      </a:rPr>
                      <m:t>𝑑𝑁</m:t>
                    </m:r>
                  </m:oMath>
                </a14:m>
                <a:r>
                  <a:rPr lang="zh-CN" altLang="en-US" sz="2800" dirty="0" smtClean="0">
                    <a:solidFill>
                      <a:schemeClr val="hlink"/>
                    </a:solidFill>
                    <a:latin typeface="+mn-ea"/>
                  </a:rPr>
                  <a:t>与</a:t>
                </a:r>
                <a14:m>
                  <m:oMath xmlns:m="http://schemas.openxmlformats.org/officeDocument/2006/math">
                    <m:r>
                      <a:rPr lang="en-US" altLang="zh-CN" sz="2800" i="1" dirty="0" smtClean="0">
                        <a:solidFill>
                          <a:schemeClr val="hlink"/>
                        </a:solidFill>
                        <a:latin typeface="Cambria Math" panose="02040503050406030204" pitchFamily="18" charset="0"/>
                      </a:rPr>
                      <m:t>𝑍</m:t>
                    </m:r>
                    <m:r>
                      <a:rPr lang="en-US" altLang="zh-CN" sz="2800" i="1" baseline="30000" dirty="0" smtClean="0">
                        <a:solidFill>
                          <a:schemeClr val="hlink"/>
                        </a:solidFill>
                        <a:latin typeface="Cambria Math" panose="02040503050406030204" pitchFamily="18" charset="0"/>
                      </a:rPr>
                      <m:t>2</m:t>
                    </m:r>
                  </m:oMath>
                </a14:m>
                <a:r>
                  <a:rPr lang="zh-CN" altLang="en-US" sz="2800" dirty="0" smtClean="0">
                    <a:solidFill>
                      <a:schemeClr val="hlink"/>
                    </a:solidFill>
                    <a:latin typeface="+mn-ea"/>
                  </a:rPr>
                  <a:t>成正比</a:t>
                </a:r>
                <a:r>
                  <a:rPr lang="zh-CN" altLang="en-US" sz="2800" dirty="0" smtClean="0">
                    <a:latin typeface="+mn-ea"/>
                  </a:rPr>
                  <a:t>。</a:t>
                </a:r>
              </a:p>
            </p:txBody>
          </p:sp>
        </mc:Choice>
        <mc:Fallback>
          <p:sp>
            <p:nvSpPr>
              <p:cNvPr id="160771" name="Rectangle 3"/>
              <p:cNvSpPr>
                <a:spLocks noGrp="1" noRot="1" noChangeAspect="1" noMove="1" noResize="1" noEditPoints="1" noAdjustHandles="1" noChangeArrowheads="1" noChangeShapeType="1" noTextEdit="1"/>
              </p:cNvSpPr>
              <p:nvPr>
                <p:ph idx="1"/>
              </p:nvPr>
            </p:nvSpPr>
            <p:spPr>
              <a:xfrm>
                <a:off x="457200" y="1196752"/>
                <a:ext cx="8229600" cy="4896544"/>
              </a:xfrm>
              <a:blipFill rotWithShape="0">
                <a:blip r:embed="rId2"/>
                <a:stretch>
                  <a:fillRect r="-5852" b="-4726"/>
                </a:stretch>
              </a:blipFill>
            </p:spPr>
            <p:txBody>
              <a:bodyPr/>
              <a:lstStyle/>
              <a:p>
                <a:r>
                  <a:rPr lang="zh-CN" altLang="en-US">
                    <a:noFill/>
                  </a:rPr>
                  <a:t> </a:t>
                </a:r>
              </a:p>
            </p:txBody>
          </p:sp>
        </mc:Fallback>
      </mc:AlternateContent>
      <p:sp>
        <p:nvSpPr>
          <p:cNvPr id="63490" name="Rectangle 2"/>
          <p:cNvSpPr>
            <a:spLocks noGrp="1" noChangeArrowheads="1"/>
          </p:cNvSpPr>
          <p:nvPr>
            <p:ph type="title"/>
          </p:nvPr>
        </p:nvSpPr>
        <p:spPr/>
        <p:txBody>
          <a:bodyPr/>
          <a:lstStyle/>
          <a:p>
            <a:r>
              <a:rPr lang="zh-CN" altLang="en-US" sz="2800" b="1" dirty="0" smtClean="0">
                <a:solidFill>
                  <a:schemeClr val="tx1"/>
                </a:solidFill>
                <a:ea typeface="楷体_GB2312" pitchFamily="49" charset="-122"/>
              </a:rPr>
              <a:t>从</a:t>
            </a:r>
            <a:r>
              <a:rPr lang="zh-CN" altLang="en-US" sz="2800" b="1" dirty="0" smtClean="0">
                <a:solidFill>
                  <a:schemeClr val="tx1"/>
                </a:solidFill>
                <a:latin typeface="Arial Unicode MS" panose="020B0604020202020204" pitchFamily="34" charset="-122"/>
                <a:ea typeface="楷体_GB2312" pitchFamily="49" charset="-122"/>
              </a:rPr>
              <a:t>卢瑟福</a:t>
            </a:r>
            <a:r>
              <a:rPr lang="zh-CN" altLang="en-US" sz="2800" b="1" dirty="0" smtClean="0">
                <a:solidFill>
                  <a:schemeClr val="tx1"/>
                </a:solidFill>
                <a:ea typeface="楷体_GB2312" pitchFamily="49" charset="-122"/>
              </a:rPr>
              <a:t>公式可以看到以下四种关系：</a:t>
            </a:r>
            <a:r>
              <a:rPr lang="zh-CN" altLang="en-US" sz="2800" b="1" dirty="0" smtClean="0">
                <a:solidFill>
                  <a:schemeClr val="tx1"/>
                </a:solidFill>
              </a:rPr>
              <a:t> </a:t>
            </a:r>
          </a:p>
        </p:txBody>
      </p:sp>
    </p:spTree>
    <p:extLst>
      <p:ext uri="{BB962C8B-B14F-4D97-AF65-F5344CB8AC3E}">
        <p14:creationId xmlns:p14="http://schemas.microsoft.com/office/powerpoint/2010/main" val="26054435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077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077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077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077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077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0771"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a:xfrm>
            <a:off x="1944688" y="623888"/>
            <a:ext cx="6589712" cy="1281112"/>
          </a:xfrm>
        </p:spPr>
        <p:txBody>
          <a:bodyPr/>
          <a:lstStyle/>
          <a:p>
            <a:endParaRPr lang="zh-CN" altLang="en-US" smtClean="0"/>
          </a:p>
        </p:txBody>
      </p:sp>
      <p:sp>
        <p:nvSpPr>
          <p:cNvPr id="64515" name="Rectangle 3"/>
          <p:cNvSpPr>
            <a:spLocks noGrp="1" noChangeArrowheads="1"/>
          </p:cNvSpPr>
          <p:nvPr>
            <p:ph idx="1"/>
          </p:nvPr>
        </p:nvSpPr>
        <p:spPr>
          <a:xfrm>
            <a:off x="1943100" y="2133600"/>
            <a:ext cx="6591300" cy="3778250"/>
          </a:xfrm>
        </p:spPr>
        <p:txBody>
          <a:bodyPr/>
          <a:lstStyle/>
          <a:p>
            <a:endParaRPr lang="zh-CN" altLang="en-US" smtClean="0"/>
          </a:p>
        </p:txBody>
      </p:sp>
      <p:pic>
        <p:nvPicPr>
          <p:cNvPr id="64516" name="Picture 80" descr="粒子在不同角上的散射"/>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228600"/>
            <a:ext cx="7010400" cy="6323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655149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a:xfrm>
            <a:off x="1944688" y="623888"/>
            <a:ext cx="6589712" cy="1281112"/>
          </a:xfrm>
        </p:spPr>
        <p:txBody>
          <a:bodyPr/>
          <a:lstStyle/>
          <a:p>
            <a:endParaRPr lang="zh-CN" altLang="en-US" smtClean="0"/>
          </a:p>
        </p:txBody>
      </p:sp>
      <p:sp>
        <p:nvSpPr>
          <p:cNvPr id="65539" name="Rectangle 3"/>
          <p:cNvSpPr>
            <a:spLocks noGrp="1" noChangeArrowheads="1"/>
          </p:cNvSpPr>
          <p:nvPr>
            <p:ph idx="1"/>
          </p:nvPr>
        </p:nvSpPr>
        <p:spPr>
          <a:xfrm>
            <a:off x="1943100" y="2133600"/>
            <a:ext cx="6591300" cy="3778250"/>
          </a:xfrm>
        </p:spPr>
        <p:txBody>
          <a:bodyPr/>
          <a:lstStyle/>
          <a:p>
            <a:endParaRPr lang="zh-CN" altLang="en-US" smtClean="0"/>
          </a:p>
        </p:txBody>
      </p:sp>
      <p:pic>
        <p:nvPicPr>
          <p:cNvPr id="65540" name="Picture 5" descr="粒子散射与其初速的关系"/>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457200"/>
            <a:ext cx="7543800" cy="5191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800126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3"/>
          <p:cNvSpPr>
            <a:spLocks noGrp="1" noChangeArrowheads="1"/>
          </p:cNvSpPr>
          <p:nvPr>
            <p:ph idx="1"/>
          </p:nvPr>
        </p:nvSpPr>
        <p:spPr>
          <a:xfrm>
            <a:off x="250825" y="1412875"/>
            <a:ext cx="8281615" cy="4114800"/>
          </a:xfrm>
        </p:spPr>
        <p:txBody>
          <a:bodyPr/>
          <a:lstStyle/>
          <a:p>
            <a:pPr marL="731044" indent="-457200" algn="just"/>
            <a:r>
              <a:rPr lang="zh-CN" altLang="en-US" sz="2800" dirty="0" smtClean="0">
                <a:solidFill>
                  <a:srgbClr val="C00000"/>
                </a:solidFill>
                <a:latin typeface="+mn-ea"/>
              </a:rPr>
              <a:t>前三个结论</a:t>
            </a:r>
            <a:r>
              <a:rPr lang="zh-CN" altLang="en-US" sz="2800" dirty="0" smtClean="0">
                <a:latin typeface="+mn-ea"/>
              </a:rPr>
              <a:t>：盖革和马斯顿1913年在实验中得到了证明。</a:t>
            </a:r>
            <a:endParaRPr lang="en-US" altLang="zh-CN" sz="2800" dirty="0" smtClean="0">
              <a:latin typeface="+mn-ea"/>
            </a:endParaRPr>
          </a:p>
          <a:p>
            <a:pPr marL="731044" indent="-457200" algn="just"/>
            <a:r>
              <a:rPr lang="zh-CN" altLang="en-US" sz="2800" dirty="0" smtClean="0">
                <a:solidFill>
                  <a:srgbClr val="C00000"/>
                </a:solidFill>
                <a:latin typeface="+mn-ea"/>
              </a:rPr>
              <a:t>第四个结论：</a:t>
            </a:r>
            <a:r>
              <a:rPr lang="zh-CN" altLang="en-US" sz="2800" dirty="0" smtClean="0">
                <a:latin typeface="+mn-ea"/>
              </a:rPr>
              <a:t>1920年，查德维克</a:t>
            </a:r>
            <a:r>
              <a:rPr lang="en-US" altLang="zh-CN" sz="2800" dirty="0" smtClean="0">
                <a:latin typeface="+mn-ea"/>
              </a:rPr>
              <a:t>(</a:t>
            </a:r>
            <a:r>
              <a:rPr lang="en-US" altLang="zh-CN" sz="2800" dirty="0" err="1" smtClean="0">
                <a:latin typeface="+mn-ea"/>
              </a:rPr>
              <a:t>J.Chadwick</a:t>
            </a:r>
            <a:r>
              <a:rPr lang="en-US" altLang="zh-CN" sz="2800" dirty="0">
                <a:latin typeface="+mn-ea"/>
              </a:rPr>
              <a:t>)</a:t>
            </a:r>
            <a:r>
              <a:rPr lang="zh-CN" altLang="en-US" sz="2800" dirty="0" smtClean="0">
                <a:latin typeface="+mn-ea"/>
              </a:rPr>
              <a:t>改进了装置，用卢瑟福公式（第四个结论）第一次直接通过实验测出了原子的电荷数</a:t>
            </a:r>
            <a:r>
              <a:rPr lang="en-US" altLang="zh-CN" sz="2800" dirty="0" smtClean="0">
                <a:latin typeface="+mn-ea"/>
              </a:rPr>
              <a:t>Z</a:t>
            </a:r>
            <a:r>
              <a:rPr lang="zh-CN" altLang="en-US" sz="2800" dirty="0" smtClean="0">
                <a:latin typeface="+mn-ea"/>
              </a:rPr>
              <a:t>。通过比较，证明了原子的电荷数</a:t>
            </a:r>
            <a:r>
              <a:rPr lang="en-US" altLang="zh-CN" sz="2800" dirty="0" smtClean="0">
                <a:latin typeface="+mn-ea"/>
              </a:rPr>
              <a:t>Z</a:t>
            </a:r>
            <a:r>
              <a:rPr lang="zh-CN" altLang="en-US" sz="2800" dirty="0" smtClean="0">
                <a:latin typeface="+mn-ea"/>
              </a:rPr>
              <a:t>等于这元素的原子序数。这个结论与从其它角度对原子结构所作的考虑相符合，这就进一步有力地证明了卢瑟福公式的正确性。</a:t>
            </a:r>
            <a:endParaRPr lang="zh-CN" altLang="en-US" sz="2800" dirty="0" smtClean="0">
              <a:latin typeface="+mn-ea"/>
              <a:cs typeface="Arial Unicode MS" panose="020B0604020202020204" pitchFamily="34" charset="-122"/>
            </a:endParaRPr>
          </a:p>
          <a:p>
            <a:pPr indent="457200" algn="just"/>
            <a:endParaRPr lang="zh-CN" altLang="en-US" sz="2800" dirty="0" smtClean="0">
              <a:latin typeface="+mn-ea"/>
            </a:endParaRPr>
          </a:p>
        </p:txBody>
      </p:sp>
    </p:spTree>
    <p:extLst>
      <p:ext uri="{BB962C8B-B14F-4D97-AF65-F5344CB8AC3E}">
        <p14:creationId xmlns:p14="http://schemas.microsoft.com/office/powerpoint/2010/main" val="17542023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type="title"/>
          </p:nvPr>
        </p:nvSpPr>
        <p:spPr>
          <a:xfrm>
            <a:off x="2010272" y="1354446"/>
            <a:ext cx="6589712" cy="1281112"/>
          </a:xfrm>
        </p:spPr>
        <p:txBody>
          <a:bodyPr/>
          <a:lstStyle/>
          <a:p>
            <a:endParaRPr lang="zh-CN" altLang="en-US" smtClean="0"/>
          </a:p>
        </p:txBody>
      </p:sp>
      <p:sp>
        <p:nvSpPr>
          <p:cNvPr id="67587" name="Rectangle 3"/>
          <p:cNvSpPr>
            <a:spLocks noGrp="1" noChangeArrowheads="1"/>
          </p:cNvSpPr>
          <p:nvPr>
            <p:ph idx="1"/>
          </p:nvPr>
        </p:nvSpPr>
        <p:spPr>
          <a:xfrm>
            <a:off x="675184" y="3284984"/>
            <a:ext cx="7924800" cy="1872208"/>
          </a:xfrm>
        </p:spPr>
        <p:txBody>
          <a:bodyPr/>
          <a:lstStyle/>
          <a:p>
            <a:pPr indent="457200" algn="just">
              <a:buFont typeface="Wingdings" panose="05000000000000000000" pitchFamily="2" charset="2"/>
              <a:buNone/>
            </a:pPr>
            <a:r>
              <a:rPr lang="zh-CN" altLang="en-US" sz="2400" dirty="0" smtClean="0">
                <a:latin typeface="黑体" panose="02010609060101010101" pitchFamily="49" charset="-122"/>
                <a:ea typeface="黑体" panose="02010609060101010101" pitchFamily="49" charset="-122"/>
              </a:rPr>
              <a:t>应该指出，在物理学中，许多在经典物理中成立的公式，在量子物理范畴内就不对了。但卢瑟福公式则是很少几个公式中的一个，它按经典物理导出，而在量子物理中仍保持原来形式。</a:t>
            </a:r>
          </a:p>
        </p:txBody>
      </p:sp>
      <p:pic>
        <p:nvPicPr>
          <p:cNvPr id="67588" name="Picture 37" descr="原子正电荷数的测定"/>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584" y="764704"/>
            <a:ext cx="7772400" cy="213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078123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9" name="Rectangle 3"/>
          <p:cNvSpPr>
            <a:spLocks noGrp="1" noChangeArrowheads="1"/>
          </p:cNvSpPr>
          <p:nvPr>
            <p:ph idx="1"/>
          </p:nvPr>
        </p:nvSpPr>
        <p:spPr>
          <a:xfrm>
            <a:off x="457200" y="5013176"/>
            <a:ext cx="8229600" cy="1224136"/>
          </a:xfrm>
        </p:spPr>
        <p:txBody>
          <a:bodyPr/>
          <a:lstStyle/>
          <a:p>
            <a:pPr indent="457200" algn="just">
              <a:buFont typeface="Wingdings" panose="05000000000000000000" pitchFamily="2" charset="2"/>
              <a:buNone/>
            </a:pPr>
            <a:r>
              <a:rPr lang="zh-CN" altLang="en-US" sz="2400" dirty="0" smtClean="0">
                <a:latin typeface="+mn-ea"/>
              </a:rPr>
              <a:t>入射粒子能与原子核接近到什么程度？</a:t>
            </a:r>
            <a:r>
              <a:rPr lang="zh-CN" altLang="en-US" sz="2400" dirty="0">
                <a:latin typeface="+mn-ea"/>
              </a:rPr>
              <a:t>在</a:t>
            </a:r>
            <a:r>
              <a:rPr lang="zh-CN" altLang="en-US" sz="2400" dirty="0" smtClean="0">
                <a:latin typeface="+mn-ea"/>
              </a:rPr>
              <a:t>卢瑟福公式仍旧成立的情况下</a:t>
            </a:r>
            <a:r>
              <a:rPr lang="zh-CN" altLang="en-US" sz="2400" dirty="0">
                <a:latin typeface="+mn-ea"/>
              </a:rPr>
              <a:t>，最近距离</a:t>
            </a:r>
            <a:r>
              <a:rPr lang="en-US" altLang="zh-CN" sz="2400" dirty="0" err="1" smtClean="0">
                <a:latin typeface="+mn-ea"/>
              </a:rPr>
              <a:t>r</a:t>
            </a:r>
            <a:r>
              <a:rPr lang="en-US" altLang="zh-CN" sz="2400" baseline="-30000" dirty="0" err="1" smtClean="0">
                <a:latin typeface="+mn-ea"/>
              </a:rPr>
              <a:t>m</a:t>
            </a:r>
            <a:r>
              <a:rPr lang="zh-CN" altLang="en-US" sz="2400" dirty="0" smtClean="0">
                <a:latin typeface="+mn-ea"/>
              </a:rPr>
              <a:t>可作为原子核线度的一个上限。</a:t>
            </a:r>
          </a:p>
        </p:txBody>
      </p:sp>
      <p:sp>
        <p:nvSpPr>
          <p:cNvPr id="68610" name="Rectangle 2"/>
          <p:cNvSpPr>
            <a:spLocks noGrp="1" noChangeArrowheads="1"/>
          </p:cNvSpPr>
          <p:nvPr>
            <p:ph type="title"/>
          </p:nvPr>
        </p:nvSpPr>
        <p:spPr/>
        <p:txBody>
          <a:bodyPr>
            <a:normAutofit/>
          </a:bodyPr>
          <a:lstStyle/>
          <a:p>
            <a:r>
              <a:rPr lang="zh-CN" altLang="en-US" sz="2800" b="1" dirty="0" smtClean="0">
                <a:solidFill>
                  <a:schemeClr val="tx1"/>
                </a:solidFill>
                <a:latin typeface="黑体" panose="02010609060101010101" pitchFamily="49" charset="-122"/>
                <a:ea typeface="黑体" panose="02010609060101010101" pitchFamily="49" charset="-122"/>
              </a:rPr>
              <a:t>原子核大小的估计</a:t>
            </a:r>
            <a:r>
              <a:rPr lang="zh-CN" altLang="en-US" sz="2800" dirty="0" smtClean="0">
                <a:latin typeface="黑体" panose="02010609060101010101" pitchFamily="49" charset="-122"/>
                <a:ea typeface="黑体" panose="02010609060101010101" pitchFamily="49" charset="-122"/>
              </a:rPr>
              <a:t> </a:t>
            </a:r>
          </a:p>
        </p:txBody>
      </p:sp>
      <p:pic>
        <p:nvPicPr>
          <p:cNvPr id="4" name="Picture 4" descr="19-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5616" y="1268760"/>
            <a:ext cx="6264696" cy="3385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164121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173059">
                                            <p:txEl>
                                              <p:pRg st="0" end="0"/>
                                            </p:txEl>
                                          </p:spTgt>
                                        </p:tgtEl>
                                        <p:attrNameLst>
                                          <p:attrName>style.visibility</p:attrName>
                                        </p:attrNameLst>
                                      </p:cBhvr>
                                      <p:to>
                                        <p:strVal val="visible"/>
                                      </p:to>
                                    </p:set>
                                    <p:animEffect transition="in" filter="slide(fromBottom)">
                                      <p:cBhvr>
                                        <p:cTn id="7" dur="500"/>
                                        <p:tgtEl>
                                          <p:spTgt spid="17305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3059" grpId="0"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54274" name="Rectangle 3"/>
              <p:cNvSpPr>
                <a:spLocks noGrp="1" noChangeArrowheads="1"/>
              </p:cNvSpPr>
              <p:nvPr>
                <p:ph idx="1"/>
              </p:nvPr>
            </p:nvSpPr>
            <p:spPr>
              <a:xfrm>
                <a:off x="493712" y="1052736"/>
                <a:ext cx="8110537" cy="4535487"/>
              </a:xfrm>
            </p:spPr>
            <p:txBody>
              <a:bodyPr rtlCol="0">
                <a:normAutofit/>
              </a:bodyPr>
              <a:lstStyle/>
              <a:p>
                <a:pPr indent="457200" algn="just" fontAlgn="auto">
                  <a:lnSpc>
                    <a:spcPct val="90000"/>
                  </a:lnSpc>
                  <a:spcAft>
                    <a:spcPts val="1200"/>
                  </a:spcAft>
                  <a:buFont typeface="Wingdings" panose="05000000000000000000" pitchFamily="2" charset="2"/>
                  <a:buNone/>
                  <a:defRPr/>
                </a:pPr>
                <a:r>
                  <a:rPr lang="zh-CN" altLang="en-US" sz="2400" dirty="0" smtClean="0">
                    <a:latin typeface="黑体" panose="02010609060101010101" pitchFamily="49" charset="-122"/>
                    <a:ea typeface="黑体" panose="02010609060101010101" pitchFamily="49" charset="-122"/>
                  </a:rPr>
                  <a:t>设</a:t>
                </a:r>
                <a14:m>
                  <m:oMath xmlns:m="http://schemas.openxmlformats.org/officeDocument/2006/math">
                    <m:r>
                      <a:rPr lang="en-US" altLang="zh-CN" sz="2400" i="1" dirty="0" smtClean="0">
                        <a:latin typeface="Cambria Math" panose="02040503050406030204" pitchFamily="18" charset="0"/>
                        <a:ea typeface="黑体" panose="02010609060101010101" pitchFamily="49" charset="-122"/>
                      </a:rPr>
                      <m:t>𝛼</m:t>
                    </m:r>
                  </m:oMath>
                </a14:m>
                <a:r>
                  <a:rPr lang="zh-CN" altLang="en-US" sz="2400" dirty="0" smtClean="0">
                    <a:latin typeface="黑体" panose="02010609060101010101" pitchFamily="49" charset="-122"/>
                    <a:ea typeface="黑体" panose="02010609060101010101" pitchFamily="49" charset="-122"/>
                  </a:rPr>
                  <a:t>粒子离原子核很远时的速度为</a:t>
                </a:r>
                <a14:m>
                  <m:oMath xmlns:m="http://schemas.openxmlformats.org/officeDocument/2006/math">
                    <m:r>
                      <a:rPr lang="en-US" altLang="zh-CN" sz="2400" i="1" dirty="0" smtClean="0">
                        <a:latin typeface="Cambria Math" panose="02040503050406030204" pitchFamily="18" charset="0"/>
                        <a:ea typeface="黑体" panose="02010609060101010101" pitchFamily="49" charset="-122"/>
                      </a:rPr>
                      <m:t>𝑣</m:t>
                    </m:r>
                    <m:r>
                      <a:rPr lang="en-US" altLang="zh-CN" sz="2400" i="1" dirty="0" smtClean="0">
                        <a:latin typeface="Cambria Math" panose="02040503050406030204" pitchFamily="18" charset="0"/>
                        <a:ea typeface="黑体" panose="02010609060101010101" pitchFamily="49" charset="-122"/>
                      </a:rPr>
                      <m:t>，</m:t>
                    </m:r>
                    <m:r>
                      <a:rPr lang="en-US" altLang="zh-CN" sz="2400" i="1" dirty="0" smtClean="0">
                        <a:latin typeface="Cambria Math" panose="02040503050406030204" pitchFamily="18" charset="0"/>
                        <a:ea typeface="黑体" panose="02010609060101010101" pitchFamily="49" charset="-122"/>
                      </a:rPr>
                      <m:t>𝑟</m:t>
                    </m:r>
                    <m:r>
                      <a:rPr lang="en-US" altLang="zh-CN" sz="2400" i="1" dirty="0" smtClean="0">
                        <a:latin typeface="Cambria Math" panose="02040503050406030204" pitchFamily="18" charset="0"/>
                        <a:ea typeface="黑体" panose="02010609060101010101" pitchFamily="49" charset="-122"/>
                      </a:rPr>
                      <m:t> = </m:t>
                    </m:r>
                    <m:r>
                      <a:rPr lang="en-US" altLang="zh-CN" sz="2400" i="1" dirty="0" err="1" smtClean="0">
                        <a:latin typeface="Cambria Math" panose="02040503050406030204" pitchFamily="18" charset="0"/>
                        <a:ea typeface="黑体" panose="02010609060101010101" pitchFamily="49" charset="-122"/>
                      </a:rPr>
                      <m:t>𝑟</m:t>
                    </m:r>
                    <m:r>
                      <a:rPr lang="en-US" altLang="zh-CN" sz="2400" i="1" baseline="-30000" dirty="0" err="1" smtClean="0">
                        <a:latin typeface="Cambria Math" panose="02040503050406030204" pitchFamily="18" charset="0"/>
                        <a:ea typeface="黑体" panose="02010609060101010101" pitchFamily="49" charset="-122"/>
                      </a:rPr>
                      <m:t>𝑚</m:t>
                    </m:r>
                  </m:oMath>
                </a14:m>
                <a:r>
                  <a:rPr lang="zh-CN" altLang="en-US" sz="2400" dirty="0" smtClean="0">
                    <a:latin typeface="黑体" panose="02010609060101010101" pitchFamily="49" charset="-122"/>
                    <a:ea typeface="黑体" panose="02010609060101010101" pitchFamily="49" charset="-122"/>
                  </a:rPr>
                  <a:t>时速度为</a:t>
                </a:r>
                <a14:m>
                  <m:oMath xmlns:m="http://schemas.openxmlformats.org/officeDocument/2006/math">
                    <m:r>
                      <a:rPr lang="en-US" altLang="zh-CN" sz="2400" i="1" dirty="0" smtClean="0">
                        <a:latin typeface="Cambria Math" panose="02040503050406030204" pitchFamily="18" charset="0"/>
                        <a:ea typeface="黑体" panose="02010609060101010101" pitchFamily="49" charset="-122"/>
                      </a:rPr>
                      <m:t>𝑣</m:t>
                    </m:r>
                    <m:r>
                      <a:rPr lang="en-US" altLang="zh-CN" sz="2400" i="1" baseline="-30000" dirty="0" err="1" smtClean="0">
                        <a:latin typeface="Cambria Math" panose="02040503050406030204" pitchFamily="18" charset="0"/>
                        <a:ea typeface="黑体" panose="02010609060101010101" pitchFamily="49" charset="-122"/>
                      </a:rPr>
                      <m:t>𝑚</m:t>
                    </m:r>
                  </m:oMath>
                </a14:m>
                <a:r>
                  <a:rPr lang="en-US" altLang="zh-CN" sz="2400" dirty="0" smtClean="0">
                    <a:latin typeface="黑体" panose="02010609060101010101" pitchFamily="49" charset="-122"/>
                    <a:ea typeface="黑体" panose="02010609060101010101" pitchFamily="49" charset="-122"/>
                  </a:rPr>
                  <a:t>。</a:t>
                </a:r>
                <a:r>
                  <a:rPr lang="zh-CN" altLang="en-US" sz="2400" dirty="0" smtClean="0">
                    <a:latin typeface="黑体" panose="02010609060101010101" pitchFamily="49" charset="-122"/>
                    <a:ea typeface="黑体" panose="02010609060101010101" pitchFamily="49" charset="-122"/>
                  </a:rPr>
                  <a:t>当</a:t>
                </a:r>
                <a14:m>
                  <m:oMath xmlns:m="http://schemas.openxmlformats.org/officeDocument/2006/math">
                    <m:r>
                      <a:rPr lang="en-US" altLang="zh-CN" sz="2400" i="1" dirty="0" smtClean="0">
                        <a:latin typeface="Cambria Math" panose="02040503050406030204" pitchFamily="18" charset="0"/>
                        <a:ea typeface="黑体" panose="02010609060101010101" pitchFamily="49" charset="-122"/>
                      </a:rPr>
                      <m:t>𝑟</m:t>
                    </m:r>
                    <m:r>
                      <a:rPr lang="en-US" altLang="zh-CN" sz="2400" i="1" dirty="0" smtClean="0">
                        <a:latin typeface="Cambria Math" panose="02040503050406030204" pitchFamily="18" charset="0"/>
                        <a:ea typeface="黑体" panose="02010609060101010101" pitchFamily="49" charset="-122"/>
                      </a:rPr>
                      <m:t> = </m:t>
                    </m:r>
                    <m:r>
                      <a:rPr lang="en-US" altLang="zh-CN" sz="2400" i="1" dirty="0" err="1" smtClean="0">
                        <a:latin typeface="Cambria Math" panose="02040503050406030204" pitchFamily="18" charset="0"/>
                        <a:ea typeface="黑体" panose="02010609060101010101" pitchFamily="49" charset="-122"/>
                      </a:rPr>
                      <m:t>𝑟</m:t>
                    </m:r>
                    <m:r>
                      <a:rPr lang="en-US" altLang="zh-CN" sz="2400" i="1" baseline="-30000" dirty="0" err="1" smtClean="0">
                        <a:latin typeface="Cambria Math" panose="02040503050406030204" pitchFamily="18" charset="0"/>
                        <a:ea typeface="黑体" panose="02010609060101010101" pitchFamily="49" charset="-122"/>
                      </a:rPr>
                      <m:t>𝑚</m:t>
                    </m:r>
                  </m:oMath>
                </a14:m>
                <a:r>
                  <a:rPr lang="zh-CN" altLang="en-US" sz="2400" dirty="0" smtClean="0">
                    <a:latin typeface="黑体" panose="02010609060101010101" pitchFamily="49" charset="-122"/>
                    <a:ea typeface="黑体" panose="02010609060101010101" pitchFamily="49" charset="-122"/>
                  </a:rPr>
                  <a:t>时，</a:t>
                </a:r>
                <a14:m>
                  <m:oMath xmlns:m="http://schemas.openxmlformats.org/officeDocument/2006/math">
                    <m:r>
                      <a:rPr lang="en-US" altLang="zh-CN" sz="2400" i="1" dirty="0" smtClean="0">
                        <a:latin typeface="Cambria Math" panose="02040503050406030204" pitchFamily="18" charset="0"/>
                        <a:ea typeface="黑体" panose="02010609060101010101" pitchFamily="49" charset="-122"/>
                      </a:rPr>
                      <m:t>𝑟</m:t>
                    </m:r>
                  </m:oMath>
                </a14:m>
                <a:r>
                  <a:rPr lang="zh-CN" altLang="en-US" sz="2400" dirty="0" smtClean="0">
                    <a:latin typeface="黑体" panose="02010609060101010101" pitchFamily="49" charset="-122"/>
                    <a:ea typeface="黑体" panose="02010609060101010101" pitchFamily="49" charset="-122"/>
                  </a:rPr>
                  <a:t>最小，因此那时的径向速度为零，只有切向速度，这就是所谓“近日点”的特征。因能量守恒要求有</a:t>
                </a:r>
              </a:p>
              <a:p>
                <a:pPr indent="457200" algn="just" fontAlgn="auto">
                  <a:lnSpc>
                    <a:spcPct val="90000"/>
                  </a:lnSpc>
                  <a:spcAft>
                    <a:spcPts val="1200"/>
                  </a:spcAft>
                  <a:buFont typeface="Wingdings" panose="05000000000000000000" pitchFamily="2" charset="2"/>
                  <a:buNone/>
                  <a:defRPr/>
                </a:pPr>
                <a14:m>
                  <m:oMathPara xmlns:m="http://schemas.openxmlformats.org/officeDocument/2006/math">
                    <m:oMathParaPr>
                      <m:jc m:val="centerGroup"/>
                    </m:oMathParaPr>
                    <m:oMath xmlns:m="http://schemas.openxmlformats.org/officeDocument/2006/math">
                      <m:f>
                        <m:fPr>
                          <m:ctrlPr>
                            <a:rPr lang="en-US" altLang="zh-CN" sz="2800" b="0" i="1" smtClean="0">
                              <a:solidFill>
                                <a:srgbClr val="C00000"/>
                              </a:solidFill>
                              <a:latin typeface="Cambria Math" panose="02040503050406030204" pitchFamily="18" charset="0"/>
                              <a:ea typeface="黑体" panose="02010609060101010101" pitchFamily="49" charset="-122"/>
                            </a:rPr>
                          </m:ctrlPr>
                        </m:fPr>
                        <m:num>
                          <m:r>
                            <a:rPr lang="en-US" altLang="zh-CN" sz="2800" b="0" i="1" smtClean="0">
                              <a:solidFill>
                                <a:srgbClr val="C00000"/>
                              </a:solidFill>
                              <a:latin typeface="Cambria Math" panose="02040503050406030204" pitchFamily="18" charset="0"/>
                              <a:ea typeface="黑体" panose="02010609060101010101" pitchFamily="49" charset="-122"/>
                            </a:rPr>
                            <m:t>1</m:t>
                          </m:r>
                        </m:num>
                        <m:den>
                          <m:r>
                            <a:rPr lang="en-US" altLang="zh-CN" sz="2800" b="0" i="1" smtClean="0">
                              <a:solidFill>
                                <a:srgbClr val="C00000"/>
                              </a:solidFill>
                              <a:latin typeface="Cambria Math" panose="02040503050406030204" pitchFamily="18" charset="0"/>
                              <a:ea typeface="黑体" panose="02010609060101010101" pitchFamily="49" charset="-122"/>
                            </a:rPr>
                            <m:t>2</m:t>
                          </m:r>
                        </m:den>
                      </m:f>
                      <m:r>
                        <a:rPr lang="en-US" altLang="zh-CN" sz="2800" b="0" i="1" smtClean="0">
                          <a:solidFill>
                            <a:srgbClr val="C00000"/>
                          </a:solidFill>
                          <a:latin typeface="Cambria Math" panose="02040503050406030204" pitchFamily="18" charset="0"/>
                          <a:ea typeface="黑体" panose="02010609060101010101" pitchFamily="49" charset="-122"/>
                        </a:rPr>
                        <m:t>𝑚</m:t>
                      </m:r>
                      <m:sSup>
                        <m:sSupPr>
                          <m:ctrlPr>
                            <a:rPr lang="en-US" altLang="zh-CN" sz="2800" b="0" i="1" smtClean="0">
                              <a:solidFill>
                                <a:srgbClr val="C00000"/>
                              </a:solidFill>
                              <a:latin typeface="Cambria Math" panose="02040503050406030204" pitchFamily="18" charset="0"/>
                              <a:ea typeface="黑体" panose="02010609060101010101" pitchFamily="49" charset="-122"/>
                            </a:rPr>
                          </m:ctrlPr>
                        </m:sSupPr>
                        <m:e>
                          <m:r>
                            <a:rPr lang="en-US" altLang="zh-CN" sz="2800" b="0" i="1" smtClean="0">
                              <a:solidFill>
                                <a:srgbClr val="C00000"/>
                              </a:solidFill>
                              <a:latin typeface="Cambria Math" panose="02040503050406030204" pitchFamily="18" charset="0"/>
                              <a:ea typeface="黑体" panose="02010609060101010101" pitchFamily="49" charset="-122"/>
                            </a:rPr>
                            <m:t>𝑣</m:t>
                          </m:r>
                        </m:e>
                        <m:sup>
                          <m:r>
                            <a:rPr lang="en-US" altLang="zh-CN" sz="2800" b="0" i="1" smtClean="0">
                              <a:solidFill>
                                <a:srgbClr val="C00000"/>
                              </a:solidFill>
                              <a:latin typeface="Cambria Math" panose="02040503050406030204" pitchFamily="18" charset="0"/>
                              <a:ea typeface="黑体" panose="02010609060101010101" pitchFamily="49" charset="-122"/>
                            </a:rPr>
                            <m:t>2</m:t>
                          </m:r>
                        </m:sup>
                      </m:sSup>
                      <m:r>
                        <a:rPr lang="en-US" altLang="zh-CN" sz="2800" b="0" i="1" smtClean="0">
                          <a:solidFill>
                            <a:srgbClr val="C00000"/>
                          </a:solidFill>
                          <a:latin typeface="Cambria Math" panose="02040503050406030204" pitchFamily="18" charset="0"/>
                          <a:ea typeface="黑体" panose="02010609060101010101" pitchFamily="49" charset="-122"/>
                        </a:rPr>
                        <m:t>=</m:t>
                      </m:r>
                      <m:f>
                        <m:fPr>
                          <m:ctrlPr>
                            <a:rPr lang="en-US" altLang="zh-CN" sz="2800" b="0" i="1" smtClean="0">
                              <a:solidFill>
                                <a:srgbClr val="C00000"/>
                              </a:solidFill>
                              <a:latin typeface="Cambria Math" panose="02040503050406030204" pitchFamily="18" charset="0"/>
                              <a:ea typeface="黑体" panose="02010609060101010101" pitchFamily="49" charset="-122"/>
                            </a:rPr>
                          </m:ctrlPr>
                        </m:fPr>
                        <m:num>
                          <m:r>
                            <a:rPr lang="en-US" altLang="zh-CN" sz="2800" b="0" i="1" smtClean="0">
                              <a:solidFill>
                                <a:srgbClr val="C00000"/>
                              </a:solidFill>
                              <a:latin typeface="Cambria Math" panose="02040503050406030204" pitchFamily="18" charset="0"/>
                              <a:ea typeface="黑体" panose="02010609060101010101" pitchFamily="49" charset="-122"/>
                            </a:rPr>
                            <m:t>1</m:t>
                          </m:r>
                        </m:num>
                        <m:den>
                          <m:r>
                            <a:rPr lang="en-US" altLang="zh-CN" sz="2800" b="0" i="1" smtClean="0">
                              <a:solidFill>
                                <a:srgbClr val="C00000"/>
                              </a:solidFill>
                              <a:latin typeface="Cambria Math" panose="02040503050406030204" pitchFamily="18" charset="0"/>
                              <a:ea typeface="黑体" panose="02010609060101010101" pitchFamily="49" charset="-122"/>
                            </a:rPr>
                            <m:t>2</m:t>
                          </m:r>
                        </m:den>
                      </m:f>
                      <m:r>
                        <a:rPr lang="en-US" altLang="zh-CN" sz="2800" b="0" i="1" smtClean="0">
                          <a:solidFill>
                            <a:srgbClr val="C00000"/>
                          </a:solidFill>
                          <a:latin typeface="Cambria Math" panose="02040503050406030204" pitchFamily="18" charset="0"/>
                          <a:ea typeface="黑体" panose="02010609060101010101" pitchFamily="49" charset="-122"/>
                        </a:rPr>
                        <m:t>𝑚</m:t>
                      </m:r>
                      <m:sSubSup>
                        <m:sSubSupPr>
                          <m:ctrlPr>
                            <a:rPr lang="en-US" altLang="zh-CN" sz="2800" b="0" i="1" smtClean="0">
                              <a:solidFill>
                                <a:srgbClr val="C00000"/>
                              </a:solidFill>
                              <a:latin typeface="Cambria Math" panose="02040503050406030204" pitchFamily="18" charset="0"/>
                              <a:ea typeface="黑体" panose="02010609060101010101" pitchFamily="49" charset="-122"/>
                            </a:rPr>
                          </m:ctrlPr>
                        </m:sSubSupPr>
                        <m:e>
                          <m:r>
                            <a:rPr lang="en-US" altLang="zh-CN" sz="2800" b="0" i="1" smtClean="0">
                              <a:solidFill>
                                <a:srgbClr val="C00000"/>
                              </a:solidFill>
                              <a:latin typeface="Cambria Math" panose="02040503050406030204" pitchFamily="18" charset="0"/>
                              <a:ea typeface="黑体" panose="02010609060101010101" pitchFamily="49" charset="-122"/>
                            </a:rPr>
                            <m:t>𝑣</m:t>
                          </m:r>
                        </m:e>
                        <m:sub>
                          <m:r>
                            <a:rPr lang="en-US" altLang="zh-CN" sz="2800" b="0" i="1" smtClean="0">
                              <a:solidFill>
                                <a:srgbClr val="C00000"/>
                              </a:solidFill>
                              <a:latin typeface="Cambria Math" panose="02040503050406030204" pitchFamily="18" charset="0"/>
                              <a:ea typeface="黑体" panose="02010609060101010101" pitchFamily="49" charset="-122"/>
                            </a:rPr>
                            <m:t>𝑚</m:t>
                          </m:r>
                        </m:sub>
                        <m:sup>
                          <m:r>
                            <a:rPr lang="en-US" altLang="zh-CN" sz="2800" b="0" i="1" smtClean="0">
                              <a:solidFill>
                                <a:srgbClr val="C00000"/>
                              </a:solidFill>
                              <a:latin typeface="Cambria Math" panose="02040503050406030204" pitchFamily="18" charset="0"/>
                              <a:ea typeface="黑体" panose="02010609060101010101" pitchFamily="49" charset="-122"/>
                            </a:rPr>
                            <m:t>2</m:t>
                          </m:r>
                        </m:sup>
                      </m:sSubSup>
                      <m:r>
                        <a:rPr lang="en-US" altLang="zh-CN" sz="2800" b="0" i="1" smtClean="0">
                          <a:solidFill>
                            <a:srgbClr val="C00000"/>
                          </a:solidFill>
                          <a:latin typeface="Cambria Math" panose="02040503050406030204" pitchFamily="18" charset="0"/>
                          <a:ea typeface="黑体" panose="02010609060101010101" pitchFamily="49" charset="-122"/>
                        </a:rPr>
                        <m:t>+</m:t>
                      </m:r>
                      <m:f>
                        <m:fPr>
                          <m:ctrlPr>
                            <a:rPr lang="en-US" altLang="zh-CN" sz="2800" b="0" i="1" smtClean="0">
                              <a:solidFill>
                                <a:srgbClr val="C00000"/>
                              </a:solidFill>
                              <a:latin typeface="Cambria Math" panose="02040503050406030204" pitchFamily="18" charset="0"/>
                              <a:ea typeface="黑体" panose="02010609060101010101" pitchFamily="49" charset="-122"/>
                            </a:rPr>
                          </m:ctrlPr>
                        </m:fPr>
                        <m:num>
                          <m:sSub>
                            <m:sSubPr>
                              <m:ctrlPr>
                                <a:rPr lang="en-US" altLang="zh-CN" sz="2800" b="0" i="1" smtClean="0">
                                  <a:solidFill>
                                    <a:srgbClr val="C00000"/>
                                  </a:solidFill>
                                  <a:latin typeface="Cambria Math" panose="02040503050406030204" pitchFamily="18" charset="0"/>
                                  <a:ea typeface="黑体" panose="02010609060101010101" pitchFamily="49" charset="-122"/>
                                </a:rPr>
                              </m:ctrlPr>
                            </m:sSubPr>
                            <m:e>
                              <m:r>
                                <a:rPr lang="en-US" altLang="zh-CN" sz="2800" b="0" i="1" smtClean="0">
                                  <a:solidFill>
                                    <a:srgbClr val="C00000"/>
                                  </a:solidFill>
                                  <a:latin typeface="Cambria Math" panose="02040503050406030204" pitchFamily="18" charset="0"/>
                                  <a:ea typeface="黑体" panose="02010609060101010101" pitchFamily="49" charset="-122"/>
                                </a:rPr>
                                <m:t>𝑍</m:t>
                              </m:r>
                            </m:e>
                            <m:sub>
                              <m:r>
                                <a:rPr lang="en-US" altLang="zh-CN" sz="2800" b="0" i="1" smtClean="0">
                                  <a:solidFill>
                                    <a:srgbClr val="C00000"/>
                                  </a:solidFill>
                                  <a:latin typeface="Cambria Math" panose="02040503050406030204" pitchFamily="18" charset="0"/>
                                  <a:ea typeface="黑体" panose="02010609060101010101" pitchFamily="49" charset="-122"/>
                                </a:rPr>
                                <m:t>1</m:t>
                              </m:r>
                            </m:sub>
                          </m:sSub>
                          <m:sSub>
                            <m:sSubPr>
                              <m:ctrlPr>
                                <a:rPr lang="en-US" altLang="zh-CN" sz="2800" b="0" i="1" smtClean="0">
                                  <a:solidFill>
                                    <a:srgbClr val="C00000"/>
                                  </a:solidFill>
                                  <a:latin typeface="Cambria Math" panose="02040503050406030204" pitchFamily="18" charset="0"/>
                                  <a:ea typeface="黑体" panose="02010609060101010101" pitchFamily="49" charset="-122"/>
                                </a:rPr>
                              </m:ctrlPr>
                            </m:sSubPr>
                            <m:e>
                              <m:r>
                                <a:rPr lang="en-US" altLang="zh-CN" sz="2800" b="0" i="1" smtClean="0">
                                  <a:solidFill>
                                    <a:srgbClr val="C00000"/>
                                  </a:solidFill>
                                  <a:latin typeface="Cambria Math" panose="02040503050406030204" pitchFamily="18" charset="0"/>
                                  <a:ea typeface="黑体" panose="02010609060101010101" pitchFamily="49" charset="-122"/>
                                </a:rPr>
                                <m:t>𝑍</m:t>
                              </m:r>
                            </m:e>
                            <m:sub>
                              <m:r>
                                <a:rPr lang="en-US" altLang="zh-CN" sz="2800" b="0" i="1" smtClean="0">
                                  <a:solidFill>
                                    <a:srgbClr val="C00000"/>
                                  </a:solidFill>
                                  <a:latin typeface="Cambria Math" panose="02040503050406030204" pitchFamily="18" charset="0"/>
                                  <a:ea typeface="黑体" panose="02010609060101010101" pitchFamily="49" charset="-122"/>
                                </a:rPr>
                                <m:t>2</m:t>
                              </m:r>
                            </m:sub>
                          </m:sSub>
                          <m:sSup>
                            <m:sSupPr>
                              <m:ctrlPr>
                                <a:rPr lang="en-US" altLang="zh-CN" sz="2800" b="0" i="1" smtClean="0">
                                  <a:solidFill>
                                    <a:srgbClr val="C00000"/>
                                  </a:solidFill>
                                  <a:latin typeface="Cambria Math" panose="02040503050406030204" pitchFamily="18" charset="0"/>
                                  <a:ea typeface="黑体" panose="02010609060101010101" pitchFamily="49" charset="-122"/>
                                </a:rPr>
                              </m:ctrlPr>
                            </m:sSupPr>
                            <m:e>
                              <m:r>
                                <a:rPr lang="en-US" altLang="zh-CN" sz="2800" b="0" i="1" smtClean="0">
                                  <a:solidFill>
                                    <a:srgbClr val="C00000"/>
                                  </a:solidFill>
                                  <a:latin typeface="Cambria Math" panose="02040503050406030204" pitchFamily="18" charset="0"/>
                                  <a:ea typeface="黑体" panose="02010609060101010101" pitchFamily="49" charset="-122"/>
                                </a:rPr>
                                <m:t>𝑒</m:t>
                              </m:r>
                            </m:e>
                            <m:sup>
                              <m:r>
                                <a:rPr lang="en-US" altLang="zh-CN" sz="2800" b="0" i="1" smtClean="0">
                                  <a:solidFill>
                                    <a:srgbClr val="C00000"/>
                                  </a:solidFill>
                                  <a:latin typeface="Cambria Math" panose="02040503050406030204" pitchFamily="18" charset="0"/>
                                  <a:ea typeface="黑体" panose="02010609060101010101" pitchFamily="49" charset="-122"/>
                                </a:rPr>
                                <m:t>2</m:t>
                              </m:r>
                            </m:sup>
                          </m:sSup>
                        </m:num>
                        <m:den>
                          <m:r>
                            <a:rPr lang="en-US" altLang="zh-CN" sz="2800" b="0" i="1" smtClean="0">
                              <a:solidFill>
                                <a:srgbClr val="C00000"/>
                              </a:solidFill>
                              <a:latin typeface="Cambria Math" panose="02040503050406030204" pitchFamily="18" charset="0"/>
                              <a:ea typeface="黑体" panose="02010609060101010101" pitchFamily="49" charset="-122"/>
                            </a:rPr>
                            <m:t>4</m:t>
                          </m:r>
                          <m:r>
                            <a:rPr lang="en-US" altLang="zh-CN" sz="2800" b="0" i="1" smtClean="0">
                              <a:solidFill>
                                <a:srgbClr val="C00000"/>
                              </a:solidFill>
                              <a:latin typeface="Cambria Math" panose="02040503050406030204" pitchFamily="18" charset="0"/>
                              <a:ea typeface="黑体" panose="02010609060101010101" pitchFamily="49" charset="-122"/>
                            </a:rPr>
                            <m:t>𝜋</m:t>
                          </m:r>
                          <m:sSub>
                            <m:sSubPr>
                              <m:ctrlPr>
                                <a:rPr lang="en-US" altLang="zh-CN" sz="2800" b="0" i="1" smtClean="0">
                                  <a:solidFill>
                                    <a:srgbClr val="C00000"/>
                                  </a:solidFill>
                                  <a:latin typeface="Cambria Math" panose="02040503050406030204" pitchFamily="18" charset="0"/>
                                  <a:ea typeface="黑体" panose="02010609060101010101" pitchFamily="49" charset="-122"/>
                                </a:rPr>
                              </m:ctrlPr>
                            </m:sSubPr>
                            <m:e>
                              <m:r>
                                <a:rPr lang="en-US" altLang="zh-CN" sz="2800" b="0" i="1" smtClean="0">
                                  <a:solidFill>
                                    <a:srgbClr val="C00000"/>
                                  </a:solidFill>
                                  <a:latin typeface="Cambria Math" panose="02040503050406030204" pitchFamily="18" charset="0"/>
                                  <a:ea typeface="黑体" panose="02010609060101010101" pitchFamily="49" charset="-122"/>
                                </a:rPr>
                                <m:t>𝜀</m:t>
                              </m:r>
                            </m:e>
                            <m:sub>
                              <m:r>
                                <a:rPr lang="en-US" altLang="zh-CN" sz="2800" b="0" i="1" smtClean="0">
                                  <a:solidFill>
                                    <a:srgbClr val="C00000"/>
                                  </a:solidFill>
                                  <a:latin typeface="Cambria Math" panose="02040503050406030204" pitchFamily="18" charset="0"/>
                                  <a:ea typeface="黑体" panose="02010609060101010101" pitchFamily="49" charset="-122"/>
                                </a:rPr>
                                <m:t>0</m:t>
                              </m:r>
                            </m:sub>
                          </m:sSub>
                          <m:sSub>
                            <m:sSubPr>
                              <m:ctrlPr>
                                <a:rPr lang="en-US" altLang="zh-CN" sz="2800" b="0" i="1" smtClean="0">
                                  <a:solidFill>
                                    <a:srgbClr val="C00000"/>
                                  </a:solidFill>
                                  <a:latin typeface="Cambria Math" panose="02040503050406030204" pitchFamily="18" charset="0"/>
                                  <a:ea typeface="黑体" panose="02010609060101010101" pitchFamily="49" charset="-122"/>
                                </a:rPr>
                              </m:ctrlPr>
                            </m:sSubPr>
                            <m:e>
                              <m:r>
                                <a:rPr lang="en-US" altLang="zh-CN" sz="2800" b="0" i="1" smtClean="0">
                                  <a:solidFill>
                                    <a:srgbClr val="C00000"/>
                                  </a:solidFill>
                                  <a:latin typeface="Cambria Math" panose="02040503050406030204" pitchFamily="18" charset="0"/>
                                  <a:ea typeface="黑体" panose="02010609060101010101" pitchFamily="49" charset="-122"/>
                                </a:rPr>
                                <m:t>𝑟</m:t>
                              </m:r>
                            </m:e>
                            <m:sub>
                              <m:r>
                                <a:rPr lang="en-US" altLang="zh-CN" sz="2800" b="0" i="1" smtClean="0">
                                  <a:solidFill>
                                    <a:srgbClr val="C00000"/>
                                  </a:solidFill>
                                  <a:latin typeface="Cambria Math" panose="02040503050406030204" pitchFamily="18" charset="0"/>
                                  <a:ea typeface="黑体" panose="02010609060101010101" pitchFamily="49" charset="-122"/>
                                </a:rPr>
                                <m:t>𝑚</m:t>
                              </m:r>
                            </m:sub>
                          </m:sSub>
                        </m:den>
                      </m:f>
                    </m:oMath>
                  </m:oMathPara>
                </a14:m>
                <a:endParaRPr lang="zh-CN" altLang="en-US" sz="2400" dirty="0" smtClean="0">
                  <a:latin typeface="黑体" panose="02010609060101010101" pitchFamily="49" charset="-122"/>
                  <a:ea typeface="黑体" panose="02010609060101010101" pitchFamily="49" charset="-122"/>
                </a:endParaRPr>
              </a:p>
              <a:p>
                <a:pPr indent="457200" algn="just" fontAlgn="auto">
                  <a:lnSpc>
                    <a:spcPct val="90000"/>
                  </a:lnSpc>
                  <a:spcAft>
                    <a:spcPts val="1200"/>
                  </a:spcAft>
                  <a:buFont typeface="Wingdings" panose="05000000000000000000" pitchFamily="2" charset="2"/>
                  <a:buNone/>
                  <a:defRPr/>
                </a:pPr>
                <a:r>
                  <a:rPr lang="zh-CN" altLang="en-US" sz="2400" dirty="0" smtClean="0">
                    <a:latin typeface="黑体" panose="02010609060101010101" pitchFamily="49" charset="-122"/>
                    <a:ea typeface="黑体" panose="02010609060101010101" pitchFamily="49" charset="-122"/>
                  </a:rPr>
                  <a:t>又</a:t>
                </a:r>
                <a:r>
                  <a:rPr lang="zh-CN" altLang="en-US" sz="2400" dirty="0" smtClean="0">
                    <a:latin typeface="黑体" panose="02010609060101010101" pitchFamily="49" charset="-122"/>
                    <a:ea typeface="黑体" panose="02010609060101010101" pitchFamily="49" charset="-122"/>
                  </a:rPr>
                  <a:t>因</a:t>
                </a:r>
                <a14:m>
                  <m:oMath xmlns:m="http://schemas.openxmlformats.org/officeDocument/2006/math">
                    <m:r>
                      <a:rPr lang="en-US" altLang="zh-CN" sz="2400" i="1" dirty="0" smtClean="0">
                        <a:latin typeface="Cambria Math" panose="02040503050406030204" pitchFamily="18" charset="0"/>
                        <a:ea typeface="黑体" panose="02010609060101010101" pitchFamily="49" charset="-122"/>
                      </a:rPr>
                      <m:t>𝛼</m:t>
                    </m:r>
                  </m:oMath>
                </a14:m>
                <a:r>
                  <a:rPr lang="zh-CN" altLang="en-US" sz="2400" dirty="0" smtClean="0">
                    <a:latin typeface="黑体" panose="02010609060101010101" pitchFamily="49" charset="-122"/>
                    <a:ea typeface="黑体" panose="02010609060101010101" pitchFamily="49" charset="-122"/>
                  </a:rPr>
                  <a:t>粒子在中心力场中运动，所以有角动量</a:t>
                </a:r>
                <a:r>
                  <a:rPr lang="zh-CN" altLang="en-US" sz="2400" dirty="0" smtClean="0">
                    <a:latin typeface="黑体" panose="02010609060101010101" pitchFamily="49" charset="-122"/>
                    <a:ea typeface="黑体" panose="02010609060101010101" pitchFamily="49" charset="-122"/>
                  </a:rPr>
                  <a:t>守恒</a:t>
                </a:r>
                <a:endParaRPr lang="en-US" altLang="zh-CN" sz="2400" dirty="0" smtClean="0">
                  <a:latin typeface="黑体" panose="02010609060101010101" pitchFamily="49" charset="-122"/>
                  <a:ea typeface="黑体" panose="02010609060101010101" pitchFamily="49" charset="-122"/>
                </a:endParaRPr>
              </a:p>
              <a:p>
                <a:pPr indent="457200" algn="just" fontAlgn="auto">
                  <a:lnSpc>
                    <a:spcPct val="90000"/>
                  </a:lnSpc>
                  <a:spcAft>
                    <a:spcPts val="1200"/>
                  </a:spcAft>
                  <a:buFont typeface="Wingdings" panose="05000000000000000000" pitchFamily="2" charset="2"/>
                  <a:buNone/>
                  <a:defRPr/>
                </a:pPr>
                <a14:m>
                  <m:oMathPara xmlns:m="http://schemas.openxmlformats.org/officeDocument/2006/math">
                    <m:oMathParaPr>
                      <m:jc m:val="centerGroup"/>
                    </m:oMathParaPr>
                    <m:oMath xmlns:m="http://schemas.openxmlformats.org/officeDocument/2006/math">
                      <m:r>
                        <a:rPr lang="en-US" altLang="zh-CN" sz="2800" b="0" i="1" smtClean="0">
                          <a:solidFill>
                            <a:srgbClr val="002060"/>
                          </a:solidFill>
                          <a:latin typeface="Cambria Math" panose="02040503050406030204" pitchFamily="18" charset="0"/>
                          <a:ea typeface="黑体" panose="02010609060101010101" pitchFamily="49" charset="-122"/>
                        </a:rPr>
                        <m:t>𝑚𝑣𝑏</m:t>
                      </m:r>
                      <m:r>
                        <a:rPr lang="en-US" altLang="zh-CN" sz="2800" b="0" i="1" smtClean="0">
                          <a:solidFill>
                            <a:srgbClr val="002060"/>
                          </a:solidFill>
                          <a:latin typeface="Cambria Math" panose="02040503050406030204" pitchFamily="18" charset="0"/>
                          <a:ea typeface="黑体" panose="02010609060101010101" pitchFamily="49" charset="-122"/>
                        </a:rPr>
                        <m:t>=</m:t>
                      </m:r>
                      <m:r>
                        <a:rPr lang="en-US" altLang="zh-CN" sz="2800" b="0" i="1" smtClean="0">
                          <a:solidFill>
                            <a:srgbClr val="002060"/>
                          </a:solidFill>
                          <a:latin typeface="Cambria Math" panose="02040503050406030204" pitchFamily="18" charset="0"/>
                          <a:ea typeface="黑体" panose="02010609060101010101" pitchFamily="49" charset="-122"/>
                        </a:rPr>
                        <m:t>𝑚</m:t>
                      </m:r>
                      <m:sSub>
                        <m:sSubPr>
                          <m:ctrlPr>
                            <a:rPr lang="en-US" altLang="zh-CN" sz="2800" b="0" i="1" smtClean="0">
                              <a:solidFill>
                                <a:srgbClr val="002060"/>
                              </a:solidFill>
                              <a:latin typeface="Cambria Math" panose="02040503050406030204" pitchFamily="18" charset="0"/>
                              <a:ea typeface="黑体" panose="02010609060101010101" pitchFamily="49" charset="-122"/>
                            </a:rPr>
                          </m:ctrlPr>
                        </m:sSubPr>
                        <m:e>
                          <m:r>
                            <a:rPr lang="en-US" altLang="zh-CN" sz="2800" b="0" i="1" smtClean="0">
                              <a:solidFill>
                                <a:srgbClr val="002060"/>
                              </a:solidFill>
                              <a:latin typeface="Cambria Math" panose="02040503050406030204" pitchFamily="18" charset="0"/>
                              <a:ea typeface="黑体" panose="02010609060101010101" pitchFamily="49" charset="-122"/>
                            </a:rPr>
                            <m:t>𝑣</m:t>
                          </m:r>
                        </m:e>
                        <m:sub>
                          <m:r>
                            <a:rPr lang="en-US" altLang="zh-CN" sz="2800" b="0" i="1" smtClean="0">
                              <a:solidFill>
                                <a:srgbClr val="002060"/>
                              </a:solidFill>
                              <a:latin typeface="Cambria Math" panose="02040503050406030204" pitchFamily="18" charset="0"/>
                              <a:ea typeface="黑体" panose="02010609060101010101" pitchFamily="49" charset="-122"/>
                            </a:rPr>
                            <m:t>𝑚</m:t>
                          </m:r>
                        </m:sub>
                      </m:sSub>
                      <m:sSub>
                        <m:sSubPr>
                          <m:ctrlPr>
                            <a:rPr lang="en-US" altLang="zh-CN" sz="2800" b="0" i="1" smtClean="0">
                              <a:solidFill>
                                <a:srgbClr val="002060"/>
                              </a:solidFill>
                              <a:latin typeface="Cambria Math" panose="02040503050406030204" pitchFamily="18" charset="0"/>
                              <a:ea typeface="黑体" panose="02010609060101010101" pitchFamily="49" charset="-122"/>
                            </a:rPr>
                          </m:ctrlPr>
                        </m:sSubPr>
                        <m:e>
                          <m:r>
                            <a:rPr lang="en-US" altLang="zh-CN" sz="2800" b="0" i="1" smtClean="0">
                              <a:solidFill>
                                <a:srgbClr val="002060"/>
                              </a:solidFill>
                              <a:latin typeface="Cambria Math" panose="02040503050406030204" pitchFamily="18" charset="0"/>
                              <a:ea typeface="黑体" panose="02010609060101010101" pitchFamily="49" charset="-122"/>
                            </a:rPr>
                            <m:t>𝑟</m:t>
                          </m:r>
                        </m:e>
                        <m:sub>
                          <m:r>
                            <a:rPr lang="en-US" altLang="zh-CN" sz="2800" b="0" i="1" smtClean="0">
                              <a:solidFill>
                                <a:srgbClr val="002060"/>
                              </a:solidFill>
                              <a:latin typeface="Cambria Math" panose="02040503050406030204" pitchFamily="18" charset="0"/>
                              <a:ea typeface="黑体" panose="02010609060101010101" pitchFamily="49" charset="-122"/>
                            </a:rPr>
                            <m:t>𝑚</m:t>
                          </m:r>
                        </m:sub>
                      </m:sSub>
                    </m:oMath>
                  </m:oMathPara>
                </a14:m>
                <a:endParaRPr lang="en-US" altLang="zh-CN" sz="2800" dirty="0" smtClean="0">
                  <a:solidFill>
                    <a:srgbClr val="002060"/>
                  </a:solidFill>
                  <a:latin typeface="黑体" panose="02010609060101010101" pitchFamily="49" charset="-122"/>
                  <a:ea typeface="黑体" panose="02010609060101010101" pitchFamily="49" charset="-122"/>
                </a:endParaRPr>
              </a:p>
            </p:txBody>
          </p:sp>
        </mc:Choice>
        <mc:Fallback>
          <p:sp>
            <p:nvSpPr>
              <p:cNvPr id="54274" name="Rectangle 3"/>
              <p:cNvSpPr>
                <a:spLocks noGrp="1" noRot="1" noChangeAspect="1" noMove="1" noResize="1" noEditPoints="1" noAdjustHandles="1" noChangeArrowheads="1" noChangeShapeType="1" noTextEdit="1"/>
              </p:cNvSpPr>
              <p:nvPr>
                <p:ph idx="1"/>
              </p:nvPr>
            </p:nvSpPr>
            <p:spPr>
              <a:xfrm>
                <a:off x="493712" y="1052736"/>
                <a:ext cx="8110537" cy="4535487"/>
              </a:xfrm>
              <a:blipFill rotWithShape="0">
                <a:blip r:embed="rId2"/>
                <a:stretch>
                  <a:fillRect t="-2285" r="-112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9475414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71682" name="Rectangle 3"/>
              <p:cNvSpPr>
                <a:spLocks noGrp="1" noChangeArrowheads="1"/>
              </p:cNvSpPr>
              <p:nvPr>
                <p:ph idx="1"/>
              </p:nvPr>
            </p:nvSpPr>
            <p:spPr>
              <a:xfrm>
                <a:off x="251520" y="1268760"/>
                <a:ext cx="8574088" cy="4114800"/>
              </a:xfrm>
            </p:spPr>
            <p:txBody>
              <a:bodyPr/>
              <a:lstStyle/>
              <a:p>
                <a:pPr indent="0" algn="just">
                  <a:spcAft>
                    <a:spcPts val="600"/>
                  </a:spcAft>
                  <a:buFont typeface="Wingdings" panose="05000000000000000000" pitchFamily="2" charset="2"/>
                  <a:buNone/>
                </a:pPr>
                <a:r>
                  <a:rPr lang="zh-CN" altLang="en-US" sz="2400" dirty="0" smtClean="0">
                    <a:latin typeface="+mn-ea"/>
                  </a:rPr>
                  <a:t>由此可以解出：</a:t>
                </a:r>
                <a:endParaRPr lang="en-US" altLang="zh-CN" sz="2400" dirty="0" smtClean="0">
                  <a:latin typeface="+mn-ea"/>
                </a:endParaRPr>
              </a:p>
              <a:p>
                <a:pPr indent="0" algn="just">
                  <a:spcAft>
                    <a:spcPts val="600"/>
                  </a:spcAft>
                  <a:buFont typeface="Wingdings" panose="05000000000000000000" pitchFamily="2" charset="2"/>
                  <a:buNone/>
                </a:pPr>
                <a14:m>
                  <m:oMathPara xmlns:m="http://schemas.openxmlformats.org/officeDocument/2006/math">
                    <m:oMathParaPr>
                      <m:jc m:val="centerGroup"/>
                    </m:oMathParaPr>
                    <m:oMath xmlns:m="http://schemas.openxmlformats.org/officeDocument/2006/math">
                      <m:sSub>
                        <m:sSubPr>
                          <m:ctrlPr>
                            <a:rPr lang="en-US" altLang="zh-CN" sz="2800" b="0" i="1" smtClean="0">
                              <a:solidFill>
                                <a:srgbClr val="C00000"/>
                              </a:solidFill>
                              <a:latin typeface="+mn-ea"/>
                            </a:rPr>
                          </m:ctrlPr>
                        </m:sSubPr>
                        <m:e>
                          <m:r>
                            <a:rPr lang="en-US" altLang="zh-CN" sz="2800" b="0" i="1" smtClean="0">
                              <a:solidFill>
                                <a:srgbClr val="C00000"/>
                              </a:solidFill>
                              <a:latin typeface="+mn-ea"/>
                            </a:rPr>
                            <m:t>𝑟</m:t>
                          </m:r>
                        </m:e>
                        <m:sub>
                          <m:r>
                            <a:rPr lang="en-US" altLang="zh-CN" sz="2800" b="0" i="1" smtClean="0">
                              <a:solidFill>
                                <a:srgbClr val="C00000"/>
                              </a:solidFill>
                              <a:latin typeface="+mn-ea"/>
                            </a:rPr>
                            <m:t>𝑚</m:t>
                          </m:r>
                        </m:sub>
                      </m:sSub>
                      <m:r>
                        <a:rPr lang="en-US" altLang="zh-CN" sz="2800" b="0" i="1" smtClean="0">
                          <a:solidFill>
                            <a:srgbClr val="C00000"/>
                          </a:solidFill>
                          <a:latin typeface="+mn-ea"/>
                        </a:rPr>
                        <m:t>=</m:t>
                      </m:r>
                      <m:f>
                        <m:fPr>
                          <m:ctrlPr>
                            <a:rPr lang="en-US" altLang="zh-CN" sz="2800" b="0" i="1" smtClean="0">
                              <a:solidFill>
                                <a:srgbClr val="C00000"/>
                              </a:solidFill>
                              <a:latin typeface="+mn-ea"/>
                            </a:rPr>
                          </m:ctrlPr>
                        </m:fPr>
                        <m:num>
                          <m:r>
                            <a:rPr lang="en-US" altLang="zh-CN" sz="2800" b="0" i="1" smtClean="0">
                              <a:solidFill>
                                <a:srgbClr val="C00000"/>
                              </a:solidFill>
                              <a:latin typeface="+mn-ea"/>
                            </a:rPr>
                            <m:t>𝑎</m:t>
                          </m:r>
                        </m:num>
                        <m:den>
                          <m:r>
                            <a:rPr lang="en-US" altLang="zh-CN" sz="2800" b="0" i="1" smtClean="0">
                              <a:solidFill>
                                <a:srgbClr val="C00000"/>
                              </a:solidFill>
                              <a:latin typeface="+mn-ea"/>
                            </a:rPr>
                            <m:t>2</m:t>
                          </m:r>
                        </m:den>
                      </m:f>
                      <m:d>
                        <m:dPr>
                          <m:ctrlPr>
                            <a:rPr lang="en-US" altLang="zh-CN" sz="2800" b="0" i="1" smtClean="0">
                              <a:solidFill>
                                <a:srgbClr val="C00000"/>
                              </a:solidFill>
                              <a:latin typeface="+mn-ea"/>
                            </a:rPr>
                          </m:ctrlPr>
                        </m:dPr>
                        <m:e>
                          <m:r>
                            <a:rPr lang="en-US" altLang="zh-CN" sz="2800" b="0" i="1" smtClean="0">
                              <a:solidFill>
                                <a:srgbClr val="C00000"/>
                              </a:solidFill>
                              <a:latin typeface="+mn-ea"/>
                            </a:rPr>
                            <m:t>±1+</m:t>
                          </m:r>
                          <m:func>
                            <m:funcPr>
                              <m:ctrlPr>
                                <a:rPr lang="en-US" altLang="zh-CN" sz="2800" b="0" i="1" smtClean="0">
                                  <a:solidFill>
                                    <a:srgbClr val="C00000"/>
                                  </a:solidFill>
                                  <a:latin typeface="+mn-ea"/>
                                </a:rPr>
                              </m:ctrlPr>
                            </m:funcPr>
                            <m:fName>
                              <m:r>
                                <m:rPr>
                                  <m:sty m:val="p"/>
                                </m:rPr>
                                <a:rPr lang="en-US" altLang="zh-CN" sz="2800" b="0" i="0" smtClean="0">
                                  <a:solidFill>
                                    <a:srgbClr val="C00000"/>
                                  </a:solidFill>
                                  <a:latin typeface="+mn-ea"/>
                                </a:rPr>
                                <m:t>csc</m:t>
                              </m:r>
                            </m:fName>
                            <m:e>
                              <m:f>
                                <m:fPr>
                                  <m:ctrlPr>
                                    <a:rPr lang="en-US" altLang="zh-CN" sz="2800" i="1">
                                      <a:solidFill>
                                        <a:srgbClr val="C00000"/>
                                      </a:solidFill>
                                      <a:latin typeface="+mn-ea"/>
                                    </a:rPr>
                                  </m:ctrlPr>
                                </m:fPr>
                                <m:num>
                                  <m:r>
                                    <a:rPr lang="en-US" altLang="zh-CN" sz="2800" i="1">
                                      <a:solidFill>
                                        <a:srgbClr val="C00000"/>
                                      </a:solidFill>
                                      <a:latin typeface="+mn-ea"/>
                                    </a:rPr>
                                    <m:t>𝜃</m:t>
                                  </m:r>
                                </m:num>
                                <m:den>
                                  <m:r>
                                    <a:rPr lang="en-US" altLang="zh-CN" sz="2800" i="1">
                                      <a:solidFill>
                                        <a:srgbClr val="C00000"/>
                                      </a:solidFill>
                                      <a:latin typeface="+mn-ea"/>
                                    </a:rPr>
                                    <m:t>2</m:t>
                                  </m:r>
                                </m:den>
                              </m:f>
                            </m:e>
                          </m:func>
                        </m:e>
                      </m:d>
                    </m:oMath>
                  </m:oMathPara>
                </a14:m>
                <a:endParaRPr lang="zh-CN" altLang="en-US" sz="2800" dirty="0" smtClean="0">
                  <a:latin typeface="+mn-ea"/>
                </a:endParaRPr>
              </a:p>
              <a:p>
                <a:pPr indent="0" algn="just">
                  <a:spcAft>
                    <a:spcPts val="600"/>
                  </a:spcAft>
                  <a:buFont typeface="Wingdings" panose="05000000000000000000" pitchFamily="2" charset="2"/>
                  <a:buNone/>
                </a:pPr>
                <a:r>
                  <a:rPr lang="zh-CN" altLang="en-US" sz="2400" dirty="0" smtClean="0">
                    <a:latin typeface="+mn-ea"/>
                  </a:rPr>
                  <a:t>正号相应于排斥的情况，例如</a:t>
                </a:r>
                <a14:m>
                  <m:oMath xmlns:m="http://schemas.openxmlformats.org/officeDocument/2006/math">
                    <m:r>
                      <a:rPr lang="en-US" altLang="zh-CN" sz="2400" i="1" dirty="0" smtClean="0">
                        <a:latin typeface="Cambria Math" panose="02040503050406030204" pitchFamily="18" charset="0"/>
                      </a:rPr>
                      <m:t>𝛼</m:t>
                    </m:r>
                  </m:oMath>
                </a14:m>
                <a:r>
                  <a:rPr lang="zh-CN" altLang="en-US" sz="2400" dirty="0" smtClean="0">
                    <a:latin typeface="+mn-ea"/>
                  </a:rPr>
                  <a:t>粒子的散射；负号是吸引的情况，例如入射粒子带负电</a:t>
                </a:r>
                <a:r>
                  <a:rPr lang="zh-CN" altLang="en-US" sz="2400" dirty="0" smtClean="0">
                    <a:latin typeface="+mn-ea"/>
                  </a:rPr>
                  <a:t>。</a:t>
                </a:r>
                <a:endParaRPr lang="en-US" altLang="zh-CN" sz="2400" dirty="0" smtClean="0">
                  <a:latin typeface="+mn-ea"/>
                </a:endParaRPr>
              </a:p>
              <a:p>
                <a:pPr indent="0" algn="just">
                  <a:spcAft>
                    <a:spcPts val="600"/>
                  </a:spcAft>
                  <a:buFont typeface="Wingdings" panose="05000000000000000000" pitchFamily="2" charset="2"/>
                  <a:buNone/>
                </a:pPr>
                <a:endParaRPr lang="en-US" altLang="zh-CN" sz="2400" dirty="0">
                  <a:latin typeface="+mn-ea"/>
                  <a:cs typeface="Arial Unicode MS" panose="020B0604020202020204" pitchFamily="34" charset="-122"/>
                </a:endParaRPr>
              </a:p>
              <a:p>
                <a:pPr indent="0" algn="just">
                  <a:spcAft>
                    <a:spcPts val="600"/>
                  </a:spcAft>
                  <a:buNone/>
                </a:pPr>
                <a:r>
                  <a:rPr lang="zh-CN" altLang="en-US" sz="2400" dirty="0">
                    <a:latin typeface="+mn-ea"/>
                  </a:rPr>
                  <a:t>例如</a:t>
                </a:r>
                <a:r>
                  <a:rPr lang="en-US" altLang="zh-CN" sz="2400" dirty="0">
                    <a:latin typeface="+mn-ea"/>
                  </a:rPr>
                  <a:t>α</a:t>
                </a:r>
                <a:r>
                  <a:rPr lang="zh-CN" altLang="en-US" sz="2400" dirty="0">
                    <a:latin typeface="+mn-ea"/>
                  </a:rPr>
                  <a:t>粒子的</a:t>
                </a:r>
                <a:r>
                  <a:rPr lang="zh-CN" altLang="en-US" sz="2400" dirty="0">
                    <a:latin typeface="+mn-ea"/>
                  </a:rPr>
                  <a:t>散射的正碰情况</a:t>
                </a:r>
                <a:r>
                  <a:rPr lang="en-US" altLang="zh-CN" sz="2400" dirty="0">
                    <a:latin typeface="+mn-ea"/>
                  </a:rPr>
                  <a:t>(</a:t>
                </a:r>
                <a14:m>
                  <m:oMath xmlns:m="http://schemas.openxmlformats.org/officeDocument/2006/math">
                    <m:r>
                      <a:rPr lang="en-US" altLang="zh-CN" sz="2400" i="1">
                        <a:latin typeface="Cambria Math" panose="02040503050406030204" pitchFamily="18" charset="0"/>
                      </a:rPr>
                      <m:t>𝜃</m:t>
                    </m:r>
                    <m:r>
                      <a:rPr lang="en-US" altLang="zh-CN" sz="2400" i="1">
                        <a:latin typeface="Cambria Math" panose="02040503050406030204" pitchFamily="18" charset="0"/>
                      </a:rPr>
                      <m:t>=18</m:t>
                    </m:r>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0</m:t>
                        </m:r>
                      </m:e>
                      <m:sup>
                        <m:r>
                          <a:rPr lang="en-US" altLang="zh-CN" sz="2400" i="1">
                            <a:latin typeface="Cambria Math" panose="02040503050406030204" pitchFamily="18" charset="0"/>
                          </a:rPr>
                          <m:t>°</m:t>
                        </m:r>
                      </m:sup>
                    </m:sSup>
                  </m:oMath>
                </a14:m>
                <a:r>
                  <a:rPr lang="en-US" altLang="zh-CN" sz="2400" dirty="0">
                    <a:latin typeface="+mn-ea"/>
                  </a:rPr>
                  <a:t>)</a:t>
                </a:r>
                <a:endParaRPr lang="zh-CN" altLang="en-US" sz="2400" dirty="0">
                  <a:latin typeface="+mn-ea"/>
                </a:endParaRPr>
              </a:p>
              <a:p>
                <a:pPr indent="0" algn="just">
                  <a:spcAft>
                    <a:spcPts val="600"/>
                  </a:spcAft>
                  <a:buFont typeface="Wingdings" panose="05000000000000000000" pitchFamily="2" charset="2"/>
                  <a:buNone/>
                </a:pPr>
                <a14:m>
                  <m:oMathPara xmlns:m="http://schemas.openxmlformats.org/officeDocument/2006/math">
                    <m:oMathParaPr>
                      <m:jc m:val="centerGroup"/>
                    </m:oMathParaPr>
                    <m:oMath xmlns:m="http://schemas.openxmlformats.org/officeDocument/2006/math">
                      <m:sSub>
                        <m:sSubPr>
                          <m:ctrlPr>
                            <a:rPr lang="en-US" altLang="zh-CN" sz="2800" b="0" i="1" smtClean="0">
                              <a:solidFill>
                                <a:srgbClr val="002060"/>
                              </a:solidFill>
                              <a:latin typeface="Cambria Math" panose="02040503050406030204" pitchFamily="18" charset="0"/>
                              <a:cs typeface="Arial Unicode MS" panose="020B0604020202020204" pitchFamily="34" charset="-122"/>
                            </a:rPr>
                          </m:ctrlPr>
                        </m:sSubPr>
                        <m:e>
                          <m:r>
                            <a:rPr lang="en-US" altLang="zh-CN" sz="2800" b="0" i="1" smtClean="0">
                              <a:solidFill>
                                <a:srgbClr val="002060"/>
                              </a:solidFill>
                              <a:latin typeface="Cambria Math" panose="02040503050406030204" pitchFamily="18" charset="0"/>
                              <a:cs typeface="Arial Unicode MS" panose="020B0604020202020204" pitchFamily="34" charset="-122"/>
                            </a:rPr>
                            <m:t>𝑟</m:t>
                          </m:r>
                        </m:e>
                        <m:sub>
                          <m:r>
                            <a:rPr lang="en-US" altLang="zh-CN" sz="2800" b="0" i="1" smtClean="0">
                              <a:solidFill>
                                <a:srgbClr val="002060"/>
                              </a:solidFill>
                              <a:latin typeface="Cambria Math" panose="02040503050406030204" pitchFamily="18" charset="0"/>
                              <a:cs typeface="Arial Unicode MS" panose="020B0604020202020204" pitchFamily="34" charset="-122"/>
                            </a:rPr>
                            <m:t>𝑚</m:t>
                          </m:r>
                        </m:sub>
                      </m:sSub>
                      <m:r>
                        <a:rPr lang="en-US" altLang="zh-CN" sz="2800" b="0" i="1" smtClean="0">
                          <a:solidFill>
                            <a:srgbClr val="002060"/>
                          </a:solidFill>
                          <a:latin typeface="Cambria Math" panose="02040503050406030204" pitchFamily="18" charset="0"/>
                          <a:cs typeface="Arial Unicode MS" panose="020B0604020202020204" pitchFamily="34" charset="-122"/>
                        </a:rPr>
                        <m:t>=</m:t>
                      </m:r>
                      <m:r>
                        <a:rPr lang="en-US" altLang="zh-CN" sz="2800" b="0" i="1" smtClean="0">
                          <a:solidFill>
                            <a:srgbClr val="002060"/>
                          </a:solidFill>
                          <a:latin typeface="Cambria Math" panose="02040503050406030204" pitchFamily="18" charset="0"/>
                          <a:cs typeface="Arial Unicode MS" panose="020B0604020202020204" pitchFamily="34" charset="-122"/>
                        </a:rPr>
                        <m:t>𝑎</m:t>
                      </m:r>
                    </m:oMath>
                  </m:oMathPara>
                </a14:m>
                <a:endParaRPr lang="zh-CN" altLang="en-US" sz="2800" dirty="0" smtClean="0">
                  <a:solidFill>
                    <a:srgbClr val="002060"/>
                  </a:solidFill>
                  <a:latin typeface="+mn-ea"/>
                  <a:cs typeface="Arial Unicode MS" panose="020B0604020202020204" pitchFamily="34" charset="-122"/>
                </a:endParaRPr>
              </a:p>
              <a:p>
                <a:pPr indent="0" algn="just">
                  <a:spcAft>
                    <a:spcPts val="600"/>
                  </a:spcAft>
                </a:pPr>
                <a:endParaRPr lang="zh-CN" altLang="en-US" sz="2400" dirty="0" smtClean="0">
                  <a:latin typeface="+mn-ea"/>
                </a:endParaRPr>
              </a:p>
            </p:txBody>
          </p:sp>
        </mc:Choice>
        <mc:Fallback>
          <p:sp>
            <p:nvSpPr>
              <p:cNvPr id="71682" name="Rectangle 3"/>
              <p:cNvSpPr>
                <a:spLocks noGrp="1" noRot="1" noChangeAspect="1" noMove="1" noResize="1" noEditPoints="1" noAdjustHandles="1" noChangeArrowheads="1" noChangeShapeType="1" noTextEdit="1"/>
              </p:cNvSpPr>
              <p:nvPr>
                <p:ph idx="1"/>
              </p:nvPr>
            </p:nvSpPr>
            <p:spPr>
              <a:xfrm>
                <a:off x="251520" y="1268760"/>
                <a:ext cx="8574088" cy="4114800"/>
              </a:xfrm>
              <a:blipFill rotWithShape="0">
                <a:blip r:embed="rId2"/>
                <a:stretch>
                  <a:fillRect t="-1185" r="-106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9132420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68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168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168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168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168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682" grpId="0" build="p"/>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72706" name="Rectangle 3"/>
              <p:cNvSpPr>
                <a:spLocks noGrp="1" noChangeArrowheads="1"/>
              </p:cNvSpPr>
              <p:nvPr>
                <p:ph idx="1"/>
              </p:nvPr>
            </p:nvSpPr>
            <p:spPr>
              <a:xfrm>
                <a:off x="395536" y="1124744"/>
                <a:ext cx="8244408" cy="5029200"/>
              </a:xfrm>
            </p:spPr>
            <p:txBody>
              <a:bodyPr/>
              <a:lstStyle/>
              <a:p>
                <a:pPr indent="0" algn="just">
                  <a:lnSpc>
                    <a:spcPct val="90000"/>
                  </a:lnSpc>
                  <a:spcAft>
                    <a:spcPts val="1200"/>
                  </a:spcAft>
                </a:pPr>
                <a:r>
                  <a:rPr lang="zh-CN" altLang="en-US" sz="2400" dirty="0" smtClean="0">
                    <a:latin typeface="+mn-ea"/>
                  </a:rPr>
                  <a:t>当</a:t>
                </a:r>
                <a14:m>
                  <m:oMath xmlns:m="http://schemas.openxmlformats.org/officeDocument/2006/math">
                    <m:r>
                      <a:rPr lang="en-US" altLang="zh-CN" sz="2400" i="1" dirty="0" smtClean="0">
                        <a:latin typeface="Cambria Math" panose="02040503050406030204" pitchFamily="18" charset="0"/>
                      </a:rPr>
                      <m:t>𝜃</m:t>
                    </m:r>
                    <m:r>
                      <a:rPr lang="en-US" altLang="zh-CN" sz="2400" i="1" dirty="0" smtClean="0">
                        <a:latin typeface="Cambria Math" panose="02040503050406030204" pitchFamily="18" charset="0"/>
                      </a:rPr>
                      <m:t>=180°</m:t>
                    </m:r>
                  </m:oMath>
                </a14:m>
                <a:r>
                  <a:rPr lang="zh-CN" altLang="en-US" sz="2400" dirty="0" smtClean="0">
                    <a:latin typeface="+mn-ea"/>
                  </a:rPr>
                  <a:t>时，</a:t>
                </a:r>
                <a14:m>
                  <m:oMath xmlns:m="http://schemas.openxmlformats.org/officeDocument/2006/math">
                    <m:r>
                      <a:rPr lang="en-US" altLang="zh-CN" sz="2400" i="1" dirty="0" smtClean="0">
                        <a:latin typeface="Cambria Math" panose="02040503050406030204" pitchFamily="18" charset="0"/>
                      </a:rPr>
                      <m:t>𝑟</m:t>
                    </m:r>
                    <m:r>
                      <a:rPr lang="en-US" altLang="zh-CN" sz="2400" i="1" baseline="-30000" dirty="0" err="1" smtClean="0">
                        <a:latin typeface="Cambria Math" panose="02040503050406030204" pitchFamily="18" charset="0"/>
                      </a:rPr>
                      <m:t>𝑚</m:t>
                    </m:r>
                  </m:oMath>
                </a14:m>
                <a:r>
                  <a:rPr lang="zh-CN" altLang="en-US" sz="2400" dirty="0" smtClean="0">
                    <a:latin typeface="+mn-ea"/>
                  </a:rPr>
                  <a:t>达到最小值：</a:t>
                </a:r>
                <a14:m>
                  <m:oMath xmlns:m="http://schemas.openxmlformats.org/officeDocument/2006/math">
                    <m:r>
                      <a:rPr lang="en-US" altLang="zh-CN" sz="2400" i="1" dirty="0" smtClean="0">
                        <a:latin typeface="Cambria Math" panose="02040503050406030204" pitchFamily="18" charset="0"/>
                      </a:rPr>
                      <m:t>𝑟</m:t>
                    </m:r>
                    <m:r>
                      <a:rPr lang="en-US" altLang="zh-CN" sz="2400" i="1" baseline="-30000" dirty="0" err="1" smtClean="0">
                        <a:latin typeface="Cambria Math" panose="02040503050406030204" pitchFamily="18" charset="0"/>
                      </a:rPr>
                      <m:t>𝑚</m:t>
                    </m:r>
                    <m:r>
                      <a:rPr lang="en-US" altLang="zh-CN" sz="2400" i="1" dirty="0" smtClean="0">
                        <a:latin typeface="Cambria Math" panose="02040503050406030204" pitchFamily="18" charset="0"/>
                      </a:rPr>
                      <m:t> = </m:t>
                    </m:r>
                    <m:r>
                      <a:rPr lang="en-US" altLang="zh-CN" sz="2400" i="1" dirty="0" smtClean="0">
                        <a:latin typeface="Cambria Math" panose="02040503050406030204" pitchFamily="18" charset="0"/>
                      </a:rPr>
                      <m:t>𝑎</m:t>
                    </m:r>
                    <m:r>
                      <a:rPr lang="en-US" altLang="zh-CN" sz="2400" i="1" dirty="0" smtClean="0">
                        <a:latin typeface="Cambria Math" panose="02040503050406030204" pitchFamily="18" charset="0"/>
                      </a:rPr>
                      <m:t> </m:t>
                    </m:r>
                  </m:oMath>
                </a14:m>
                <a:r>
                  <a:rPr lang="en-US" altLang="zh-CN" sz="2400" dirty="0" smtClean="0">
                    <a:latin typeface="+mn-ea"/>
                  </a:rPr>
                  <a:t>，</a:t>
                </a:r>
                <a:r>
                  <a:rPr lang="zh-CN" altLang="en-US" sz="2400" dirty="0" smtClean="0">
                    <a:latin typeface="+mn-ea"/>
                  </a:rPr>
                  <a:t>这就是两体在斥力场中对心碰撞时能靠近的最小距离，这也是库仑散射因子</a:t>
                </a:r>
                <a:r>
                  <a:rPr lang="en-US" altLang="zh-CN" sz="2400" dirty="0" smtClean="0">
                    <a:latin typeface="+mn-ea"/>
                  </a:rPr>
                  <a:t>a</a:t>
                </a:r>
                <a:r>
                  <a:rPr lang="zh-CN" altLang="en-US" sz="2400" dirty="0" smtClean="0">
                    <a:latin typeface="+mn-ea"/>
                  </a:rPr>
                  <a:t>的物理意义的又一种表述方式。</a:t>
                </a:r>
                <a:endParaRPr lang="zh-CN" altLang="en-US" sz="2400" dirty="0" smtClean="0">
                  <a:latin typeface="+mn-ea"/>
                  <a:cs typeface="Arial Unicode MS" panose="020B0604020202020204" pitchFamily="34" charset="-122"/>
                </a:endParaRPr>
              </a:p>
              <a:p>
                <a:pPr algn="just">
                  <a:lnSpc>
                    <a:spcPct val="90000"/>
                  </a:lnSpc>
                  <a:spcAft>
                    <a:spcPts val="1200"/>
                  </a:spcAft>
                </a:pPr>
                <a:r>
                  <a:rPr lang="zh-CN" altLang="en-US" sz="2400" dirty="0" smtClean="0">
                    <a:latin typeface="+mn-ea"/>
                  </a:rPr>
                  <a:t>假如当</a:t>
                </a:r>
                <a14:m>
                  <m:oMath xmlns:m="http://schemas.openxmlformats.org/officeDocument/2006/math">
                    <m:r>
                      <a:rPr lang="en-US" altLang="zh-CN" sz="2400" i="1" dirty="0" smtClean="0">
                        <a:latin typeface="Cambria Math" panose="02040503050406030204" pitchFamily="18" charset="0"/>
                      </a:rPr>
                      <m:t>𝜃</m:t>
                    </m:r>
                    <m:r>
                      <a:rPr lang="en-US" altLang="zh-CN" sz="2400" i="1" dirty="0" smtClean="0">
                        <a:latin typeface="Cambria Math" panose="02040503050406030204" pitchFamily="18" charset="0"/>
                      </a:rPr>
                      <m:t>=180°</m:t>
                    </m:r>
                  </m:oMath>
                </a14:m>
                <a:r>
                  <a:rPr lang="zh-CN" altLang="en-US" sz="2400" dirty="0" smtClean="0">
                    <a:latin typeface="+mn-ea"/>
                  </a:rPr>
                  <a:t>时卢瑟福公式仍旧成立，那末散射体的</a:t>
                </a:r>
                <a:r>
                  <a:rPr lang="zh-CN" altLang="en-US" sz="2400" dirty="0" smtClean="0">
                    <a:solidFill>
                      <a:srgbClr val="C00000"/>
                    </a:solidFill>
                    <a:latin typeface="+mn-ea"/>
                  </a:rPr>
                  <a:t>原子核线度的上限就是</a:t>
                </a:r>
                <a:r>
                  <a:rPr lang="en-US" altLang="zh-CN" sz="2400" dirty="0" smtClean="0">
                    <a:solidFill>
                      <a:srgbClr val="C00000"/>
                    </a:solidFill>
                    <a:latin typeface="+mn-ea"/>
                  </a:rPr>
                  <a:t>a </a:t>
                </a:r>
                <a:r>
                  <a:rPr lang="en-US" altLang="zh-CN" sz="2400" dirty="0" smtClean="0">
                    <a:latin typeface="+mn-ea"/>
                  </a:rPr>
                  <a:t>；</a:t>
                </a:r>
                <a:r>
                  <a:rPr lang="zh-CN" altLang="en-US" sz="2400" dirty="0" smtClean="0">
                    <a:latin typeface="+mn-ea"/>
                  </a:rPr>
                  <a:t>显然，当入射粒子的能量增大时，</a:t>
                </a:r>
                <a14:m>
                  <m:oMath xmlns:m="http://schemas.openxmlformats.org/officeDocument/2006/math">
                    <m:r>
                      <a:rPr lang="en-US" altLang="zh-CN" sz="2400" i="1" dirty="0" smtClean="0">
                        <a:latin typeface="Cambria Math" panose="02040503050406030204" pitchFamily="18" charset="0"/>
                      </a:rPr>
                      <m:t>𝑎</m:t>
                    </m:r>
                  </m:oMath>
                </a14:m>
                <a:r>
                  <a:rPr lang="zh-CN" altLang="en-US" sz="2400" dirty="0" smtClean="0">
                    <a:latin typeface="+mn-ea"/>
                  </a:rPr>
                  <a:t>减小，对原子核大小的估算就越接近事实。</a:t>
                </a:r>
                <a:endParaRPr lang="zh-CN" altLang="en-US" sz="2400" dirty="0" smtClean="0">
                  <a:latin typeface="+mn-ea"/>
                  <a:cs typeface="Arial Unicode MS" panose="020B0604020202020204" pitchFamily="34" charset="-122"/>
                </a:endParaRPr>
              </a:p>
              <a:p>
                <a:pPr algn="just">
                  <a:lnSpc>
                    <a:spcPct val="90000"/>
                  </a:lnSpc>
                  <a:spcAft>
                    <a:spcPts val="1200"/>
                  </a:spcAft>
                </a:pPr>
                <a:r>
                  <a:rPr lang="zh-CN" altLang="en-US" sz="2400" dirty="0" smtClean="0">
                    <a:latin typeface="+mn-ea"/>
                  </a:rPr>
                  <a:t>实验证明，当</a:t>
                </a:r>
                <a14:m>
                  <m:oMath xmlns:m="http://schemas.openxmlformats.org/officeDocument/2006/math">
                    <m:r>
                      <a:rPr lang="en-US" altLang="zh-CN" sz="2400" i="1" dirty="0" smtClean="0">
                        <a:latin typeface="Cambria Math" panose="02040503050406030204" pitchFamily="18" charset="0"/>
                      </a:rPr>
                      <m:t>𝛼</m:t>
                    </m:r>
                  </m:oMath>
                </a14:m>
                <a:r>
                  <a:rPr lang="zh-CN" altLang="en-US" sz="2400" dirty="0" smtClean="0">
                    <a:latin typeface="+mn-ea"/>
                  </a:rPr>
                  <a:t>粒子（5.3</a:t>
                </a:r>
                <a:r>
                  <a:rPr lang="en-US" altLang="zh-CN" sz="2400" dirty="0" smtClean="0">
                    <a:latin typeface="+mn-ea"/>
                  </a:rPr>
                  <a:t>MeV）</a:t>
                </a:r>
                <a:r>
                  <a:rPr lang="zh-CN" altLang="en-US" sz="2400" dirty="0" smtClean="0">
                    <a:latin typeface="+mn-ea"/>
                  </a:rPr>
                  <a:t>对</a:t>
                </a:r>
                <a:r>
                  <a:rPr lang="zh-CN" altLang="en-US" sz="2400" baseline="-30000" dirty="0" smtClean="0">
                    <a:latin typeface="+mn-ea"/>
                  </a:rPr>
                  <a:t>29</a:t>
                </a:r>
                <a:r>
                  <a:rPr lang="en-US" altLang="zh-CN" sz="2400" dirty="0" smtClean="0">
                    <a:latin typeface="+mn-ea"/>
                  </a:rPr>
                  <a:t>Cu</a:t>
                </a:r>
                <a:r>
                  <a:rPr lang="zh-CN" altLang="en-US" sz="2400" dirty="0" smtClean="0">
                    <a:latin typeface="+mn-ea"/>
                  </a:rPr>
                  <a:t>作</a:t>
                </a:r>
                <a14:m>
                  <m:oMath xmlns:m="http://schemas.openxmlformats.org/officeDocument/2006/math">
                    <m:r>
                      <a:rPr lang="en-US" altLang="zh-CN" sz="2400" i="1" dirty="0" smtClean="0">
                        <a:latin typeface="Cambria Math" panose="02040503050406030204" pitchFamily="18" charset="0"/>
                      </a:rPr>
                      <m:t>𝜃</m:t>
                    </m:r>
                    <m:r>
                      <a:rPr lang="en-US" altLang="zh-CN" sz="2400" i="1" dirty="0" smtClean="0">
                        <a:latin typeface="Cambria Math" panose="02040503050406030204" pitchFamily="18" charset="0"/>
                      </a:rPr>
                      <m:t>=180°</m:t>
                    </m:r>
                  </m:oMath>
                </a14:m>
                <a:r>
                  <a:rPr lang="zh-CN" altLang="en-US" sz="2400" dirty="0" smtClean="0">
                    <a:latin typeface="+mn-ea"/>
                  </a:rPr>
                  <a:t>散射时，卢瑟福公式仍旧成立。利用上式可以算出，那时的</a:t>
                </a:r>
                <a14:m>
                  <m:oMath xmlns:m="http://schemas.openxmlformats.org/officeDocument/2006/math">
                    <m:r>
                      <a:rPr lang="en-US" altLang="zh-CN" sz="2400" i="1" dirty="0" smtClean="0">
                        <a:latin typeface="Cambria Math" panose="02040503050406030204" pitchFamily="18" charset="0"/>
                      </a:rPr>
                      <m:t>𝑎</m:t>
                    </m:r>
                    <m:r>
                      <a:rPr lang="en-US" altLang="zh-CN" sz="2400" i="1" dirty="0" smtClean="0">
                        <a:latin typeface="Cambria Math" panose="02040503050406030204" pitchFamily="18" charset="0"/>
                      </a:rPr>
                      <m:t>=15.8</m:t>
                    </m:r>
                    <m:r>
                      <m:rPr>
                        <m:sty m:val="p"/>
                      </m:rPr>
                      <a:rPr lang="en-US" altLang="zh-CN" sz="2400" i="0" dirty="0" smtClean="0">
                        <a:latin typeface="Cambria Math" panose="02040503050406030204" pitchFamily="18" charset="0"/>
                      </a:rPr>
                      <m:t>f</m:t>
                    </m:r>
                    <m:r>
                      <a:rPr lang="en-US" altLang="zh-CN" sz="2400" i="1" dirty="0" smtClean="0">
                        <a:latin typeface="Cambria Math" panose="02040503050406030204" pitchFamily="18" charset="0"/>
                      </a:rPr>
                      <m:t>𝑚</m:t>
                    </m:r>
                  </m:oMath>
                </a14:m>
                <a:r>
                  <a:rPr lang="en-US" altLang="zh-CN" sz="2400" dirty="0" smtClean="0">
                    <a:latin typeface="+mn-ea"/>
                  </a:rPr>
                  <a:t>，</a:t>
                </a:r>
                <a:r>
                  <a:rPr lang="zh-CN" altLang="en-US" sz="2400" dirty="0" smtClean="0">
                    <a:latin typeface="+mn-ea"/>
                  </a:rPr>
                  <a:t>因此，铜的原子核半径一定小于</a:t>
                </a:r>
                <a14:m>
                  <m:oMath xmlns:m="http://schemas.openxmlformats.org/officeDocument/2006/math">
                    <m:r>
                      <a:rPr lang="zh-CN" altLang="en-US" sz="2400" i="1" dirty="0" smtClean="0">
                        <a:latin typeface="Cambria Math" panose="02040503050406030204" pitchFamily="18" charset="0"/>
                      </a:rPr>
                      <m:t>15.8</m:t>
                    </m:r>
                    <m:r>
                      <m:rPr>
                        <m:sty m:val="p"/>
                      </m:rPr>
                      <a:rPr lang="en-US" altLang="zh-CN" sz="2400" i="0" dirty="0" err="1" smtClean="0">
                        <a:latin typeface="Cambria Math" panose="02040503050406030204" pitchFamily="18" charset="0"/>
                      </a:rPr>
                      <m:t>fm</m:t>
                    </m:r>
                  </m:oMath>
                </a14:m>
                <a:r>
                  <a:rPr lang="en-US" altLang="zh-CN" sz="2400" dirty="0" smtClean="0">
                    <a:latin typeface="+mn-ea"/>
                  </a:rPr>
                  <a:t>。</a:t>
                </a:r>
              </a:p>
            </p:txBody>
          </p:sp>
        </mc:Choice>
        <mc:Fallback>
          <p:sp>
            <p:nvSpPr>
              <p:cNvPr id="72706" name="Rectangle 3"/>
              <p:cNvSpPr>
                <a:spLocks noGrp="1" noRot="1" noChangeAspect="1" noMove="1" noResize="1" noEditPoints="1" noAdjustHandles="1" noChangeArrowheads="1" noChangeShapeType="1" noTextEdit="1"/>
              </p:cNvSpPr>
              <p:nvPr>
                <p:ph idx="1"/>
              </p:nvPr>
            </p:nvSpPr>
            <p:spPr>
              <a:xfrm>
                <a:off x="395536" y="1124744"/>
                <a:ext cx="8244408" cy="5029200"/>
              </a:xfrm>
              <a:blipFill rotWithShape="0">
                <a:blip r:embed="rId2"/>
                <a:stretch>
                  <a:fillRect t="-2061" r="-480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7153730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270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270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270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706"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87624" y="1367718"/>
            <a:ext cx="6451073" cy="3778250"/>
          </a:xfrm>
        </p:spPr>
      </p:pic>
      <p:sp>
        <p:nvSpPr>
          <p:cNvPr id="2" name="标题 1"/>
          <p:cNvSpPr>
            <a:spLocks noGrp="1"/>
          </p:cNvSpPr>
          <p:nvPr>
            <p:ph type="title"/>
          </p:nvPr>
        </p:nvSpPr>
        <p:spPr/>
        <p:txBody>
          <a:bodyPr/>
          <a:lstStyle/>
          <a:p>
            <a:endParaRPr lang="zh-CN" altLang="en-US"/>
          </a:p>
        </p:txBody>
      </p:sp>
      <p:pic>
        <p:nvPicPr>
          <p:cNvPr id="5" name="图片 4"/>
          <p:cNvPicPr>
            <a:picLocks noChangeAspect="1"/>
          </p:cNvPicPr>
          <p:nvPr/>
        </p:nvPicPr>
        <p:blipFill rotWithShape="1">
          <a:blip r:embed="rId3">
            <a:extLst>
              <a:ext uri="{28A0092B-C50C-407E-A947-70E740481C1C}">
                <a14:useLocalDpi xmlns:a14="http://schemas.microsoft.com/office/drawing/2010/main" val="0"/>
              </a:ext>
            </a:extLst>
          </a:blip>
          <a:srcRect b="12526"/>
          <a:stretch/>
        </p:blipFill>
        <p:spPr>
          <a:xfrm>
            <a:off x="1171847" y="1323851"/>
            <a:ext cx="6466849" cy="3937124"/>
          </a:xfrm>
          <a:prstGeom prst="rect">
            <a:avLst/>
          </a:prstGeom>
        </p:spPr>
      </p:pic>
    </p:spTree>
    <p:extLst>
      <p:ext uri="{BB962C8B-B14F-4D97-AF65-F5344CB8AC3E}">
        <p14:creationId xmlns:p14="http://schemas.microsoft.com/office/powerpoint/2010/main" val="9519130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176131" name="Rectangle 3"/>
              <p:cNvSpPr>
                <a:spLocks noGrp="1" noChangeArrowheads="1"/>
              </p:cNvSpPr>
              <p:nvPr>
                <p:ph idx="1"/>
              </p:nvPr>
            </p:nvSpPr>
            <p:spPr>
              <a:xfrm>
                <a:off x="395536" y="1844824"/>
                <a:ext cx="8229600" cy="3532038"/>
              </a:xfrm>
            </p:spPr>
            <p:txBody>
              <a:bodyPr/>
              <a:lstStyle/>
              <a:p>
                <a:pPr marL="616744" indent="-342900" algn="just">
                  <a:spcAft>
                    <a:spcPts val="1200"/>
                  </a:spcAft>
                </a:pPr>
                <a:r>
                  <a:rPr lang="zh-CN" altLang="en-US" sz="2400" dirty="0" smtClean="0">
                    <a:latin typeface="+mn-ea"/>
                  </a:rPr>
                  <a:t>假如所用金箔的厚度约5×10</a:t>
                </a:r>
                <a:r>
                  <a:rPr lang="zh-CN" altLang="en-US" sz="2400" baseline="30000" dirty="0" smtClean="0">
                    <a:latin typeface="+mn-ea"/>
                  </a:rPr>
                  <a:t>-7</a:t>
                </a:r>
                <a:r>
                  <a:rPr lang="en-US" altLang="zh-CN" sz="2400" dirty="0" smtClean="0">
                    <a:latin typeface="+mn-ea"/>
                  </a:rPr>
                  <a:t>m。</a:t>
                </a:r>
                <a:r>
                  <a:rPr lang="zh-CN" altLang="en-US" sz="2400" dirty="0" smtClean="0">
                    <a:latin typeface="+mn-ea"/>
                  </a:rPr>
                  <a:t>可是金原子的直径只有差不多3×10</a:t>
                </a:r>
                <a:r>
                  <a:rPr lang="zh-CN" altLang="en-US" sz="2400" baseline="30000" dirty="0" smtClean="0">
                    <a:latin typeface="+mn-ea"/>
                  </a:rPr>
                  <a:t>-10</a:t>
                </a:r>
                <a:r>
                  <a:rPr lang="en-US" altLang="zh-CN" sz="2400" dirty="0" smtClean="0">
                    <a:latin typeface="+mn-ea"/>
                  </a:rPr>
                  <a:t>m，</a:t>
                </a:r>
                <a:r>
                  <a:rPr lang="zh-CN" altLang="en-US" sz="2400" dirty="0" smtClean="0">
                    <a:latin typeface="+mn-ea"/>
                  </a:rPr>
                  <a:t>这样还有一千多个原子的厚度。</a:t>
                </a:r>
                <a:endParaRPr lang="en-US" altLang="zh-CN" sz="2400" dirty="0" smtClean="0">
                  <a:latin typeface="+mn-ea"/>
                </a:endParaRPr>
              </a:p>
              <a:p>
                <a:pPr marL="616744" indent="-342900" algn="just">
                  <a:spcAft>
                    <a:spcPts val="1200"/>
                  </a:spcAft>
                </a:pPr>
                <a:r>
                  <a:rPr lang="zh-CN" altLang="en-US" sz="2400" dirty="0" smtClean="0">
                    <a:latin typeface="+mn-ea"/>
                  </a:rPr>
                  <a:t>考虑原子核与原子半径之比至多是</a:t>
                </a:r>
                <a14:m>
                  <m:oMath xmlns:m="http://schemas.openxmlformats.org/officeDocument/2006/math">
                    <m:r>
                      <m:rPr>
                        <m:sty m:val="p"/>
                      </m:rPr>
                      <a:rPr lang="en-US" altLang="zh-CN" sz="2400" i="0" dirty="0" smtClean="0">
                        <a:latin typeface="Cambria Math" panose="02040503050406030204" pitchFamily="18" charset="0"/>
                      </a:rPr>
                      <m:t>fm</m:t>
                    </m:r>
                    <m:r>
                      <a:rPr lang="en-US" altLang="zh-CN" sz="2400" i="1" dirty="0" smtClean="0">
                        <a:latin typeface="Cambria Math" panose="02040503050406030204" pitchFamily="18" charset="0"/>
                      </a:rPr>
                      <m:t>/Å≈</m:t>
                    </m:r>
                    <m:sSup>
                      <m:sSupPr>
                        <m:ctrlPr>
                          <a:rPr lang="en-US" altLang="zh-CN" sz="2400" b="0" i="1" dirty="0" smtClean="0">
                            <a:latin typeface="Cambria Math" panose="02040503050406030204" pitchFamily="18" charset="0"/>
                          </a:rPr>
                        </m:ctrlPr>
                      </m:sSupPr>
                      <m:e>
                        <m:r>
                          <a:rPr lang="en-US" altLang="zh-CN" sz="2400" i="1" dirty="0" smtClean="0">
                            <a:latin typeface="Cambria Math" panose="02040503050406030204" pitchFamily="18" charset="0"/>
                          </a:rPr>
                          <m:t>10</m:t>
                        </m:r>
                      </m:e>
                      <m:sup>
                        <m:r>
                          <a:rPr lang="en-US" altLang="zh-CN" sz="2400" b="0" i="1" dirty="0" smtClean="0">
                            <a:latin typeface="Cambria Math" panose="02040503050406030204" pitchFamily="18" charset="0"/>
                          </a:rPr>
                          <m:t>−5</m:t>
                        </m:r>
                      </m:sup>
                    </m:sSup>
                  </m:oMath>
                </a14:m>
                <a:r>
                  <a:rPr lang="en-US" altLang="zh-CN" sz="2400" dirty="0" smtClean="0">
                    <a:latin typeface="+mn-ea"/>
                  </a:rPr>
                  <a:t>，</a:t>
                </a:r>
                <a:r>
                  <a:rPr lang="zh-CN" altLang="en-US" sz="2400" dirty="0" smtClean="0">
                    <a:latin typeface="+mn-ea"/>
                  </a:rPr>
                  <a:t>原子核的几何截面至多是原子的10</a:t>
                </a:r>
                <a:r>
                  <a:rPr lang="zh-CN" altLang="en-US" sz="2400" baseline="30000" dirty="0" smtClean="0">
                    <a:latin typeface="+mn-ea"/>
                  </a:rPr>
                  <a:t>-10</a:t>
                </a:r>
                <a:r>
                  <a:rPr lang="zh-CN" altLang="en-US" sz="2400" dirty="0" smtClean="0">
                    <a:latin typeface="+mn-ea"/>
                  </a:rPr>
                  <a:t>，则原子核很小，核间的空间很大。这样，前后遮蔽的机会不大。如果厚度增加，当然遮蔽的机会就大起来。</a:t>
                </a:r>
              </a:p>
            </p:txBody>
          </p:sp>
        </mc:Choice>
        <mc:Fallback>
          <p:sp>
            <p:nvSpPr>
              <p:cNvPr id="176131" name="Rectangle 3"/>
              <p:cNvSpPr>
                <a:spLocks noGrp="1" noRot="1" noChangeAspect="1" noMove="1" noResize="1" noEditPoints="1" noAdjustHandles="1" noChangeArrowheads="1" noChangeShapeType="1" noTextEdit="1"/>
              </p:cNvSpPr>
              <p:nvPr>
                <p:ph idx="1"/>
              </p:nvPr>
            </p:nvSpPr>
            <p:spPr>
              <a:xfrm>
                <a:off x="395536" y="1844824"/>
                <a:ext cx="8229600" cy="3532038"/>
              </a:xfrm>
              <a:blipFill rotWithShape="0">
                <a:blip r:embed="rId2"/>
                <a:stretch>
                  <a:fillRect t="-1382" r="-1111"/>
                </a:stretch>
              </a:blipFill>
            </p:spPr>
            <p:txBody>
              <a:bodyPr/>
              <a:lstStyle/>
              <a:p>
                <a:r>
                  <a:rPr lang="zh-CN" altLang="en-US">
                    <a:noFill/>
                  </a:rPr>
                  <a:t> </a:t>
                </a:r>
              </a:p>
            </p:txBody>
          </p:sp>
        </mc:Fallback>
      </mc:AlternateContent>
      <p:sp>
        <p:nvSpPr>
          <p:cNvPr id="73730" name="Rectangle 2"/>
          <p:cNvSpPr>
            <a:spLocks noGrp="1" noChangeArrowheads="1"/>
          </p:cNvSpPr>
          <p:nvPr>
            <p:ph type="title"/>
          </p:nvPr>
        </p:nvSpPr>
        <p:spPr/>
        <p:txBody>
          <a:bodyPr>
            <a:normAutofit/>
          </a:bodyPr>
          <a:lstStyle/>
          <a:p>
            <a:r>
              <a:rPr lang="zh-CN" altLang="en-US" sz="2800" b="1" dirty="0" smtClean="0">
                <a:solidFill>
                  <a:schemeClr val="tx1"/>
                </a:solidFill>
                <a:latin typeface="+mn-ea"/>
                <a:ea typeface="+mn-ea"/>
              </a:rPr>
              <a:t>对</a:t>
            </a:r>
            <a:r>
              <a:rPr lang="en-US" altLang="zh-CN" sz="2800" b="1" dirty="0" smtClean="0">
                <a:solidFill>
                  <a:schemeClr val="tx1"/>
                </a:solidFill>
                <a:latin typeface="+mn-ea"/>
                <a:ea typeface="+mn-ea"/>
              </a:rPr>
              <a:t>α</a:t>
            </a:r>
            <a:r>
              <a:rPr lang="zh-CN" altLang="en-US" sz="2800" b="1" dirty="0" smtClean="0">
                <a:solidFill>
                  <a:schemeClr val="tx1"/>
                </a:solidFill>
                <a:latin typeface="+mn-ea"/>
                <a:ea typeface="+mn-ea"/>
              </a:rPr>
              <a:t>粒子散射实验的回顾与一些说明</a:t>
            </a:r>
            <a:r>
              <a:rPr lang="zh-CN" altLang="en-US" sz="2800" dirty="0" smtClean="0">
                <a:latin typeface="+mn-ea"/>
                <a:ea typeface="+mn-ea"/>
              </a:rPr>
              <a:t> </a:t>
            </a:r>
            <a:r>
              <a:rPr lang="en-US" altLang="zh-CN" sz="2800" dirty="0" smtClean="0">
                <a:latin typeface="+mn-ea"/>
                <a:ea typeface="+mn-ea"/>
              </a:rPr>
              <a:t/>
            </a:r>
            <a:br>
              <a:rPr lang="en-US" altLang="zh-CN" sz="2800" dirty="0" smtClean="0">
                <a:latin typeface="+mn-ea"/>
                <a:ea typeface="+mn-ea"/>
              </a:rPr>
            </a:br>
            <a:r>
              <a:rPr lang="zh-CN" altLang="en-US" dirty="0">
                <a:latin typeface="+mn-ea"/>
                <a:ea typeface="+mn-ea"/>
              </a:rPr>
              <a:t>薄箔中的原子对射来的</a:t>
            </a:r>
            <a:r>
              <a:rPr lang="en-US" altLang="zh-CN" dirty="0">
                <a:latin typeface="+mn-ea"/>
                <a:ea typeface="+mn-ea"/>
              </a:rPr>
              <a:t>α</a:t>
            </a:r>
            <a:r>
              <a:rPr lang="zh-CN" altLang="en-US" dirty="0">
                <a:latin typeface="+mn-ea"/>
                <a:ea typeface="+mn-ea"/>
              </a:rPr>
              <a:t>粒子前后不互相遮蔽</a:t>
            </a:r>
            <a:r>
              <a:rPr lang="zh-CN" altLang="en-US" dirty="0" smtClean="0">
                <a:latin typeface="+mn-ea"/>
                <a:ea typeface="+mn-ea"/>
              </a:rPr>
              <a:t>：</a:t>
            </a:r>
          </a:p>
        </p:txBody>
      </p:sp>
    </p:spTree>
    <p:extLst>
      <p:ext uri="{BB962C8B-B14F-4D97-AF65-F5344CB8AC3E}">
        <p14:creationId xmlns:p14="http://schemas.microsoft.com/office/powerpoint/2010/main" val="20483023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613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6131">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6131" grpId="0" build="p"/>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177155" name="Rectangle 3"/>
              <p:cNvSpPr>
                <a:spLocks noGrp="1" noChangeArrowheads="1"/>
              </p:cNvSpPr>
              <p:nvPr>
                <p:ph idx="1"/>
              </p:nvPr>
            </p:nvSpPr>
            <p:spPr>
              <a:xfrm>
                <a:off x="430386" y="1268760"/>
                <a:ext cx="8229600" cy="4525962"/>
              </a:xfrm>
            </p:spPr>
            <p:txBody>
              <a:bodyPr/>
              <a:lstStyle/>
              <a:p>
                <a:pPr marL="616744" indent="-342900" algn="just">
                  <a:lnSpc>
                    <a:spcPct val="90000"/>
                  </a:lnSpc>
                  <a:spcAft>
                    <a:spcPts val="1200"/>
                  </a:spcAft>
                </a:pPr>
                <a14:m>
                  <m:oMath xmlns:m="http://schemas.openxmlformats.org/officeDocument/2006/math">
                    <m:r>
                      <a:rPr lang="en-US" altLang="zh-CN" sz="2400" i="1" dirty="0" smtClean="0">
                        <a:latin typeface="Cambria Math" panose="02040503050406030204" pitchFamily="18" charset="0"/>
                      </a:rPr>
                      <m:t>𝛼</m:t>
                    </m:r>
                  </m:oMath>
                </a14:m>
                <a:r>
                  <a:rPr lang="zh-CN" altLang="en-US" sz="2400" dirty="0" smtClean="0">
                    <a:latin typeface="+mn-ea"/>
                  </a:rPr>
                  <a:t>粒子通过金属箔，经过了好多原子核的附近，实际是经过多次散射的。</a:t>
                </a:r>
                <a:endParaRPr lang="en-US" altLang="zh-CN" sz="2400" dirty="0" smtClean="0">
                  <a:latin typeface="+mn-ea"/>
                </a:endParaRPr>
              </a:p>
              <a:p>
                <a:pPr marL="616744" indent="-342900" algn="just">
                  <a:lnSpc>
                    <a:spcPct val="90000"/>
                  </a:lnSpc>
                  <a:spcAft>
                    <a:spcPts val="1200"/>
                  </a:spcAft>
                </a:pPr>
                <a:r>
                  <a:rPr lang="zh-CN" altLang="en-US" sz="2400" dirty="0" smtClean="0">
                    <a:latin typeface="+mn-ea"/>
                  </a:rPr>
                  <a:t>原子核很小，核间空间很大，因此，</a:t>
                </a:r>
                <a14:m>
                  <m:oMath xmlns:m="http://schemas.openxmlformats.org/officeDocument/2006/math">
                    <m:r>
                      <a:rPr lang="en-US" altLang="zh-CN" sz="2400" i="1" dirty="0" smtClean="0">
                        <a:latin typeface="Cambria Math" panose="02040503050406030204" pitchFamily="18" charset="0"/>
                      </a:rPr>
                      <m:t>𝛼</m:t>
                    </m:r>
                  </m:oMath>
                </a14:m>
                <a:r>
                  <a:rPr lang="zh-CN" altLang="en-US" sz="2400" dirty="0" smtClean="0">
                    <a:latin typeface="+mn-ea"/>
                  </a:rPr>
                  <a:t>粒子通过金属箔时，多次很接近原子核的机会还是不大。</a:t>
                </a:r>
                <a:endParaRPr lang="en-US" altLang="zh-CN" sz="2400" dirty="0" smtClean="0">
                  <a:latin typeface="+mn-ea"/>
                </a:endParaRPr>
              </a:p>
              <a:p>
                <a:pPr marL="616744" indent="-342900" algn="just">
                  <a:lnSpc>
                    <a:spcPct val="90000"/>
                  </a:lnSpc>
                  <a:spcAft>
                    <a:spcPts val="1200"/>
                  </a:spcAft>
                </a:pPr>
                <a:r>
                  <a:rPr lang="zh-CN" altLang="en-US" sz="2400" dirty="0" smtClean="0">
                    <a:latin typeface="+mn-ea"/>
                  </a:rPr>
                  <a:t>只有瞄准距离</a:t>
                </a:r>
                <a:r>
                  <a:rPr lang="en-US" altLang="zh-CN" sz="2400" dirty="0" smtClean="0">
                    <a:latin typeface="+mn-ea"/>
                  </a:rPr>
                  <a:t>b</a:t>
                </a:r>
                <a:r>
                  <a:rPr lang="zh-CN" altLang="en-US" sz="2400" dirty="0" smtClean="0">
                    <a:latin typeface="+mn-ea"/>
                  </a:rPr>
                  <a:t>小时，散射角才大。实际观察到的</a:t>
                </a:r>
                <a:r>
                  <a:rPr lang="zh-CN" altLang="en-US" sz="2400" dirty="0" smtClean="0">
                    <a:solidFill>
                      <a:srgbClr val="FF0000"/>
                    </a:solidFill>
                    <a:latin typeface="+mn-ea"/>
                  </a:rPr>
                  <a:t>较大的</a:t>
                </a:r>
                <a:r>
                  <a:rPr lang="en-US" altLang="zh-CN" sz="2400" i="1" dirty="0" smtClean="0">
                    <a:solidFill>
                      <a:srgbClr val="FF0000"/>
                    </a:solidFill>
                    <a:latin typeface="+mn-ea"/>
                  </a:rPr>
                  <a:t>θ</a:t>
                </a:r>
                <a:r>
                  <a:rPr lang="zh-CN" altLang="en-US" sz="2400" dirty="0" smtClean="0">
                    <a:solidFill>
                      <a:srgbClr val="FF0000"/>
                    </a:solidFill>
                    <a:latin typeface="+mn-ea"/>
                  </a:rPr>
                  <a:t>角散射</a:t>
                </a:r>
                <a:r>
                  <a:rPr lang="zh-CN" altLang="en-US" sz="2400" dirty="0" smtClean="0">
                    <a:latin typeface="+mn-ea"/>
                  </a:rPr>
                  <a:t>可以设想是由于</a:t>
                </a:r>
                <a:r>
                  <a:rPr lang="zh-CN" altLang="en-US" sz="2400" dirty="0" smtClean="0">
                    <a:solidFill>
                      <a:srgbClr val="C00000"/>
                    </a:solidFill>
                    <a:latin typeface="+mn-ea"/>
                  </a:rPr>
                  <a:t>一次大角散射和多次小角散射合成</a:t>
                </a:r>
                <a:r>
                  <a:rPr lang="zh-CN" altLang="en-US" sz="2400" dirty="0" smtClean="0">
                    <a:latin typeface="+mn-ea"/>
                  </a:rPr>
                  <a:t>的。</a:t>
                </a:r>
                <a:endParaRPr lang="en-US" altLang="zh-CN" sz="2400" dirty="0" smtClean="0">
                  <a:latin typeface="+mn-ea"/>
                </a:endParaRPr>
              </a:p>
              <a:p>
                <a:pPr marL="616744" indent="-342900" algn="just">
                  <a:lnSpc>
                    <a:spcPct val="90000"/>
                  </a:lnSpc>
                  <a:spcAft>
                    <a:spcPts val="1200"/>
                  </a:spcAft>
                </a:pPr>
                <a:r>
                  <a:rPr lang="zh-CN" altLang="en-US" sz="2400" dirty="0" smtClean="0">
                    <a:latin typeface="+mn-ea"/>
                  </a:rPr>
                  <a:t>多次小角散射左右上下各方向都有可能，合并起来会抵消一部分，而且每次都小，合并产生的方向改变比一次大角散射要小。因此有大角散射存在的情况下，小角散射可以不计。一次散射理论可以适用。</a:t>
                </a:r>
              </a:p>
            </p:txBody>
          </p:sp>
        </mc:Choice>
        <mc:Fallback>
          <p:sp>
            <p:nvSpPr>
              <p:cNvPr id="177155" name="Rectangle 3"/>
              <p:cNvSpPr>
                <a:spLocks noGrp="1" noRot="1" noChangeAspect="1" noMove="1" noResize="1" noEditPoints="1" noAdjustHandles="1" noChangeArrowheads="1" noChangeShapeType="1" noTextEdit="1"/>
              </p:cNvSpPr>
              <p:nvPr>
                <p:ph idx="1"/>
              </p:nvPr>
            </p:nvSpPr>
            <p:spPr>
              <a:xfrm>
                <a:off x="430386" y="1268760"/>
                <a:ext cx="8229600" cy="4525962"/>
              </a:xfrm>
              <a:blipFill rotWithShape="0">
                <a:blip r:embed="rId2"/>
                <a:stretch>
                  <a:fillRect t="-2288" r="-1111"/>
                </a:stretch>
              </a:blipFill>
            </p:spPr>
            <p:txBody>
              <a:bodyPr/>
              <a:lstStyle/>
              <a:p>
                <a:r>
                  <a:rPr lang="zh-CN" altLang="en-US">
                    <a:noFill/>
                  </a:rPr>
                  <a:t> </a:t>
                </a:r>
              </a:p>
            </p:txBody>
          </p:sp>
        </mc:Fallback>
      </mc:AlternateContent>
      <p:sp>
        <p:nvSpPr>
          <p:cNvPr id="2" name="标题 1"/>
          <p:cNvSpPr>
            <a:spLocks noGrp="1"/>
          </p:cNvSpPr>
          <p:nvPr>
            <p:ph type="title"/>
          </p:nvPr>
        </p:nvSpPr>
        <p:spPr/>
        <p:txBody>
          <a:bodyPr>
            <a:normAutofit/>
          </a:bodyPr>
          <a:lstStyle/>
          <a:p>
            <a:r>
              <a:rPr lang="zh-CN" altLang="en-US" sz="2800" dirty="0">
                <a:latin typeface="+mn-ea"/>
                <a:ea typeface="+mn-ea"/>
              </a:rPr>
              <a:t>通过金属箔的</a:t>
            </a:r>
            <a:r>
              <a:rPr lang="en-US" altLang="zh-CN" sz="2800" dirty="0">
                <a:latin typeface="+mn-ea"/>
                <a:ea typeface="+mn-ea"/>
              </a:rPr>
              <a:t>α</a:t>
            </a:r>
            <a:r>
              <a:rPr lang="zh-CN" altLang="en-US" sz="2800" dirty="0">
                <a:latin typeface="+mn-ea"/>
                <a:ea typeface="+mn-ea"/>
              </a:rPr>
              <a:t>粒子只经过一次散射</a:t>
            </a:r>
            <a:r>
              <a:rPr lang="zh-CN" altLang="en-US" sz="2800" dirty="0" smtClean="0">
                <a:latin typeface="+mn-ea"/>
                <a:ea typeface="+mn-ea"/>
              </a:rPr>
              <a:t>：</a:t>
            </a:r>
            <a:endParaRPr lang="zh-CN" altLang="en-US" sz="2800" dirty="0">
              <a:latin typeface="+mn-ea"/>
              <a:ea typeface="+mn-ea"/>
            </a:endParaRPr>
          </a:p>
        </p:txBody>
      </p:sp>
    </p:spTree>
    <p:extLst>
      <p:ext uri="{BB962C8B-B14F-4D97-AF65-F5344CB8AC3E}">
        <p14:creationId xmlns:p14="http://schemas.microsoft.com/office/powerpoint/2010/main" val="37451640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715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715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715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715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7155" grpId="0"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9" name="Rectangle 3"/>
          <p:cNvSpPr>
            <a:spLocks noGrp="1" noChangeArrowheads="1"/>
          </p:cNvSpPr>
          <p:nvPr>
            <p:ph idx="1"/>
          </p:nvPr>
        </p:nvSpPr>
        <p:spPr>
          <a:xfrm>
            <a:off x="323528" y="1484784"/>
            <a:ext cx="8229600" cy="3460030"/>
          </a:xfrm>
        </p:spPr>
        <p:txBody>
          <a:bodyPr/>
          <a:lstStyle/>
          <a:p>
            <a:pPr marL="731044" indent="-457200" algn="just">
              <a:spcAft>
                <a:spcPts val="1200"/>
              </a:spcAft>
            </a:pPr>
            <a:r>
              <a:rPr lang="zh-CN" altLang="en-US" sz="2400" dirty="0" smtClean="0">
                <a:latin typeface="+mn-ea"/>
              </a:rPr>
              <a:t>至于</a:t>
            </a:r>
            <a:r>
              <a:rPr lang="zh-CN" altLang="en-US" sz="2400" dirty="0" smtClean="0">
                <a:latin typeface="+mn-ea"/>
              </a:rPr>
              <a:t>实际观察到较小的角散射，那是多次小角散射合成的。既然都是小角散射，哪一个也不能忽略，一次散射理论就不适用</a:t>
            </a:r>
            <a:r>
              <a:rPr lang="zh-CN" altLang="en-US" sz="2400" dirty="0" smtClean="0">
                <a:latin typeface="+mn-ea"/>
              </a:rPr>
              <a:t>。</a:t>
            </a:r>
            <a:endParaRPr lang="en-US" altLang="zh-CN" sz="2400" dirty="0" smtClean="0">
              <a:latin typeface="+mn-ea"/>
            </a:endParaRPr>
          </a:p>
          <a:p>
            <a:pPr marL="731044" indent="-457200" algn="just">
              <a:spcAft>
                <a:spcPts val="1200"/>
              </a:spcAft>
            </a:pPr>
            <a:r>
              <a:rPr lang="zh-CN" altLang="en-US" sz="2400" dirty="0" smtClean="0">
                <a:latin typeface="+mn-ea"/>
              </a:rPr>
              <a:t>这</a:t>
            </a:r>
            <a:r>
              <a:rPr lang="zh-CN" altLang="en-US" sz="2400" dirty="0" smtClean="0">
                <a:latin typeface="+mn-ea"/>
              </a:rPr>
              <a:t>就说明为什么在前表中，那些在45°以下的散射与理论不符，而45°以上的大角散射大体上与理论符合。而原子的核式结构的证实是依据大角散射的，所以这里所说复杂情况不影响结论。</a:t>
            </a:r>
          </a:p>
        </p:txBody>
      </p:sp>
      <p:sp>
        <p:nvSpPr>
          <p:cNvPr id="2" name="标题 1"/>
          <p:cNvSpPr>
            <a:spLocks noGrp="1"/>
          </p:cNvSpPr>
          <p:nvPr>
            <p:ph type="title"/>
          </p:nvPr>
        </p:nvSpPr>
        <p:spPr/>
        <p:txBody>
          <a:bodyPr>
            <a:normAutofit/>
          </a:bodyPr>
          <a:lstStyle/>
          <a:p>
            <a:r>
              <a:rPr lang="zh-CN" altLang="en-US" sz="2800" dirty="0" smtClean="0"/>
              <a:t>关于小角散射</a:t>
            </a:r>
            <a:endParaRPr lang="zh-CN" altLang="en-US" sz="2800" dirty="0"/>
          </a:p>
        </p:txBody>
      </p:sp>
    </p:spTree>
    <p:extLst>
      <p:ext uri="{BB962C8B-B14F-4D97-AF65-F5344CB8AC3E}">
        <p14:creationId xmlns:p14="http://schemas.microsoft.com/office/powerpoint/2010/main" val="12645261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179203" name="Rectangle 3"/>
              <p:cNvSpPr>
                <a:spLocks noGrp="1" noChangeArrowheads="1"/>
              </p:cNvSpPr>
              <p:nvPr>
                <p:ph idx="1"/>
              </p:nvPr>
            </p:nvSpPr>
            <p:spPr>
              <a:xfrm>
                <a:off x="323528" y="1412776"/>
                <a:ext cx="8229600" cy="4525962"/>
              </a:xfrm>
            </p:spPr>
            <p:txBody>
              <a:bodyPr/>
              <a:lstStyle/>
              <a:p>
                <a:pPr indent="0" algn="just">
                  <a:buFont typeface="Wingdings" panose="05000000000000000000" pitchFamily="2" charset="2"/>
                  <a:buNone/>
                </a:pPr>
                <a14:m>
                  <m:oMathPara xmlns:m="http://schemas.openxmlformats.org/officeDocument/2006/math">
                    <m:oMathParaPr>
                      <m:jc m:val="centerGroup"/>
                    </m:oMathParaPr>
                    <m:oMath xmlns:m="http://schemas.openxmlformats.org/officeDocument/2006/math">
                      <m:f>
                        <m:fPr>
                          <m:ctrlPr>
                            <a:rPr lang="en-US" altLang="zh-CN" sz="2800" i="1" smtClean="0">
                              <a:latin typeface="+mn-ea"/>
                            </a:rPr>
                          </m:ctrlPr>
                        </m:fPr>
                        <m:num>
                          <m:r>
                            <m:rPr>
                              <m:sty m:val="p"/>
                            </m:rPr>
                            <a:rPr lang="en-US" altLang="zh-CN" sz="2800" b="0" i="0" smtClean="0">
                              <a:latin typeface="+mn-ea"/>
                            </a:rPr>
                            <m:t>d</m:t>
                          </m:r>
                          <m:r>
                            <a:rPr lang="en-US" altLang="zh-CN" sz="2800" b="0" i="1" smtClean="0">
                              <a:latin typeface="+mn-ea"/>
                            </a:rPr>
                            <m:t>𝑁</m:t>
                          </m:r>
                        </m:num>
                        <m:den>
                          <m:r>
                            <a:rPr lang="en-US" altLang="zh-CN" sz="2800" b="0" i="1" smtClean="0">
                              <a:latin typeface="+mn-ea"/>
                            </a:rPr>
                            <m:t>𝑁</m:t>
                          </m:r>
                        </m:den>
                      </m:f>
                      <m:r>
                        <a:rPr lang="en-US" altLang="zh-CN" sz="2800" b="0" i="1" smtClean="0">
                          <a:latin typeface="Cambria Math" panose="02040503050406030204" pitchFamily="18" charset="0"/>
                        </a:rPr>
                        <m:t>=</m:t>
                      </m:r>
                      <m:sSup>
                        <m:sSupPr>
                          <m:ctrlPr>
                            <a:rPr lang="en-US" altLang="zh-CN" sz="2800" b="0" i="1" smtClean="0">
                              <a:latin typeface="Cambria Math" panose="02040503050406030204" pitchFamily="18" charset="0"/>
                            </a:rPr>
                          </m:ctrlPr>
                        </m:sSupPr>
                        <m:e>
                          <m:d>
                            <m:dPr>
                              <m:ctrlPr>
                                <a:rPr lang="en-US" altLang="zh-CN" sz="2800" b="0" i="1" smtClean="0">
                                  <a:latin typeface="Cambria Math" panose="02040503050406030204" pitchFamily="18" charset="0"/>
                                </a:rPr>
                              </m:ctrlPr>
                            </m:dPr>
                            <m:e>
                              <m:f>
                                <m:fPr>
                                  <m:ctrlPr>
                                    <a:rPr lang="en-US" altLang="zh-CN" sz="2800" b="0" i="1" smtClean="0">
                                      <a:latin typeface="Cambria Math" panose="02040503050406030204" pitchFamily="18" charset="0"/>
                                    </a:rPr>
                                  </m:ctrlPr>
                                </m:fPr>
                                <m:num>
                                  <m:r>
                                    <a:rPr lang="en-US" altLang="zh-CN" sz="2800" b="0" i="1" smtClean="0">
                                      <a:latin typeface="Cambria Math" panose="02040503050406030204" pitchFamily="18" charset="0"/>
                                    </a:rPr>
                                    <m:t>𝑎</m:t>
                                  </m:r>
                                </m:num>
                                <m:den>
                                  <m:r>
                                    <a:rPr lang="en-US" altLang="zh-CN" sz="2800" b="0" i="1" smtClean="0">
                                      <a:latin typeface="Cambria Math" panose="02040503050406030204" pitchFamily="18" charset="0"/>
                                    </a:rPr>
                                    <m:t>4</m:t>
                                  </m:r>
                                </m:den>
                              </m:f>
                            </m:e>
                          </m:d>
                        </m:e>
                        <m:sup>
                          <m:r>
                            <a:rPr lang="en-US" altLang="zh-CN" sz="2800" b="0" i="1" smtClean="0">
                              <a:latin typeface="Cambria Math" panose="02040503050406030204" pitchFamily="18" charset="0"/>
                            </a:rPr>
                            <m:t>2</m:t>
                          </m:r>
                        </m:sup>
                      </m:sSup>
                      <m:f>
                        <m:fPr>
                          <m:ctrlPr>
                            <a:rPr lang="en-US" altLang="zh-CN" sz="2800" b="0" i="0" smtClean="0">
                              <a:latin typeface="Cambria Math" panose="02040503050406030204" pitchFamily="18" charset="0"/>
                            </a:rPr>
                          </m:ctrlPr>
                        </m:fPr>
                        <m:num>
                          <m:r>
                            <a:rPr lang="en-US" altLang="zh-CN" sz="2800" b="0" i="1" smtClean="0">
                              <a:latin typeface="Cambria Math" panose="02040503050406030204" pitchFamily="18" charset="0"/>
                            </a:rPr>
                            <m:t>𝑛𝑡</m:t>
                          </m:r>
                          <m:r>
                            <m:rPr>
                              <m:sty m:val="p"/>
                            </m:rPr>
                            <a:rPr lang="en-US" altLang="zh-CN" sz="2800" b="0" i="0" smtClean="0">
                              <a:latin typeface="Cambria Math" panose="02040503050406030204" pitchFamily="18" charset="0"/>
                            </a:rPr>
                            <m:t>dΩ</m:t>
                          </m:r>
                        </m:num>
                        <m:den>
                          <m:func>
                            <m:funcPr>
                              <m:ctrlPr>
                                <a:rPr lang="en-US" altLang="zh-CN" sz="2800" b="0" i="1" smtClean="0">
                                  <a:solidFill>
                                    <a:srgbClr val="C00000"/>
                                  </a:solidFill>
                                  <a:latin typeface="Cambria Math" panose="02040503050406030204" pitchFamily="18" charset="0"/>
                                </a:rPr>
                              </m:ctrlPr>
                            </m:funcPr>
                            <m:fName>
                              <m:sSup>
                                <m:sSupPr>
                                  <m:ctrlPr>
                                    <a:rPr lang="en-US" altLang="zh-CN" sz="2800" b="0" i="0" smtClean="0">
                                      <a:solidFill>
                                        <a:srgbClr val="C00000"/>
                                      </a:solidFill>
                                      <a:latin typeface="Cambria Math" panose="02040503050406030204" pitchFamily="18" charset="0"/>
                                    </a:rPr>
                                  </m:ctrlPr>
                                </m:sSupPr>
                                <m:e>
                                  <m:r>
                                    <m:rPr>
                                      <m:sty m:val="p"/>
                                    </m:rPr>
                                    <a:rPr lang="en-US" altLang="zh-CN" sz="2800" b="0" i="0" smtClean="0">
                                      <a:solidFill>
                                        <a:srgbClr val="C00000"/>
                                      </a:solidFill>
                                      <a:latin typeface="Cambria Math" panose="02040503050406030204" pitchFamily="18" charset="0"/>
                                    </a:rPr>
                                    <m:t>sin</m:t>
                                  </m:r>
                                </m:e>
                                <m:sup>
                                  <m:r>
                                    <a:rPr lang="en-US" altLang="zh-CN" sz="2800" b="0" i="0" smtClean="0">
                                      <a:solidFill>
                                        <a:srgbClr val="C00000"/>
                                      </a:solidFill>
                                      <a:latin typeface="Cambria Math" panose="02040503050406030204" pitchFamily="18" charset="0"/>
                                    </a:rPr>
                                    <m:t>4</m:t>
                                  </m:r>
                                </m:sup>
                              </m:sSup>
                            </m:fName>
                            <m:e>
                              <m:r>
                                <a:rPr lang="en-US" altLang="zh-CN" sz="2800" b="0" i="1" smtClean="0">
                                  <a:solidFill>
                                    <a:srgbClr val="C00000"/>
                                  </a:solidFill>
                                  <a:latin typeface="Cambria Math" panose="02040503050406030204" pitchFamily="18" charset="0"/>
                                </a:rPr>
                                <m:t>(</m:t>
                              </m:r>
                              <m:f>
                                <m:fPr>
                                  <m:type m:val="lin"/>
                                  <m:ctrlPr>
                                    <a:rPr lang="en-US" altLang="zh-CN" sz="2800" b="0" i="1" smtClean="0">
                                      <a:solidFill>
                                        <a:srgbClr val="C00000"/>
                                      </a:solidFill>
                                      <a:latin typeface="Cambria Math" panose="02040503050406030204" pitchFamily="18" charset="0"/>
                                    </a:rPr>
                                  </m:ctrlPr>
                                </m:fPr>
                                <m:num>
                                  <m:r>
                                    <a:rPr lang="en-US" altLang="zh-CN" sz="2800" b="0" i="1" smtClean="0">
                                      <a:solidFill>
                                        <a:srgbClr val="C00000"/>
                                      </a:solidFill>
                                      <a:latin typeface="Cambria Math" panose="02040503050406030204" pitchFamily="18" charset="0"/>
                                    </a:rPr>
                                    <m:t>𝜃</m:t>
                                  </m:r>
                                </m:num>
                                <m:den>
                                  <m:r>
                                    <a:rPr lang="en-US" altLang="zh-CN" sz="2800" b="0" i="1" smtClean="0">
                                      <a:solidFill>
                                        <a:srgbClr val="C00000"/>
                                      </a:solidFill>
                                      <a:latin typeface="Cambria Math" panose="02040503050406030204" pitchFamily="18" charset="0"/>
                                    </a:rPr>
                                    <m:t>2</m:t>
                                  </m:r>
                                </m:den>
                              </m:f>
                              <m:r>
                                <a:rPr lang="en-US" altLang="zh-CN" sz="2800" b="0" i="1" smtClean="0">
                                  <a:solidFill>
                                    <a:srgbClr val="C00000"/>
                                  </a:solidFill>
                                  <a:latin typeface="Cambria Math" panose="02040503050406030204" pitchFamily="18" charset="0"/>
                                </a:rPr>
                                <m:t>)</m:t>
                              </m:r>
                            </m:e>
                          </m:func>
                        </m:den>
                      </m:f>
                    </m:oMath>
                  </m:oMathPara>
                </a14:m>
                <a:endParaRPr lang="en-US" altLang="zh-CN" sz="2800" dirty="0" smtClean="0">
                  <a:latin typeface="+mn-ea"/>
                </a:endParaRPr>
              </a:p>
              <a:p>
                <a:pPr indent="0" algn="just">
                  <a:buFont typeface="Wingdings" panose="05000000000000000000" pitchFamily="2" charset="2"/>
                  <a:buNone/>
                </a:pPr>
                <a:endParaRPr lang="en-US" altLang="zh-CN" sz="2800" dirty="0" smtClean="0">
                  <a:latin typeface="+mn-ea"/>
                </a:endParaRPr>
              </a:p>
              <a:p>
                <a:pPr marL="731044" indent="-457200" algn="just"/>
                <a:r>
                  <a:rPr lang="zh-CN" altLang="en-US" sz="2400" dirty="0" smtClean="0">
                    <a:latin typeface="+mn-ea"/>
                  </a:rPr>
                  <a:t>当</a:t>
                </a:r>
                <a14:m>
                  <m:oMath xmlns:m="http://schemas.openxmlformats.org/officeDocument/2006/math">
                    <m:r>
                      <a:rPr lang="en-US" altLang="zh-CN" sz="2400" i="1" dirty="0" smtClean="0">
                        <a:latin typeface="Cambria Math" panose="02040503050406030204" pitchFamily="18" charset="0"/>
                      </a:rPr>
                      <m:t>𝜃</m:t>
                    </m:r>
                  </m:oMath>
                </a14:m>
                <a:r>
                  <a:rPr lang="zh-CN" altLang="en-US" sz="2400" dirty="0" smtClean="0">
                    <a:latin typeface="+mn-ea"/>
                  </a:rPr>
                  <a:t>角很小时，在</a:t>
                </a:r>
                <a14:m>
                  <m:oMath xmlns:m="http://schemas.openxmlformats.org/officeDocument/2006/math">
                    <m:r>
                      <a:rPr lang="en-US" altLang="zh-CN" sz="2400" i="1" dirty="0" smtClean="0">
                        <a:latin typeface="Cambria Math" panose="02040503050406030204" pitchFamily="18" charset="0"/>
                      </a:rPr>
                      <m:t>𝑑</m:t>
                    </m:r>
                    <m:r>
                      <m:rPr>
                        <m:sty m:val="p"/>
                      </m:rPr>
                      <a:rPr lang="en-US" altLang="zh-CN" sz="2400" i="0" dirty="0" err="1" smtClean="0">
                        <a:latin typeface="Cambria Math" panose="02040503050406030204" pitchFamily="18" charset="0"/>
                      </a:rPr>
                      <m:t>Ω</m:t>
                    </m:r>
                  </m:oMath>
                </a14:m>
                <a:r>
                  <a:rPr lang="zh-CN" altLang="en-US" sz="2400" dirty="0" smtClean="0">
                    <a:latin typeface="+mn-ea"/>
                  </a:rPr>
                  <a:t>立体角内</a:t>
                </a:r>
                <a14:m>
                  <m:oMath xmlns:m="http://schemas.openxmlformats.org/officeDocument/2006/math">
                    <m:r>
                      <a:rPr lang="en-US" altLang="zh-CN" sz="2400" i="1" dirty="0" smtClean="0">
                        <a:latin typeface="Cambria Math" panose="02040503050406030204" pitchFamily="18" charset="0"/>
                      </a:rPr>
                      <m:t>𝑑𝑁</m:t>
                    </m:r>
                    <m:r>
                      <a:rPr lang="en-US" altLang="zh-CN" sz="2400" i="1" dirty="0" smtClean="0">
                        <a:latin typeface="Cambria Math" panose="02040503050406030204" pitchFamily="18" charset="0"/>
                        <a:ea typeface="Cambria Math" panose="02040503050406030204" pitchFamily="18" charset="0"/>
                      </a:rPr>
                      <m:t>≪</m:t>
                    </m:r>
                    <m:r>
                      <a:rPr lang="en-US" altLang="zh-CN" sz="2400" i="1" dirty="0" smtClean="0">
                        <a:latin typeface="Cambria Math" panose="02040503050406030204" pitchFamily="18" charset="0"/>
                      </a:rPr>
                      <m:t>𝑁</m:t>
                    </m:r>
                  </m:oMath>
                </a14:m>
                <a:endParaRPr lang="en-US" altLang="zh-CN" sz="2400" dirty="0" smtClean="0">
                  <a:latin typeface="+mn-ea"/>
                </a:endParaRPr>
              </a:p>
              <a:p>
                <a:pPr marL="731044" indent="-457200" algn="just"/>
                <a14:m>
                  <m:oMath xmlns:m="http://schemas.openxmlformats.org/officeDocument/2006/math">
                    <m:r>
                      <a:rPr lang="en-US" altLang="zh-CN" sz="2400" i="1" dirty="0" smtClean="0">
                        <a:latin typeface="Cambria Math" panose="02040503050406030204" pitchFamily="18" charset="0"/>
                      </a:rPr>
                      <m:t>𝜃</m:t>
                    </m:r>
                    <m:r>
                      <a:rPr lang="en-US" altLang="zh-CN" sz="2400" b="0" i="1" dirty="0" smtClean="0">
                        <a:latin typeface="Cambria Math" panose="02040503050406030204" pitchFamily="18" charset="0"/>
                      </a:rPr>
                      <m:t>→0</m:t>
                    </m:r>
                  </m:oMath>
                </a14:m>
                <a:r>
                  <a:rPr lang="zh-CN" altLang="en-US" sz="2400" dirty="0" smtClean="0">
                    <a:latin typeface="+mn-ea"/>
                  </a:rPr>
                  <a:t>，</a:t>
                </a:r>
                <a14:m>
                  <m:oMath xmlns:m="http://schemas.openxmlformats.org/officeDocument/2006/math">
                    <m:r>
                      <a:rPr lang="en-US" altLang="zh-CN" sz="2400" i="1" dirty="0" smtClean="0">
                        <a:latin typeface="Cambria Math" panose="02040503050406030204" pitchFamily="18" charset="0"/>
                      </a:rPr>
                      <m:t>𝑑𝑁</m:t>
                    </m:r>
                    <m:r>
                      <a:rPr lang="en-US" altLang="zh-CN" sz="2400" b="0" i="1" dirty="0" smtClean="0">
                        <a:latin typeface="Cambria Math" panose="02040503050406030204" pitchFamily="18" charset="0"/>
                      </a:rPr>
                      <m:t>→∞</m:t>
                    </m:r>
                  </m:oMath>
                </a14:m>
                <a:endParaRPr lang="en-US" altLang="zh-CN" sz="2400" dirty="0" smtClean="0">
                  <a:latin typeface="+mn-ea"/>
                </a:endParaRPr>
              </a:p>
              <a:p>
                <a:pPr marL="731044" indent="-457200" algn="just"/>
                <a14:m>
                  <m:oMath xmlns:m="http://schemas.openxmlformats.org/officeDocument/2006/math">
                    <m:r>
                      <a:rPr lang="en-US" altLang="zh-CN" sz="2400" b="0" i="1" smtClean="0">
                        <a:latin typeface="Cambria Math" panose="02040503050406030204" pitchFamily="18" charset="0"/>
                      </a:rPr>
                      <m:t>𝑏</m:t>
                    </m:r>
                    <m:r>
                      <a:rPr lang="en-US" altLang="zh-CN" sz="2400" b="0" i="1" smtClean="0">
                        <a:latin typeface="Cambria Math" panose="02040503050406030204" pitchFamily="18" charset="0"/>
                      </a:rPr>
                      <m:t>=</m:t>
                    </m:r>
                    <m:f>
                      <m:fPr>
                        <m:ctrlPr>
                          <a:rPr lang="en-US" altLang="zh-CN" sz="2400" b="0" i="1" smtClean="0">
                            <a:latin typeface="Cambria Math" panose="02040503050406030204" pitchFamily="18" charset="0"/>
                          </a:rPr>
                        </m:ctrlPr>
                      </m:fPr>
                      <m:num>
                        <m:r>
                          <a:rPr lang="en-US" altLang="zh-CN" sz="2400" b="0" i="1" smtClean="0">
                            <a:latin typeface="Cambria Math" panose="02040503050406030204" pitchFamily="18" charset="0"/>
                          </a:rPr>
                          <m:t>𝑎</m:t>
                        </m:r>
                      </m:num>
                      <m:den>
                        <m:r>
                          <a:rPr lang="en-US" altLang="zh-CN" sz="2400" b="0" i="1" smtClean="0">
                            <a:latin typeface="Cambria Math" panose="02040503050406030204" pitchFamily="18" charset="0"/>
                          </a:rPr>
                          <m:t>2</m:t>
                        </m:r>
                      </m:den>
                    </m:f>
                    <m:r>
                      <m:rPr>
                        <m:sty m:val="p"/>
                      </m:rPr>
                      <a:rPr lang="en-US" altLang="zh-CN" sz="2400" b="0" i="0" smtClean="0">
                        <a:latin typeface="Cambria Math" panose="02040503050406030204" pitchFamily="18" charset="0"/>
                      </a:rPr>
                      <m:t>ctg</m:t>
                    </m:r>
                    <m:f>
                      <m:fPr>
                        <m:ctrlPr>
                          <a:rPr lang="en-US" altLang="zh-CN" sz="2400" b="0" i="1" smtClean="0">
                            <a:latin typeface="Cambria Math" panose="02040503050406030204" pitchFamily="18" charset="0"/>
                          </a:rPr>
                        </m:ctrlPr>
                      </m:fPr>
                      <m:num>
                        <m:r>
                          <a:rPr lang="en-US" altLang="zh-CN" sz="2400" b="0" i="1" smtClean="0">
                            <a:latin typeface="Cambria Math" panose="02040503050406030204" pitchFamily="18" charset="0"/>
                          </a:rPr>
                          <m:t>𝜃</m:t>
                        </m:r>
                      </m:num>
                      <m:den>
                        <m:r>
                          <a:rPr lang="en-US" altLang="zh-CN" sz="2400" b="0" i="1" smtClean="0">
                            <a:latin typeface="Cambria Math" panose="02040503050406030204" pitchFamily="18" charset="0"/>
                          </a:rPr>
                          <m:t>2</m:t>
                        </m:r>
                      </m:den>
                    </m:f>
                  </m:oMath>
                </a14:m>
                <a:r>
                  <a:rPr lang="en-US" altLang="zh-CN" sz="2400" dirty="0" smtClean="0">
                    <a:latin typeface="+mn-ea"/>
                  </a:rPr>
                  <a:t>. </a:t>
                </a:r>
                <a14:m>
                  <m:oMath xmlns:m="http://schemas.openxmlformats.org/officeDocument/2006/math">
                    <m:r>
                      <a:rPr lang="en-US" altLang="zh-CN" sz="2400" i="1" dirty="0">
                        <a:latin typeface="Cambria Math" panose="02040503050406030204" pitchFamily="18" charset="0"/>
                      </a:rPr>
                      <m:t>𝜃</m:t>
                    </m:r>
                    <m:r>
                      <a:rPr lang="en-US" altLang="zh-CN" sz="2400" i="1" dirty="0">
                        <a:latin typeface="Cambria Math" panose="02040503050406030204" pitchFamily="18" charset="0"/>
                      </a:rPr>
                      <m:t>→0</m:t>
                    </m:r>
                  </m:oMath>
                </a14:m>
                <a:r>
                  <a:rPr lang="zh-CN" altLang="en-US" sz="2400" dirty="0">
                    <a:latin typeface="+mn-ea"/>
                  </a:rPr>
                  <a:t>，</a:t>
                </a:r>
                <a14:m>
                  <m:oMath xmlns:m="http://schemas.openxmlformats.org/officeDocument/2006/math">
                    <m:r>
                      <a:rPr lang="en-US" altLang="zh-CN" sz="2400" b="0" i="1" dirty="0" smtClean="0">
                        <a:latin typeface="Cambria Math" panose="02040503050406030204" pitchFamily="18" charset="0"/>
                      </a:rPr>
                      <m:t>𝑏</m:t>
                    </m:r>
                    <m:r>
                      <a:rPr lang="en-US" altLang="zh-CN" sz="2400" i="1" dirty="0">
                        <a:latin typeface="Cambria Math" panose="02040503050406030204" pitchFamily="18" charset="0"/>
                      </a:rPr>
                      <m:t>→∞</m:t>
                    </m:r>
                  </m:oMath>
                </a14:m>
                <a:endParaRPr lang="en-US" altLang="zh-CN" sz="2400" dirty="0">
                  <a:latin typeface="+mn-ea"/>
                </a:endParaRPr>
              </a:p>
              <a:p>
                <a:pPr marL="731044" indent="-457200" algn="just"/>
                <a:r>
                  <a:rPr lang="zh-CN" altLang="en-US" sz="2400" dirty="0" smtClean="0">
                    <a:latin typeface="+mn-ea"/>
                  </a:rPr>
                  <a:t>核外电子</a:t>
                </a:r>
                <a:r>
                  <a:rPr lang="zh-CN" altLang="en-US" sz="2400" dirty="0" smtClean="0">
                    <a:latin typeface="+mn-ea"/>
                  </a:rPr>
                  <a:t>的作用可以忽略的假定就不再成立</a:t>
                </a:r>
                <a:r>
                  <a:rPr lang="zh-CN" altLang="en-US" sz="2400" dirty="0" smtClean="0">
                    <a:latin typeface="+mn-ea"/>
                  </a:rPr>
                  <a:t>。原子</a:t>
                </a:r>
                <a:r>
                  <a:rPr lang="zh-CN" altLang="en-US" sz="2400" dirty="0" smtClean="0">
                    <a:latin typeface="+mn-ea"/>
                  </a:rPr>
                  <a:t>呈中性，库仑散射就根本不会发生。因此，在小角时，不考虑核外电子屏蔽效应的卢瑟福公式不再正确。</a:t>
                </a:r>
              </a:p>
            </p:txBody>
          </p:sp>
        </mc:Choice>
        <mc:Fallback>
          <p:sp>
            <p:nvSpPr>
              <p:cNvPr id="179203" name="Rectangle 3"/>
              <p:cNvSpPr>
                <a:spLocks noGrp="1" noRot="1" noChangeAspect="1" noMove="1" noResize="1" noEditPoints="1" noAdjustHandles="1" noChangeArrowheads="1" noChangeShapeType="1" noTextEdit="1"/>
              </p:cNvSpPr>
              <p:nvPr>
                <p:ph idx="1"/>
              </p:nvPr>
            </p:nvSpPr>
            <p:spPr>
              <a:xfrm>
                <a:off x="323528" y="1412776"/>
                <a:ext cx="8229600" cy="4525962"/>
              </a:xfrm>
              <a:blipFill rotWithShape="0">
                <a:blip r:embed="rId2"/>
                <a:stretch>
                  <a:fillRect r="-1185"/>
                </a:stretch>
              </a:blipFill>
            </p:spPr>
            <p:txBody>
              <a:bodyPr/>
              <a:lstStyle/>
              <a:p>
                <a:r>
                  <a:rPr lang="zh-CN" altLang="en-US">
                    <a:noFill/>
                  </a:rPr>
                  <a:t> </a:t>
                </a:r>
              </a:p>
            </p:txBody>
          </p:sp>
        </mc:Fallback>
      </mc:AlternateContent>
      <p:sp>
        <p:nvSpPr>
          <p:cNvPr id="2" name="标题 1"/>
          <p:cNvSpPr>
            <a:spLocks noGrp="1"/>
          </p:cNvSpPr>
          <p:nvPr>
            <p:ph type="title"/>
          </p:nvPr>
        </p:nvSpPr>
        <p:spPr/>
        <p:txBody>
          <a:bodyPr>
            <a:normAutofit/>
          </a:bodyPr>
          <a:lstStyle/>
          <a:p>
            <a:r>
              <a:rPr lang="zh-CN" altLang="en-US" sz="2800" dirty="0" smtClean="0"/>
              <a:t>如何理解小角散射问题</a:t>
            </a:r>
            <a:endParaRPr lang="zh-CN" altLang="en-US" sz="2800" dirty="0"/>
          </a:p>
        </p:txBody>
      </p:sp>
    </p:spTree>
    <p:extLst>
      <p:ext uri="{BB962C8B-B14F-4D97-AF65-F5344CB8AC3E}">
        <p14:creationId xmlns:p14="http://schemas.microsoft.com/office/powerpoint/2010/main" val="27004682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920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920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920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920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920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9203" grpId="0" build="p"/>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7" name="Rectangle 3"/>
          <p:cNvSpPr>
            <a:spLocks noGrp="1" noChangeArrowheads="1"/>
          </p:cNvSpPr>
          <p:nvPr>
            <p:ph idx="1"/>
          </p:nvPr>
        </p:nvSpPr>
        <p:spPr>
          <a:xfrm>
            <a:off x="457200" y="1412776"/>
            <a:ext cx="8229600" cy="4525962"/>
          </a:xfrm>
        </p:spPr>
        <p:txBody>
          <a:bodyPr/>
          <a:lstStyle/>
          <a:p>
            <a:pPr marL="731044" indent="-457200" algn="just">
              <a:lnSpc>
                <a:spcPct val="80000"/>
              </a:lnSpc>
              <a:spcAft>
                <a:spcPts val="1200"/>
              </a:spcAft>
            </a:pPr>
            <a:r>
              <a:rPr lang="zh-CN" altLang="en-US" sz="2400" dirty="0" smtClean="0">
                <a:latin typeface="+mn-ea"/>
              </a:rPr>
              <a:t>原子</a:t>
            </a:r>
            <a:r>
              <a:rPr lang="zh-CN" altLang="en-US" sz="2400" dirty="0" smtClean="0">
                <a:latin typeface="+mn-ea"/>
              </a:rPr>
              <a:t>的</a:t>
            </a:r>
            <a:r>
              <a:rPr lang="zh-CN" altLang="en-US" sz="2400" dirty="0" smtClean="0">
                <a:latin typeface="+mn-ea"/>
              </a:rPr>
              <a:t>“</a:t>
            </a:r>
            <a:r>
              <a:rPr lang="zh-CN" altLang="en-US" sz="2400" dirty="0" smtClean="0">
                <a:solidFill>
                  <a:srgbClr val="C00000"/>
                </a:solidFill>
                <a:latin typeface="+mn-ea"/>
              </a:rPr>
              <a:t>核式结构”</a:t>
            </a:r>
            <a:r>
              <a:rPr lang="zh-CN" altLang="en-US" sz="2400" dirty="0" smtClean="0">
                <a:latin typeface="+mn-ea"/>
              </a:rPr>
              <a:t>提出</a:t>
            </a:r>
            <a:r>
              <a:rPr lang="zh-CN" altLang="en-US" sz="2400" dirty="0" smtClean="0">
                <a:latin typeface="+mn-ea"/>
              </a:rPr>
              <a:t>了以核为中心的概念，从而将原子分为核外与核内两个</a:t>
            </a:r>
            <a:r>
              <a:rPr lang="zh-CN" altLang="en-US" sz="2400" dirty="0" smtClean="0">
                <a:latin typeface="+mn-ea"/>
              </a:rPr>
              <a:t>部分</a:t>
            </a:r>
            <a:r>
              <a:rPr lang="en-US" altLang="zh-CN" sz="2400" dirty="0" smtClean="0">
                <a:latin typeface="+mn-ea"/>
              </a:rPr>
              <a:t>,</a:t>
            </a:r>
            <a:r>
              <a:rPr lang="zh-CN" altLang="en-US" sz="2400" dirty="0" smtClean="0">
                <a:latin typeface="+mn-ea"/>
              </a:rPr>
              <a:t>并且</a:t>
            </a:r>
            <a:r>
              <a:rPr lang="zh-CN" altLang="en-US" sz="2400" dirty="0" smtClean="0">
                <a:latin typeface="+mn-ea"/>
              </a:rPr>
              <a:t>大胆地承认了高密度的原子核的存在。</a:t>
            </a:r>
            <a:endParaRPr lang="zh-CN" altLang="en-US" sz="2400" dirty="0" smtClean="0">
              <a:latin typeface="+mn-ea"/>
              <a:cs typeface="Arial Unicode MS" panose="020B0604020202020204" pitchFamily="34" charset="-122"/>
            </a:endParaRPr>
          </a:p>
          <a:p>
            <a:pPr marL="731044" indent="-457200" algn="just">
              <a:lnSpc>
                <a:spcPct val="80000"/>
              </a:lnSpc>
              <a:spcAft>
                <a:spcPts val="1200"/>
              </a:spcAft>
            </a:pPr>
            <a:r>
              <a:rPr lang="zh-CN" altLang="en-US" sz="2400" dirty="0" smtClean="0">
                <a:solidFill>
                  <a:srgbClr val="C00000"/>
                </a:solidFill>
                <a:latin typeface="+mn-ea"/>
              </a:rPr>
              <a:t>“卢瑟福影子”</a:t>
            </a:r>
            <a:r>
              <a:rPr lang="zh-CN" altLang="en-US" sz="2400" dirty="0" smtClean="0">
                <a:latin typeface="+mn-ea"/>
              </a:rPr>
              <a:t> </a:t>
            </a:r>
            <a:r>
              <a:rPr lang="zh-CN" altLang="en-US" sz="2400" dirty="0" smtClean="0">
                <a:latin typeface="+mn-ea"/>
              </a:rPr>
              <a:t>这种</a:t>
            </a:r>
            <a:r>
              <a:rPr lang="zh-CN" altLang="en-US" sz="2400" dirty="0" smtClean="0">
                <a:latin typeface="+mn-ea"/>
              </a:rPr>
              <a:t>以散射为手段研究物质结构的方法，对近代物理一直起着巨大的影响。一旦我们在散射实验中观察到卢瑟福散射所具有的特征（所谓“卢瑟福影子”），我们就能预料到，在研究的对象中可能存在点状的亚结构</a:t>
            </a:r>
            <a:r>
              <a:rPr lang="zh-CN" altLang="en-US" sz="2400" dirty="0" smtClean="0">
                <a:latin typeface="+mn-ea"/>
              </a:rPr>
              <a:t>。</a:t>
            </a:r>
            <a:endParaRPr lang="en-US" altLang="zh-CN" sz="2400" dirty="0" smtClean="0">
              <a:latin typeface="+mn-ea"/>
            </a:endParaRPr>
          </a:p>
          <a:p>
            <a:pPr marL="731044" indent="-457200" algn="just">
              <a:lnSpc>
                <a:spcPct val="80000"/>
              </a:lnSpc>
              <a:spcAft>
                <a:spcPts val="1200"/>
              </a:spcAft>
            </a:pPr>
            <a:r>
              <a:rPr lang="zh-CN" altLang="en-US" sz="2400" dirty="0" smtClean="0">
                <a:solidFill>
                  <a:srgbClr val="C00000"/>
                </a:solidFill>
                <a:latin typeface="+mn-ea"/>
                <a:cs typeface="Arial Unicode MS" panose="020B0604020202020204" pitchFamily="34" charset="-122"/>
              </a:rPr>
              <a:t>“卢瑟福谱仪” </a:t>
            </a:r>
            <a:r>
              <a:rPr lang="zh-CN" altLang="en-US" sz="2400" dirty="0" smtClean="0">
                <a:latin typeface="+mn-ea"/>
                <a:cs typeface="Arial Unicode MS" panose="020B0604020202020204" pitchFamily="34" charset="-122"/>
              </a:rPr>
              <a:t>为</a:t>
            </a:r>
            <a:r>
              <a:rPr lang="zh-CN" altLang="en-US" sz="2400" dirty="0">
                <a:latin typeface="+mn-ea"/>
                <a:cs typeface="Arial Unicode MS" panose="020B0604020202020204" pitchFamily="34" charset="-122"/>
              </a:rPr>
              <a:t>材料分析提供了一</a:t>
            </a:r>
            <a:r>
              <a:rPr lang="zh-CN" altLang="en-US" sz="2400" dirty="0" smtClean="0">
                <a:latin typeface="+mn-ea"/>
                <a:cs typeface="Arial Unicode MS" panose="020B0604020202020204" pitchFamily="34" charset="-122"/>
              </a:rPr>
              <a:t>种有力手段</a:t>
            </a:r>
            <a:r>
              <a:rPr lang="zh-CN" altLang="en-US" sz="2400" dirty="0">
                <a:latin typeface="+mn-ea"/>
                <a:cs typeface="Arial Unicode MS" panose="020B0604020202020204" pitchFamily="34" charset="-122"/>
              </a:rPr>
              <a:t>。</a:t>
            </a:r>
            <a:r>
              <a:rPr lang="en-US" altLang="zh-CN" sz="2400" dirty="0">
                <a:latin typeface="+mn-ea"/>
                <a:cs typeface="Arial Unicode MS" panose="020B0604020202020204" pitchFamily="34" charset="-122"/>
              </a:rPr>
              <a:t>1967</a:t>
            </a:r>
            <a:r>
              <a:rPr lang="zh-CN" altLang="en-US" sz="2400" dirty="0">
                <a:latin typeface="+mn-ea"/>
                <a:cs typeface="Arial Unicode MS" panose="020B0604020202020204" pitchFamily="34" charset="-122"/>
              </a:rPr>
              <a:t>年，美国送了一只飞行器到月球上，器内装有一只</a:t>
            </a:r>
            <a:r>
              <a:rPr lang="en-US" altLang="zh-CN" sz="2400" dirty="0">
                <a:latin typeface="+mn-ea"/>
                <a:cs typeface="Arial Unicode MS" panose="020B0604020202020204" pitchFamily="34" charset="-122"/>
              </a:rPr>
              <a:t>α</a:t>
            </a:r>
            <a:r>
              <a:rPr lang="zh-CN" altLang="en-US" sz="2400" dirty="0">
                <a:latin typeface="+mn-ea"/>
                <a:cs typeface="Arial Unicode MS" panose="020B0604020202020204" pitchFamily="34" charset="-122"/>
              </a:rPr>
              <a:t>源，利用</a:t>
            </a:r>
            <a:r>
              <a:rPr lang="en-US" altLang="zh-CN" sz="2400" dirty="0">
                <a:latin typeface="+mn-ea"/>
                <a:cs typeface="Arial Unicode MS" panose="020B0604020202020204" pitchFamily="34" charset="-122"/>
              </a:rPr>
              <a:t>α</a:t>
            </a:r>
            <a:r>
              <a:rPr lang="zh-CN" altLang="en-US" sz="2400" dirty="0">
                <a:latin typeface="+mn-ea"/>
                <a:cs typeface="Arial Unicode MS" panose="020B0604020202020204" pitchFamily="34" charset="-122"/>
              </a:rPr>
              <a:t>粒子对月球表面的卢瑟福散射，分析了月球表面的成分，把结果发回地球。这一结果与</a:t>
            </a:r>
            <a:r>
              <a:rPr lang="en-US" altLang="zh-CN" sz="2400" dirty="0">
                <a:latin typeface="+mn-ea"/>
                <a:cs typeface="Arial Unicode MS" panose="020B0604020202020204" pitchFamily="34" charset="-122"/>
              </a:rPr>
              <a:t>1969</a:t>
            </a:r>
            <a:r>
              <a:rPr lang="zh-CN" altLang="en-US" sz="2400" dirty="0">
                <a:latin typeface="+mn-ea"/>
                <a:cs typeface="Arial Unicode MS" panose="020B0604020202020204" pitchFamily="34" charset="-122"/>
              </a:rPr>
              <a:t>年从月球取回样品所作分析结果基本</a:t>
            </a:r>
            <a:r>
              <a:rPr lang="zh-CN" altLang="en-US" sz="2400" dirty="0" smtClean="0">
                <a:latin typeface="+mn-ea"/>
                <a:cs typeface="Arial Unicode MS" panose="020B0604020202020204" pitchFamily="34" charset="-122"/>
              </a:rPr>
              <a:t>符合。</a:t>
            </a:r>
            <a:endParaRPr lang="zh-CN" altLang="en-US" sz="2400" dirty="0">
              <a:latin typeface="+mn-ea"/>
              <a:cs typeface="Arial Unicode MS" panose="020B0604020202020204" pitchFamily="34" charset="-122"/>
            </a:endParaRPr>
          </a:p>
          <a:p>
            <a:pPr marL="731044" indent="-457200" algn="just">
              <a:lnSpc>
                <a:spcPct val="80000"/>
              </a:lnSpc>
              <a:spcAft>
                <a:spcPts val="1200"/>
              </a:spcAft>
            </a:pPr>
            <a:endParaRPr lang="zh-CN" altLang="en-US" sz="2400" dirty="0" smtClean="0">
              <a:latin typeface="+mn-ea"/>
              <a:cs typeface="Arial Unicode MS" panose="020B0604020202020204" pitchFamily="34" charset="-122"/>
            </a:endParaRPr>
          </a:p>
        </p:txBody>
      </p:sp>
      <p:sp>
        <p:nvSpPr>
          <p:cNvPr id="61442" name="Rectangle 2"/>
          <p:cNvSpPr>
            <a:spLocks noGrp="1" noChangeArrowheads="1"/>
          </p:cNvSpPr>
          <p:nvPr>
            <p:ph type="title"/>
          </p:nvPr>
        </p:nvSpPr>
        <p:spPr/>
        <p:txBody>
          <a:bodyPr rtlCol="0">
            <a:normAutofit/>
          </a:bodyPr>
          <a:lstStyle/>
          <a:p>
            <a:pPr fontAlgn="auto">
              <a:lnSpc>
                <a:spcPct val="80000"/>
              </a:lnSpc>
              <a:spcAft>
                <a:spcPts val="0"/>
              </a:spcAft>
              <a:defRPr/>
            </a:pPr>
            <a:r>
              <a:rPr lang="zh-CN" altLang="en-US" sz="2800" b="1" dirty="0" smtClean="0">
                <a:solidFill>
                  <a:schemeClr val="tx1"/>
                </a:solidFill>
                <a:latin typeface="+mn-ea"/>
                <a:ea typeface="+mn-ea"/>
              </a:rPr>
              <a:t>卢瑟福</a:t>
            </a:r>
            <a:r>
              <a:rPr lang="zh-CN" altLang="en-US" sz="2800" b="1" dirty="0" smtClean="0">
                <a:solidFill>
                  <a:schemeClr val="tx1"/>
                </a:solidFill>
                <a:latin typeface="+mn-ea"/>
                <a:ea typeface="+mn-ea"/>
              </a:rPr>
              <a:t>模型的</a:t>
            </a:r>
            <a:r>
              <a:rPr lang="zh-CN" altLang="en-US" sz="2800" b="1" dirty="0" smtClean="0">
                <a:solidFill>
                  <a:schemeClr val="tx1"/>
                </a:solidFill>
                <a:latin typeface="+mn-ea"/>
                <a:ea typeface="+mn-ea"/>
              </a:rPr>
              <a:t>意义</a:t>
            </a:r>
            <a:endParaRPr lang="zh-CN" altLang="en-US" sz="3600" dirty="0" smtClean="0">
              <a:solidFill>
                <a:schemeClr val="tx1"/>
              </a:solidFill>
              <a:latin typeface="+mn-ea"/>
              <a:ea typeface="+mn-ea"/>
              <a:cs typeface="Arial Unicode MS" panose="020B0604020202020204" pitchFamily="34" charset="-122"/>
            </a:endParaRPr>
          </a:p>
        </p:txBody>
      </p:sp>
    </p:spTree>
    <p:extLst>
      <p:ext uri="{BB962C8B-B14F-4D97-AF65-F5344CB8AC3E}">
        <p14:creationId xmlns:p14="http://schemas.microsoft.com/office/powerpoint/2010/main" val="41813213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022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022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022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0227" grpId="0" build="p"/>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1616076"/>
            <a:ext cx="7067128" cy="4525962"/>
          </a:xfrm>
        </p:spPr>
        <p:txBody>
          <a:bodyPr/>
          <a:lstStyle/>
          <a:p>
            <a:r>
              <a:rPr lang="zh-CN" altLang="en-US" sz="2400" dirty="0">
                <a:latin typeface="+mn-ea"/>
              </a:rPr>
              <a:t>“这是我挖的最后一颗马铃薯了</a:t>
            </a:r>
            <a:r>
              <a:rPr lang="zh-CN" altLang="en-US" sz="2400" dirty="0" smtClean="0">
                <a:latin typeface="+mn-ea"/>
              </a:rPr>
              <a:t>”。</a:t>
            </a:r>
            <a:endParaRPr lang="en-US" altLang="zh-CN" sz="2400" dirty="0" smtClean="0">
              <a:latin typeface="+mn-ea"/>
            </a:endParaRPr>
          </a:p>
          <a:p>
            <a:r>
              <a:rPr lang="en-US" altLang="zh-CN" sz="2400" dirty="0" smtClean="0">
                <a:latin typeface="+mn-ea"/>
              </a:rPr>
              <a:t>1908 </a:t>
            </a:r>
            <a:r>
              <a:rPr lang="en-US" altLang="zh-CN" sz="2400" dirty="0">
                <a:latin typeface="+mn-ea"/>
              </a:rPr>
              <a:t>Nobel </a:t>
            </a:r>
            <a:r>
              <a:rPr lang="en-US" altLang="zh-CN" sz="2400" dirty="0" smtClean="0">
                <a:latin typeface="+mn-ea"/>
              </a:rPr>
              <a:t>Prize for </a:t>
            </a:r>
            <a:r>
              <a:rPr lang="en-US" altLang="zh-CN" sz="2400" dirty="0">
                <a:latin typeface="+mn-ea"/>
              </a:rPr>
              <a:t>his investigations into the </a:t>
            </a:r>
            <a:r>
              <a:rPr lang="en-US" altLang="zh-CN" sz="2400" dirty="0">
                <a:solidFill>
                  <a:srgbClr val="0070C0"/>
                </a:solidFill>
                <a:latin typeface="+mn-ea"/>
              </a:rPr>
              <a:t>disintegration of the elements</a:t>
            </a:r>
            <a:r>
              <a:rPr lang="en-US" altLang="zh-CN" sz="2400" dirty="0">
                <a:latin typeface="+mn-ea"/>
              </a:rPr>
              <a:t>, and the </a:t>
            </a:r>
            <a:r>
              <a:rPr lang="en-US" altLang="zh-CN" sz="2400" dirty="0">
                <a:solidFill>
                  <a:srgbClr val="0070C0"/>
                </a:solidFill>
                <a:latin typeface="+mn-ea"/>
              </a:rPr>
              <a:t>chemistry of radioactive </a:t>
            </a:r>
            <a:r>
              <a:rPr lang="en-US" altLang="zh-CN" sz="2400" dirty="0" smtClean="0">
                <a:solidFill>
                  <a:srgbClr val="0070C0"/>
                </a:solidFill>
                <a:latin typeface="+mn-ea"/>
              </a:rPr>
              <a:t>substances.</a:t>
            </a:r>
          </a:p>
          <a:p>
            <a:r>
              <a:rPr lang="zh-CN" altLang="en-US" sz="2400" dirty="0">
                <a:latin typeface="+mn-ea"/>
              </a:rPr>
              <a:t>“科学只有物理一个学科，其他不过相当于集邮活动而已</a:t>
            </a:r>
            <a:r>
              <a:rPr lang="zh-CN" altLang="en-US" sz="2400" dirty="0" smtClean="0">
                <a:latin typeface="+mn-ea"/>
              </a:rPr>
              <a:t>”。</a:t>
            </a:r>
            <a:endParaRPr lang="en-US" altLang="zh-CN" sz="2400" dirty="0" smtClean="0">
              <a:latin typeface="+mn-ea"/>
            </a:endParaRPr>
          </a:p>
          <a:p>
            <a:r>
              <a:rPr lang="zh-CN" altLang="en-US" sz="2400" dirty="0">
                <a:latin typeface="+mn-ea"/>
              </a:rPr>
              <a:t>行星模型，质子的发现</a:t>
            </a:r>
            <a:r>
              <a:rPr lang="zh-CN" altLang="en-US" sz="2400" dirty="0" smtClean="0">
                <a:latin typeface="+mn-ea"/>
              </a:rPr>
              <a:t>者，原子物理学</a:t>
            </a:r>
            <a:r>
              <a:rPr lang="zh-CN" altLang="en-US" sz="2400" dirty="0">
                <a:latin typeface="+mn-ea"/>
              </a:rPr>
              <a:t>之父，继法拉第之后最伟大的实验物理学</a:t>
            </a:r>
            <a:r>
              <a:rPr lang="zh-CN" altLang="en-US" sz="2400" dirty="0" smtClean="0">
                <a:latin typeface="+mn-ea"/>
              </a:rPr>
              <a:t>家，英国皇家学会会长。</a:t>
            </a:r>
            <a:endParaRPr lang="en-US" altLang="zh-CN" sz="2400" dirty="0" smtClean="0">
              <a:latin typeface="+mn-ea"/>
            </a:endParaRPr>
          </a:p>
          <a:p>
            <a:r>
              <a:rPr lang="zh-CN" altLang="en-US" sz="2400" dirty="0">
                <a:latin typeface="+mn-ea"/>
              </a:rPr>
              <a:t>葬在西敏寺中，靠近牛顿和其他著名英国科学家。</a:t>
            </a:r>
          </a:p>
        </p:txBody>
      </p:sp>
      <p:sp>
        <p:nvSpPr>
          <p:cNvPr id="2" name="标题 1"/>
          <p:cNvSpPr>
            <a:spLocks noGrp="1"/>
          </p:cNvSpPr>
          <p:nvPr>
            <p:ph type="title"/>
          </p:nvPr>
        </p:nvSpPr>
        <p:spPr/>
        <p:txBody>
          <a:bodyPr>
            <a:normAutofit/>
          </a:bodyPr>
          <a:lstStyle/>
          <a:p>
            <a:r>
              <a:rPr lang="zh-CN" altLang="en-US" sz="2800" dirty="0"/>
              <a:t>尼尔森的卢瑟福男爵</a:t>
            </a:r>
          </a:p>
        </p:txBody>
      </p:sp>
      <p:pic>
        <p:nvPicPr>
          <p:cNvPr id="4" name="图片 3"/>
          <p:cNvPicPr>
            <a:picLocks noChangeAspect="1"/>
          </p:cNvPicPr>
          <p:nvPr/>
        </p:nvPicPr>
        <p:blipFill>
          <a:blip r:embed="rId3"/>
          <a:stretch>
            <a:fillRect/>
          </a:stretch>
        </p:blipFill>
        <p:spPr>
          <a:xfrm>
            <a:off x="6876256" y="274638"/>
            <a:ext cx="1905000" cy="2552700"/>
          </a:xfrm>
          <a:prstGeom prst="rect">
            <a:avLst/>
          </a:prstGeom>
        </p:spPr>
      </p:pic>
    </p:spTree>
    <p:extLst>
      <p:ext uri="{BB962C8B-B14F-4D97-AF65-F5344CB8AC3E}">
        <p14:creationId xmlns:p14="http://schemas.microsoft.com/office/powerpoint/2010/main" val="28435759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3549" y="1340768"/>
            <a:ext cx="1316209" cy="1861496"/>
          </a:xfrm>
          <a:prstGeom prst="rect">
            <a:avLst/>
          </a:prstGeom>
        </p:spPr>
      </p:pic>
      <p:sp>
        <p:nvSpPr>
          <p:cNvPr id="5" name="矩形 4"/>
          <p:cNvSpPr/>
          <p:nvPr/>
        </p:nvSpPr>
        <p:spPr>
          <a:xfrm>
            <a:off x="-19879" y="3202264"/>
            <a:ext cx="2118653" cy="830997"/>
          </a:xfrm>
          <a:prstGeom prst="rect">
            <a:avLst/>
          </a:prstGeom>
        </p:spPr>
        <p:txBody>
          <a:bodyPr wrap="square">
            <a:spAutoFit/>
          </a:bodyPr>
          <a:lstStyle/>
          <a:p>
            <a:pPr algn="ctr"/>
            <a:r>
              <a:rPr lang="en-US" altLang="zh-CN" sz="1600" dirty="0">
                <a:solidFill>
                  <a:srgbClr val="FF0000"/>
                </a:solidFill>
              </a:rPr>
              <a:t>Sir</a:t>
            </a:r>
            <a:r>
              <a:rPr lang="en-US" altLang="zh-CN" sz="1600" dirty="0"/>
              <a:t> Edward Appleton</a:t>
            </a:r>
          </a:p>
          <a:p>
            <a:pPr algn="ctr"/>
            <a:r>
              <a:rPr lang="zh-CN" altLang="en-US" sz="1600" dirty="0"/>
              <a:t>爱德华</a:t>
            </a:r>
            <a:r>
              <a:rPr lang="en-US" altLang="zh-CN" sz="1600" dirty="0"/>
              <a:t>·</a:t>
            </a:r>
            <a:r>
              <a:rPr lang="zh-CN" altLang="en-US" sz="1600" dirty="0"/>
              <a:t>阿普尔顿</a:t>
            </a:r>
            <a:r>
              <a:rPr lang="zh-CN" altLang="en-US" sz="1600" dirty="0" smtClean="0"/>
              <a:t>爵士</a:t>
            </a:r>
            <a:endParaRPr lang="en-US" altLang="zh-CN" sz="1600" dirty="0" smtClean="0"/>
          </a:p>
          <a:p>
            <a:pPr algn="ctr"/>
            <a:r>
              <a:rPr lang="en-US" altLang="zh-CN" sz="1600" dirty="0" smtClean="0">
                <a:solidFill>
                  <a:srgbClr val="0070C0"/>
                </a:solidFill>
              </a:rPr>
              <a:t>1947NP</a:t>
            </a:r>
            <a:r>
              <a:rPr lang="zh-CN" altLang="en-US" sz="1600" dirty="0" smtClean="0"/>
              <a:t>发现电离层</a:t>
            </a:r>
            <a:endParaRPr lang="zh-CN" altLang="en-US" sz="1600" dirty="0"/>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98774" y="1339641"/>
            <a:ext cx="1316209" cy="1863751"/>
          </a:xfrm>
          <a:prstGeom prst="rect">
            <a:avLst/>
          </a:prstGeom>
        </p:spPr>
      </p:pic>
      <p:sp>
        <p:nvSpPr>
          <p:cNvPr id="7" name="矩形 6"/>
          <p:cNvSpPr/>
          <p:nvPr/>
        </p:nvSpPr>
        <p:spPr>
          <a:xfrm>
            <a:off x="1852922" y="3211859"/>
            <a:ext cx="1883045" cy="830997"/>
          </a:xfrm>
          <a:prstGeom prst="rect">
            <a:avLst/>
          </a:prstGeom>
        </p:spPr>
        <p:txBody>
          <a:bodyPr wrap="square">
            <a:spAutoFit/>
          </a:bodyPr>
          <a:lstStyle/>
          <a:p>
            <a:pPr algn="ctr"/>
            <a:r>
              <a:rPr lang="en-US" altLang="zh-CN" sz="1600" dirty="0"/>
              <a:t>Cecil Powell</a:t>
            </a:r>
          </a:p>
          <a:p>
            <a:pPr algn="ctr"/>
            <a:r>
              <a:rPr lang="zh-CN" altLang="en-US" sz="1600" dirty="0"/>
              <a:t>塞西尔</a:t>
            </a:r>
            <a:r>
              <a:rPr lang="en-US" altLang="zh-CN" sz="1600" dirty="0"/>
              <a:t>·</a:t>
            </a:r>
            <a:r>
              <a:rPr lang="zh-CN" altLang="en-US" sz="1600" dirty="0" smtClean="0"/>
              <a:t>鲍威尔</a:t>
            </a:r>
            <a:endParaRPr lang="en-US" altLang="zh-CN" sz="1600" dirty="0" smtClean="0"/>
          </a:p>
          <a:p>
            <a:pPr algn="ctr"/>
            <a:r>
              <a:rPr lang="en-US" altLang="zh-CN" sz="1600" dirty="0" smtClean="0">
                <a:solidFill>
                  <a:srgbClr val="0070C0"/>
                </a:solidFill>
              </a:rPr>
              <a:t>1950NP</a:t>
            </a:r>
            <a:r>
              <a:rPr lang="zh-CN" altLang="en-US" sz="1600" dirty="0"/>
              <a:t>发现</a:t>
            </a:r>
            <a:r>
              <a:rPr lang="el-GR" altLang="zh-CN" sz="1600" dirty="0"/>
              <a:t>π</a:t>
            </a:r>
            <a:r>
              <a:rPr lang="zh-CN" altLang="en-US" sz="1600" dirty="0"/>
              <a:t>介子</a:t>
            </a:r>
          </a:p>
        </p:txBody>
      </p:sp>
      <p:pic>
        <p:nvPicPr>
          <p:cNvPr id="8" name="图片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38933" y="1339641"/>
            <a:ext cx="1311084" cy="1857369"/>
          </a:xfrm>
          <a:prstGeom prst="rect">
            <a:avLst/>
          </a:prstGeom>
        </p:spPr>
      </p:pic>
      <p:sp>
        <p:nvSpPr>
          <p:cNvPr id="10" name="矩形 9"/>
          <p:cNvSpPr/>
          <p:nvPr/>
        </p:nvSpPr>
        <p:spPr>
          <a:xfrm>
            <a:off x="3772450" y="3197010"/>
            <a:ext cx="1942895" cy="830997"/>
          </a:xfrm>
          <a:prstGeom prst="rect">
            <a:avLst/>
          </a:prstGeom>
        </p:spPr>
        <p:txBody>
          <a:bodyPr wrap="square">
            <a:spAutoFit/>
          </a:bodyPr>
          <a:lstStyle/>
          <a:p>
            <a:pPr algn="ctr"/>
            <a:r>
              <a:rPr lang="en-US" altLang="zh-CN" sz="1600" dirty="0"/>
              <a:t>Ernest </a:t>
            </a:r>
            <a:r>
              <a:rPr lang="en-US" altLang="zh-CN" sz="1600" dirty="0" smtClean="0"/>
              <a:t>Walton</a:t>
            </a:r>
          </a:p>
          <a:p>
            <a:pPr algn="ctr"/>
            <a:r>
              <a:rPr lang="zh-CN" altLang="en-US" sz="1600" dirty="0"/>
              <a:t>欧内斯特</a:t>
            </a:r>
            <a:r>
              <a:rPr lang="en-US" altLang="zh-CN" sz="1600" dirty="0"/>
              <a:t>·</a:t>
            </a:r>
            <a:r>
              <a:rPr lang="zh-CN" altLang="en-US" sz="1600" dirty="0"/>
              <a:t>沃尔顿</a:t>
            </a:r>
            <a:r>
              <a:rPr lang="en-US" altLang="zh-CN" sz="1600" dirty="0" smtClean="0">
                <a:solidFill>
                  <a:srgbClr val="0070C0"/>
                </a:solidFill>
              </a:rPr>
              <a:t>1951NP</a:t>
            </a:r>
            <a:r>
              <a:rPr lang="zh-CN" altLang="en-US" sz="1600" dirty="0"/>
              <a:t>粒子加速器</a:t>
            </a:r>
          </a:p>
        </p:txBody>
      </p:sp>
      <p:pic>
        <p:nvPicPr>
          <p:cNvPr id="11" name="图片 10"/>
          <p:cNvPicPr>
            <a:picLocks noChangeAspect="1"/>
          </p:cNvPicPr>
          <p:nvPr/>
        </p:nvPicPr>
        <p:blipFill>
          <a:blip r:embed="rId5"/>
          <a:stretch>
            <a:fillRect/>
          </a:stretch>
        </p:blipFill>
        <p:spPr>
          <a:xfrm>
            <a:off x="5940152" y="1355542"/>
            <a:ext cx="1266825" cy="1847850"/>
          </a:xfrm>
          <a:prstGeom prst="rect">
            <a:avLst/>
          </a:prstGeom>
        </p:spPr>
      </p:pic>
      <p:sp>
        <p:nvSpPr>
          <p:cNvPr id="12" name="矩形 11"/>
          <p:cNvSpPr/>
          <p:nvPr/>
        </p:nvSpPr>
        <p:spPr>
          <a:xfrm>
            <a:off x="5771692" y="3197009"/>
            <a:ext cx="1714452" cy="830997"/>
          </a:xfrm>
          <a:prstGeom prst="rect">
            <a:avLst/>
          </a:prstGeom>
        </p:spPr>
        <p:txBody>
          <a:bodyPr wrap="square">
            <a:spAutoFit/>
          </a:bodyPr>
          <a:lstStyle/>
          <a:p>
            <a:r>
              <a:rPr lang="en-US" altLang="zh-CN" sz="1600" dirty="0">
                <a:solidFill>
                  <a:srgbClr val="FF0000"/>
                </a:solidFill>
              </a:rPr>
              <a:t>Baron</a:t>
            </a:r>
            <a:r>
              <a:rPr lang="en-US" altLang="zh-CN" sz="1600" dirty="0"/>
              <a:t> </a:t>
            </a:r>
            <a:r>
              <a:rPr lang="en-US" altLang="zh-CN" sz="1600" dirty="0" err="1" smtClean="0"/>
              <a:t>Blackett</a:t>
            </a:r>
            <a:endParaRPr lang="en-US" altLang="zh-CN" sz="1600" dirty="0" smtClean="0"/>
          </a:p>
          <a:p>
            <a:r>
              <a:rPr lang="zh-CN" altLang="en-US" sz="1600" dirty="0"/>
              <a:t>布莱克特</a:t>
            </a:r>
            <a:r>
              <a:rPr lang="zh-CN" altLang="en-US" sz="1600" dirty="0" smtClean="0"/>
              <a:t>男爵</a:t>
            </a:r>
            <a:endParaRPr lang="en-US" altLang="zh-CN" sz="1600" dirty="0" smtClean="0"/>
          </a:p>
          <a:p>
            <a:r>
              <a:rPr lang="en-US" altLang="zh-CN" sz="1600" dirty="0" smtClean="0">
                <a:solidFill>
                  <a:srgbClr val="0070C0"/>
                </a:solidFill>
              </a:rPr>
              <a:t>1948NP</a:t>
            </a:r>
            <a:r>
              <a:rPr lang="zh-CN" altLang="en-US" sz="1600" dirty="0" smtClean="0"/>
              <a:t>宇宙射线</a:t>
            </a:r>
            <a:endParaRPr lang="zh-CN" altLang="en-US" sz="1600" dirty="0"/>
          </a:p>
        </p:txBody>
      </p:sp>
      <p:pic>
        <p:nvPicPr>
          <p:cNvPr id="13" name="图片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555609" y="1339641"/>
            <a:ext cx="1321566" cy="1872218"/>
          </a:xfrm>
          <a:prstGeom prst="rect">
            <a:avLst/>
          </a:prstGeom>
        </p:spPr>
      </p:pic>
      <p:sp>
        <p:nvSpPr>
          <p:cNvPr id="14" name="矩形 13"/>
          <p:cNvSpPr/>
          <p:nvPr/>
        </p:nvSpPr>
        <p:spPr>
          <a:xfrm>
            <a:off x="7486144" y="3197008"/>
            <a:ext cx="1714452" cy="830997"/>
          </a:xfrm>
          <a:prstGeom prst="rect">
            <a:avLst/>
          </a:prstGeom>
        </p:spPr>
        <p:txBody>
          <a:bodyPr wrap="square">
            <a:spAutoFit/>
          </a:bodyPr>
          <a:lstStyle/>
          <a:p>
            <a:r>
              <a:rPr lang="en-US" altLang="zh-CN" sz="1600" dirty="0"/>
              <a:t>Niels Bohr</a:t>
            </a:r>
          </a:p>
          <a:p>
            <a:r>
              <a:rPr lang="zh-CN" altLang="en-US" sz="1600" dirty="0"/>
              <a:t>尼尔斯</a:t>
            </a:r>
            <a:r>
              <a:rPr lang="en-US" altLang="zh-CN" sz="1600" dirty="0"/>
              <a:t>·</a:t>
            </a:r>
            <a:r>
              <a:rPr lang="zh-CN" altLang="en-US" sz="1600" dirty="0"/>
              <a:t>玻</a:t>
            </a:r>
            <a:r>
              <a:rPr lang="zh-CN" altLang="en-US" sz="1600" dirty="0" smtClean="0"/>
              <a:t>尔</a:t>
            </a:r>
            <a:r>
              <a:rPr lang="en-US" altLang="zh-CN" sz="1600" dirty="0" smtClean="0">
                <a:solidFill>
                  <a:srgbClr val="0070C0"/>
                </a:solidFill>
              </a:rPr>
              <a:t>1922NP</a:t>
            </a:r>
            <a:r>
              <a:rPr lang="zh-CN" altLang="en-US" sz="1600" dirty="0" smtClean="0"/>
              <a:t>原子</a:t>
            </a:r>
            <a:r>
              <a:rPr lang="zh-CN" altLang="en-US" sz="1600" dirty="0"/>
              <a:t>结</a:t>
            </a:r>
            <a:r>
              <a:rPr lang="zh-CN" altLang="en-US" sz="1600" dirty="0" smtClean="0"/>
              <a:t>构</a:t>
            </a:r>
            <a:endParaRPr lang="zh-CN" altLang="en-US" sz="1600" dirty="0"/>
          </a:p>
        </p:txBody>
      </p:sp>
      <p:pic>
        <p:nvPicPr>
          <p:cNvPr id="15" name="图片 14"/>
          <p:cNvPicPr>
            <a:picLocks noChangeAspect="1"/>
          </p:cNvPicPr>
          <p:nvPr/>
        </p:nvPicPr>
        <p:blipFill>
          <a:blip r:embed="rId7"/>
          <a:stretch>
            <a:fillRect/>
          </a:stretch>
        </p:blipFill>
        <p:spPr>
          <a:xfrm>
            <a:off x="206478" y="4060178"/>
            <a:ext cx="1463441" cy="1861496"/>
          </a:xfrm>
          <a:prstGeom prst="rect">
            <a:avLst/>
          </a:prstGeom>
        </p:spPr>
      </p:pic>
      <p:sp>
        <p:nvSpPr>
          <p:cNvPr id="16" name="矩形 15"/>
          <p:cNvSpPr/>
          <p:nvPr/>
        </p:nvSpPr>
        <p:spPr>
          <a:xfrm>
            <a:off x="-37674" y="5938147"/>
            <a:ext cx="2118653" cy="830997"/>
          </a:xfrm>
          <a:prstGeom prst="rect">
            <a:avLst/>
          </a:prstGeom>
        </p:spPr>
        <p:txBody>
          <a:bodyPr wrap="square">
            <a:spAutoFit/>
          </a:bodyPr>
          <a:lstStyle/>
          <a:p>
            <a:pPr algn="ctr"/>
            <a:r>
              <a:rPr lang="en-US" altLang="zh-CN" sz="1600" dirty="0">
                <a:solidFill>
                  <a:srgbClr val="FF0000"/>
                </a:solidFill>
              </a:rPr>
              <a:t>Sir</a:t>
            </a:r>
            <a:r>
              <a:rPr lang="en-US" altLang="zh-CN" sz="1600" dirty="0"/>
              <a:t> James </a:t>
            </a:r>
            <a:r>
              <a:rPr lang="en-US" altLang="zh-CN" sz="1600" dirty="0" smtClean="0"/>
              <a:t>Chadwick</a:t>
            </a:r>
            <a:r>
              <a:rPr lang="zh-CN" altLang="en-US" sz="1600" dirty="0" smtClean="0"/>
              <a:t>詹姆斯</a:t>
            </a:r>
            <a:r>
              <a:rPr lang="en-US" altLang="zh-CN" sz="1600" dirty="0" smtClean="0"/>
              <a:t>·</a:t>
            </a:r>
            <a:r>
              <a:rPr lang="zh-CN" altLang="en-US" sz="1600" dirty="0" smtClean="0"/>
              <a:t>查德威克爵士</a:t>
            </a:r>
            <a:r>
              <a:rPr lang="en-US" altLang="zh-CN" sz="1600" dirty="0" smtClean="0">
                <a:solidFill>
                  <a:srgbClr val="0070C0"/>
                </a:solidFill>
              </a:rPr>
              <a:t>1935NP</a:t>
            </a:r>
            <a:r>
              <a:rPr lang="zh-CN" altLang="en-US" sz="1600" dirty="0" smtClean="0"/>
              <a:t>发现中子</a:t>
            </a:r>
            <a:endParaRPr lang="zh-CN" altLang="en-US" sz="1600" dirty="0"/>
          </a:p>
        </p:txBody>
      </p:sp>
      <p:pic>
        <p:nvPicPr>
          <p:cNvPr id="17" name="图片 16"/>
          <p:cNvPicPr>
            <a:picLocks noChangeAspect="1"/>
          </p:cNvPicPr>
          <p:nvPr/>
        </p:nvPicPr>
        <p:blipFill>
          <a:blip r:embed="rId8"/>
          <a:stretch>
            <a:fillRect/>
          </a:stretch>
        </p:blipFill>
        <p:spPr>
          <a:xfrm>
            <a:off x="2195736" y="4081278"/>
            <a:ext cx="1341186" cy="1828890"/>
          </a:xfrm>
          <a:prstGeom prst="rect">
            <a:avLst/>
          </a:prstGeom>
        </p:spPr>
      </p:pic>
      <p:sp>
        <p:nvSpPr>
          <p:cNvPr id="18" name="矩形 17"/>
          <p:cNvSpPr/>
          <p:nvPr/>
        </p:nvSpPr>
        <p:spPr>
          <a:xfrm>
            <a:off x="1852922" y="5928552"/>
            <a:ext cx="2118653" cy="830997"/>
          </a:xfrm>
          <a:prstGeom prst="rect">
            <a:avLst/>
          </a:prstGeom>
        </p:spPr>
        <p:txBody>
          <a:bodyPr wrap="square">
            <a:spAutoFit/>
          </a:bodyPr>
          <a:lstStyle/>
          <a:p>
            <a:pPr algn="ctr"/>
            <a:r>
              <a:rPr lang="en-US" altLang="zh-CN" sz="1600" dirty="0">
                <a:solidFill>
                  <a:srgbClr val="FF0000"/>
                </a:solidFill>
              </a:rPr>
              <a:t>Sir</a:t>
            </a:r>
            <a:r>
              <a:rPr lang="en-US" altLang="zh-CN" sz="1600" dirty="0"/>
              <a:t> John </a:t>
            </a:r>
            <a:r>
              <a:rPr lang="en-US" altLang="zh-CN" sz="1600" dirty="0" smtClean="0"/>
              <a:t>Cockcroft</a:t>
            </a:r>
          </a:p>
          <a:p>
            <a:pPr algn="ctr"/>
            <a:r>
              <a:rPr lang="zh-CN" altLang="en-US" sz="1600" dirty="0" smtClean="0"/>
              <a:t>约翰</a:t>
            </a:r>
            <a:r>
              <a:rPr lang="en-US" altLang="zh-CN" sz="1600" dirty="0"/>
              <a:t>·</a:t>
            </a:r>
            <a:r>
              <a:rPr lang="zh-CN" altLang="en-US" sz="1600" dirty="0" smtClean="0"/>
              <a:t>科克罗夫特爵士</a:t>
            </a:r>
            <a:r>
              <a:rPr lang="en-US" altLang="zh-CN" sz="1600" dirty="0">
                <a:solidFill>
                  <a:srgbClr val="0070C0"/>
                </a:solidFill>
              </a:rPr>
              <a:t>1951NP</a:t>
            </a:r>
            <a:r>
              <a:rPr lang="zh-CN" altLang="en-US" sz="1600" dirty="0"/>
              <a:t>粒子加速器</a:t>
            </a:r>
          </a:p>
        </p:txBody>
      </p:sp>
      <p:pic>
        <p:nvPicPr>
          <p:cNvPr id="19" name="图片 1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155396" y="4039505"/>
            <a:ext cx="1346062" cy="1902842"/>
          </a:xfrm>
          <a:prstGeom prst="rect">
            <a:avLst/>
          </a:prstGeom>
        </p:spPr>
      </p:pic>
      <p:sp>
        <p:nvSpPr>
          <p:cNvPr id="20" name="矩形 19"/>
          <p:cNvSpPr/>
          <p:nvPr/>
        </p:nvSpPr>
        <p:spPr>
          <a:xfrm>
            <a:off x="4046962" y="5953845"/>
            <a:ext cx="1495025" cy="830997"/>
          </a:xfrm>
          <a:prstGeom prst="rect">
            <a:avLst/>
          </a:prstGeom>
        </p:spPr>
        <p:txBody>
          <a:bodyPr wrap="square">
            <a:spAutoFit/>
          </a:bodyPr>
          <a:lstStyle/>
          <a:p>
            <a:pPr algn="ctr"/>
            <a:r>
              <a:rPr lang="en-US" altLang="zh-CN" sz="1600" dirty="0"/>
              <a:t>Otto </a:t>
            </a:r>
            <a:r>
              <a:rPr lang="en-US" altLang="zh-CN" sz="1600" dirty="0" smtClean="0"/>
              <a:t>Hahn</a:t>
            </a:r>
          </a:p>
          <a:p>
            <a:pPr algn="ctr"/>
            <a:r>
              <a:rPr lang="zh-CN" altLang="en-US" sz="1600" dirty="0" smtClean="0"/>
              <a:t>奥</a:t>
            </a:r>
            <a:r>
              <a:rPr lang="zh-CN" altLang="en-US" sz="1600" dirty="0"/>
              <a:t>托</a:t>
            </a:r>
            <a:r>
              <a:rPr lang="en-US" altLang="zh-CN" sz="1600" dirty="0"/>
              <a:t>·</a:t>
            </a:r>
            <a:r>
              <a:rPr lang="zh-CN" altLang="en-US" sz="1600" dirty="0"/>
              <a:t>哈</a:t>
            </a:r>
            <a:r>
              <a:rPr lang="zh-CN" altLang="en-US" sz="1600" dirty="0" smtClean="0"/>
              <a:t>恩</a:t>
            </a:r>
            <a:endParaRPr lang="en-US" altLang="zh-CN" sz="1600" dirty="0" smtClean="0"/>
          </a:p>
          <a:p>
            <a:pPr algn="ctr"/>
            <a:r>
              <a:rPr lang="en-US" altLang="zh-CN" sz="1600" dirty="0" smtClean="0">
                <a:solidFill>
                  <a:srgbClr val="0070C0"/>
                </a:solidFill>
              </a:rPr>
              <a:t>1944NP</a:t>
            </a:r>
            <a:r>
              <a:rPr lang="zh-CN" altLang="en-US" sz="1600" dirty="0"/>
              <a:t>核裂变</a:t>
            </a:r>
          </a:p>
        </p:txBody>
      </p:sp>
      <p:pic>
        <p:nvPicPr>
          <p:cNvPr id="21" name="图片 20"/>
          <p:cNvPicPr>
            <a:picLocks noChangeAspect="1"/>
          </p:cNvPicPr>
          <p:nvPr/>
        </p:nvPicPr>
        <p:blipFill rotWithShape="1">
          <a:blip r:embed="rId10"/>
          <a:srcRect l="16867"/>
          <a:stretch/>
        </p:blipFill>
        <p:spPr>
          <a:xfrm>
            <a:off x="5920023" y="4095461"/>
            <a:ext cx="1286954" cy="1873163"/>
          </a:xfrm>
          <a:prstGeom prst="rect">
            <a:avLst/>
          </a:prstGeom>
        </p:spPr>
      </p:pic>
      <p:sp>
        <p:nvSpPr>
          <p:cNvPr id="22" name="矩形 21"/>
          <p:cNvSpPr/>
          <p:nvPr/>
        </p:nvSpPr>
        <p:spPr>
          <a:xfrm>
            <a:off x="5284548" y="6021288"/>
            <a:ext cx="2340994" cy="769441"/>
          </a:xfrm>
          <a:prstGeom prst="rect">
            <a:avLst/>
          </a:prstGeom>
        </p:spPr>
        <p:txBody>
          <a:bodyPr wrap="square">
            <a:spAutoFit/>
          </a:bodyPr>
          <a:lstStyle/>
          <a:p>
            <a:pPr algn="ctr"/>
            <a:r>
              <a:rPr lang="az-Cyrl-AZ" altLang="zh-CN" sz="1400" dirty="0"/>
              <a:t>Пётр Леонидович </a:t>
            </a:r>
            <a:r>
              <a:rPr lang="az-Cyrl-AZ" altLang="zh-CN" sz="1400" dirty="0" smtClean="0"/>
              <a:t>Капица</a:t>
            </a:r>
            <a:endParaRPr lang="en-US" altLang="zh-CN" sz="1400" dirty="0" smtClean="0"/>
          </a:p>
          <a:p>
            <a:pPr algn="ctr"/>
            <a:r>
              <a:rPr lang="zh-CN" altLang="en-US" sz="1400" dirty="0" smtClean="0"/>
              <a:t>彼</a:t>
            </a:r>
            <a:r>
              <a:rPr lang="zh-CN" altLang="en-US" sz="1400" dirty="0"/>
              <a:t>得</a:t>
            </a:r>
            <a:r>
              <a:rPr lang="en-US" altLang="zh-CN" sz="1400" dirty="0"/>
              <a:t>·</a:t>
            </a:r>
            <a:r>
              <a:rPr lang="zh-CN" altLang="en-US" sz="1400" dirty="0"/>
              <a:t>列昂尼多维奇</a:t>
            </a:r>
            <a:r>
              <a:rPr lang="en-US" altLang="zh-CN" sz="1400" dirty="0"/>
              <a:t>·</a:t>
            </a:r>
            <a:r>
              <a:rPr lang="zh-CN" altLang="en-US" sz="1400" dirty="0"/>
              <a:t>卡皮</a:t>
            </a:r>
            <a:r>
              <a:rPr lang="zh-CN" altLang="en-US" sz="1400" dirty="0" smtClean="0"/>
              <a:t>察</a:t>
            </a:r>
            <a:endParaRPr lang="en-US" altLang="zh-CN" sz="1400" dirty="0" smtClean="0"/>
          </a:p>
          <a:p>
            <a:pPr algn="ctr"/>
            <a:r>
              <a:rPr lang="en-US" altLang="zh-CN" sz="1600" dirty="0" smtClean="0">
                <a:solidFill>
                  <a:srgbClr val="0070C0"/>
                </a:solidFill>
              </a:rPr>
              <a:t>1978NP</a:t>
            </a:r>
            <a:r>
              <a:rPr lang="zh-CN" altLang="en-US" sz="1600" dirty="0" smtClean="0"/>
              <a:t>低温物理</a:t>
            </a:r>
            <a:endParaRPr lang="en-US" altLang="zh-CN" sz="1600" dirty="0" smtClean="0"/>
          </a:p>
        </p:txBody>
      </p:sp>
      <p:pic>
        <p:nvPicPr>
          <p:cNvPr id="23" name="图片 22"/>
          <p:cNvPicPr>
            <a:picLocks noChangeAspect="1"/>
          </p:cNvPicPr>
          <p:nvPr/>
        </p:nvPicPr>
        <p:blipFill>
          <a:blip r:embed="rId11"/>
          <a:stretch>
            <a:fillRect/>
          </a:stretch>
        </p:blipFill>
        <p:spPr>
          <a:xfrm>
            <a:off x="7625542" y="4080246"/>
            <a:ext cx="1322231" cy="1873161"/>
          </a:xfrm>
          <a:prstGeom prst="rect">
            <a:avLst/>
          </a:prstGeom>
        </p:spPr>
      </p:pic>
      <p:sp>
        <p:nvSpPr>
          <p:cNvPr id="24" name="矩形 23"/>
          <p:cNvSpPr/>
          <p:nvPr/>
        </p:nvSpPr>
        <p:spPr>
          <a:xfrm>
            <a:off x="7416259" y="5953845"/>
            <a:ext cx="1740796" cy="830997"/>
          </a:xfrm>
          <a:prstGeom prst="rect">
            <a:avLst/>
          </a:prstGeom>
        </p:spPr>
        <p:txBody>
          <a:bodyPr wrap="square">
            <a:spAutoFit/>
          </a:bodyPr>
          <a:lstStyle/>
          <a:p>
            <a:pPr algn="ctr"/>
            <a:r>
              <a:rPr lang="en-US" altLang="zh-CN" sz="1600" dirty="0"/>
              <a:t>Frederick </a:t>
            </a:r>
            <a:r>
              <a:rPr lang="en-US" altLang="zh-CN" sz="1600" dirty="0" smtClean="0"/>
              <a:t>Soddy</a:t>
            </a:r>
          </a:p>
          <a:p>
            <a:pPr algn="ctr"/>
            <a:r>
              <a:rPr lang="zh-CN" altLang="en-US" sz="1600" dirty="0" smtClean="0"/>
              <a:t>弗雷德里克</a:t>
            </a:r>
            <a:r>
              <a:rPr lang="en-US" altLang="zh-CN" sz="1600" dirty="0"/>
              <a:t>·</a:t>
            </a:r>
            <a:r>
              <a:rPr lang="zh-CN" altLang="en-US" sz="1600" dirty="0" smtClean="0"/>
              <a:t>索迪</a:t>
            </a:r>
            <a:endParaRPr lang="en-US" altLang="zh-CN" sz="1600" dirty="0" smtClean="0"/>
          </a:p>
          <a:p>
            <a:pPr algn="ctr"/>
            <a:r>
              <a:rPr lang="en-US" altLang="zh-CN" sz="1600" dirty="0" smtClean="0">
                <a:solidFill>
                  <a:srgbClr val="0070C0"/>
                </a:solidFill>
              </a:rPr>
              <a:t>1921NP</a:t>
            </a:r>
            <a:r>
              <a:rPr lang="zh-CN" altLang="en-US" sz="1600" dirty="0" smtClean="0"/>
              <a:t>同位素</a:t>
            </a:r>
            <a:endParaRPr lang="en-US" altLang="zh-CN" sz="1600" dirty="0" smtClean="0"/>
          </a:p>
        </p:txBody>
      </p:sp>
      <p:sp>
        <p:nvSpPr>
          <p:cNvPr id="25" name="标题 1"/>
          <p:cNvSpPr>
            <a:spLocks noGrp="1"/>
          </p:cNvSpPr>
          <p:nvPr>
            <p:ph type="title"/>
          </p:nvPr>
        </p:nvSpPr>
        <p:spPr>
          <a:xfrm>
            <a:off x="1449297" y="548145"/>
            <a:ext cx="6589199" cy="932682"/>
          </a:xfrm>
        </p:spPr>
        <p:txBody>
          <a:bodyPr/>
          <a:lstStyle/>
          <a:p>
            <a:r>
              <a:rPr lang="zh-CN" altLang="en-US" dirty="0" smtClean="0"/>
              <a:t>卢瑟福的学生们</a:t>
            </a:r>
            <a:endParaRPr lang="zh-CN" altLang="en-US" dirty="0"/>
          </a:p>
        </p:txBody>
      </p:sp>
    </p:spTree>
    <p:extLst>
      <p:ext uri="{BB962C8B-B14F-4D97-AF65-F5344CB8AC3E}">
        <p14:creationId xmlns:p14="http://schemas.microsoft.com/office/powerpoint/2010/main" val="6075261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75656" y="583851"/>
            <a:ext cx="6589199" cy="1080120"/>
          </a:xfrm>
        </p:spPr>
        <p:txBody>
          <a:bodyPr/>
          <a:lstStyle/>
          <a:p>
            <a:r>
              <a:rPr lang="zh-CN" altLang="en-US" dirty="0"/>
              <a:t>约瑟夫</a:t>
            </a:r>
            <a:r>
              <a:rPr lang="en-US" altLang="zh-CN" dirty="0"/>
              <a:t>·</a:t>
            </a:r>
            <a:r>
              <a:rPr lang="zh-CN" altLang="en-US" dirty="0"/>
              <a:t>汤姆孙爵士的</a:t>
            </a:r>
            <a:r>
              <a:rPr lang="zh-CN" altLang="en-US" dirty="0" smtClean="0"/>
              <a:t>学生们</a:t>
            </a:r>
            <a:endParaRPr lang="zh-CN" altLang="en-US" dirty="0"/>
          </a:p>
        </p:txBody>
      </p:sp>
      <p:sp>
        <p:nvSpPr>
          <p:cNvPr id="5" name="矩形 4"/>
          <p:cNvSpPr/>
          <p:nvPr/>
        </p:nvSpPr>
        <p:spPr>
          <a:xfrm>
            <a:off x="1331640" y="1443607"/>
            <a:ext cx="6552728" cy="4893647"/>
          </a:xfrm>
          <a:prstGeom prst="rect">
            <a:avLst/>
          </a:prstGeom>
        </p:spPr>
        <p:txBody>
          <a:bodyPr wrap="square">
            <a:spAutoFit/>
          </a:bodyPr>
          <a:lstStyle/>
          <a:p>
            <a:pPr marL="342900" indent="-342900">
              <a:buSzPct val="150000"/>
              <a:buBlip>
                <a:blip r:embed="rId2"/>
              </a:buBlip>
            </a:pPr>
            <a:r>
              <a:rPr lang="zh-CN" altLang="en-US" dirty="0"/>
              <a:t>查尔斯</a:t>
            </a:r>
            <a:r>
              <a:rPr lang="en-US" altLang="zh-CN" dirty="0"/>
              <a:t>·</a:t>
            </a:r>
            <a:r>
              <a:rPr lang="zh-CN" altLang="en-US" dirty="0"/>
              <a:t>威耳</a:t>
            </a:r>
            <a:r>
              <a:rPr lang="zh-CN" altLang="en-US" dirty="0" smtClean="0"/>
              <a:t>逊</a:t>
            </a:r>
            <a:endParaRPr lang="en-US" altLang="zh-CN" dirty="0"/>
          </a:p>
          <a:p>
            <a:pPr marL="342900" indent="-342900">
              <a:buSzPct val="150000"/>
              <a:buBlip>
                <a:blip r:embed="rId2"/>
              </a:buBlip>
            </a:pPr>
            <a:r>
              <a:rPr lang="zh-CN" altLang="en-US" dirty="0"/>
              <a:t>欧内斯特</a:t>
            </a:r>
            <a:r>
              <a:rPr lang="en-US" altLang="zh-CN" dirty="0"/>
              <a:t>·</a:t>
            </a:r>
            <a:r>
              <a:rPr lang="zh-CN" altLang="en-US" dirty="0" smtClean="0"/>
              <a:t>卢瑟福</a:t>
            </a:r>
            <a:endParaRPr lang="en-US" altLang="zh-CN" dirty="0" smtClean="0"/>
          </a:p>
          <a:p>
            <a:pPr marL="342900" indent="-342900">
              <a:buSzPct val="150000"/>
              <a:buBlip>
                <a:blip r:embed="rId2"/>
              </a:buBlip>
            </a:pPr>
            <a:r>
              <a:rPr lang="zh-CN" altLang="en-US" dirty="0" smtClean="0"/>
              <a:t>欧文</a:t>
            </a:r>
            <a:r>
              <a:rPr lang="en-US" altLang="zh-CN" dirty="0"/>
              <a:t>·</a:t>
            </a:r>
            <a:r>
              <a:rPr lang="zh-CN" altLang="en-US" dirty="0"/>
              <a:t>理查</a:t>
            </a:r>
            <a:r>
              <a:rPr lang="zh-CN" altLang="en-US" dirty="0" smtClean="0"/>
              <a:t>森</a:t>
            </a:r>
            <a:endParaRPr lang="en-US" altLang="zh-CN" dirty="0"/>
          </a:p>
          <a:p>
            <a:pPr marL="342900" indent="-342900">
              <a:buSzPct val="150000"/>
              <a:buBlip>
                <a:blip r:embed="rId2"/>
              </a:buBlip>
            </a:pPr>
            <a:r>
              <a:rPr lang="zh-CN" altLang="en-US" dirty="0"/>
              <a:t>威廉</a:t>
            </a:r>
            <a:r>
              <a:rPr lang="en-US" altLang="zh-CN" dirty="0"/>
              <a:t>·</a:t>
            </a:r>
            <a:r>
              <a:rPr lang="zh-CN" altLang="en-US" dirty="0"/>
              <a:t>亨利</a:t>
            </a:r>
            <a:r>
              <a:rPr lang="en-US" altLang="zh-CN" dirty="0"/>
              <a:t>·</a:t>
            </a:r>
            <a:r>
              <a:rPr lang="zh-CN" altLang="en-US" dirty="0" smtClean="0"/>
              <a:t>布拉格</a:t>
            </a:r>
            <a:endParaRPr lang="en-US" altLang="zh-CN" dirty="0"/>
          </a:p>
          <a:p>
            <a:pPr marL="342900" indent="-342900">
              <a:buSzPct val="150000"/>
              <a:buBlip>
                <a:blip r:embed="rId2"/>
              </a:buBlip>
            </a:pPr>
            <a:r>
              <a:rPr lang="zh-CN" altLang="en-US" dirty="0"/>
              <a:t>爱德华</a:t>
            </a:r>
            <a:r>
              <a:rPr lang="en-US" altLang="zh-CN" dirty="0"/>
              <a:t>·</a:t>
            </a:r>
            <a:r>
              <a:rPr lang="zh-CN" altLang="en-US" dirty="0"/>
              <a:t>阿普尔</a:t>
            </a:r>
            <a:r>
              <a:rPr lang="zh-CN" altLang="en-US" dirty="0" smtClean="0"/>
              <a:t>顿</a:t>
            </a:r>
            <a:endParaRPr lang="en-US" altLang="zh-CN" dirty="0"/>
          </a:p>
          <a:p>
            <a:pPr marL="342900" indent="-342900">
              <a:buSzPct val="150000"/>
              <a:buBlip>
                <a:blip r:embed="rId2"/>
              </a:buBlip>
            </a:pPr>
            <a:r>
              <a:rPr lang="zh-CN" altLang="en-US" dirty="0" smtClean="0"/>
              <a:t>查</a:t>
            </a:r>
            <a:r>
              <a:rPr lang="zh-CN" altLang="en-US" dirty="0"/>
              <a:t>尔斯</a:t>
            </a:r>
            <a:r>
              <a:rPr lang="en-US" altLang="zh-CN" dirty="0"/>
              <a:t>·</a:t>
            </a:r>
            <a:r>
              <a:rPr lang="zh-CN" altLang="en-US" dirty="0"/>
              <a:t>巴</a:t>
            </a:r>
            <a:r>
              <a:rPr lang="zh-CN" altLang="en-US" dirty="0" smtClean="0"/>
              <a:t>克拉</a:t>
            </a:r>
            <a:endParaRPr lang="en-US" altLang="zh-CN" dirty="0"/>
          </a:p>
          <a:p>
            <a:pPr marL="342900" indent="-342900">
              <a:buSzPct val="150000"/>
              <a:buBlip>
                <a:blip r:embed="rId2"/>
              </a:buBlip>
            </a:pPr>
            <a:r>
              <a:rPr lang="zh-CN" altLang="en-US" dirty="0"/>
              <a:t>弗朗西斯</a:t>
            </a:r>
            <a:r>
              <a:rPr lang="en-US" altLang="zh-CN" dirty="0"/>
              <a:t>·</a:t>
            </a:r>
            <a:r>
              <a:rPr lang="zh-CN" altLang="en-US" dirty="0" smtClean="0"/>
              <a:t>阿斯顿</a:t>
            </a:r>
            <a:endParaRPr lang="en-US" altLang="zh-CN" dirty="0" smtClean="0"/>
          </a:p>
          <a:p>
            <a:pPr marL="342900" indent="-342900">
              <a:buSzPct val="150000"/>
              <a:buBlip>
                <a:blip r:embed="rId2"/>
              </a:buBlip>
            </a:pPr>
            <a:r>
              <a:rPr lang="zh-CN" altLang="en-US" dirty="0" smtClean="0"/>
              <a:t>马克斯</a:t>
            </a:r>
            <a:r>
              <a:rPr lang="en-US" altLang="zh-CN" dirty="0"/>
              <a:t>·</a:t>
            </a:r>
            <a:r>
              <a:rPr lang="zh-CN" altLang="en-US" dirty="0" smtClean="0"/>
              <a:t>玻恩</a:t>
            </a:r>
            <a:endParaRPr lang="en-US" altLang="zh-CN" dirty="0" smtClean="0"/>
          </a:p>
          <a:p>
            <a:pPr marL="342900" indent="-342900">
              <a:buSzPct val="150000"/>
              <a:buBlip>
                <a:blip r:embed="rId2"/>
              </a:buBlip>
            </a:pPr>
            <a:r>
              <a:rPr lang="zh-CN" altLang="en-US" dirty="0" smtClean="0"/>
              <a:t>尼尔斯</a:t>
            </a:r>
            <a:r>
              <a:rPr lang="en-US" altLang="zh-CN" dirty="0"/>
              <a:t>·</a:t>
            </a:r>
            <a:r>
              <a:rPr lang="zh-CN" altLang="en-US" dirty="0"/>
              <a:t>玻</a:t>
            </a:r>
            <a:r>
              <a:rPr lang="zh-CN" altLang="en-US" dirty="0" smtClean="0"/>
              <a:t>尔</a:t>
            </a:r>
            <a:endParaRPr lang="en-US" altLang="zh-CN" dirty="0"/>
          </a:p>
          <a:p>
            <a:pPr marL="457200" indent="-457200">
              <a:buSzPct val="150000"/>
              <a:buFont typeface="Wingdings" panose="05000000000000000000" pitchFamily="2" charset="2"/>
              <a:buChar char="Ø"/>
            </a:pPr>
            <a:r>
              <a:rPr lang="zh-CN" altLang="en-US" dirty="0"/>
              <a:t>罗伯特</a:t>
            </a:r>
            <a:r>
              <a:rPr lang="en-US" altLang="zh-CN" dirty="0"/>
              <a:t>·</a:t>
            </a:r>
            <a:r>
              <a:rPr lang="zh-CN" altLang="en-US" dirty="0"/>
              <a:t>奥本海默</a:t>
            </a:r>
          </a:p>
          <a:p>
            <a:pPr marL="457200" indent="-457200">
              <a:buSzPct val="150000"/>
              <a:buFont typeface="Wingdings" panose="05000000000000000000" pitchFamily="2" charset="2"/>
              <a:buChar char="Ø"/>
            </a:pPr>
            <a:r>
              <a:rPr lang="zh-CN" altLang="en-US" dirty="0" smtClean="0"/>
              <a:t>保</a:t>
            </a:r>
            <a:r>
              <a:rPr lang="zh-CN" altLang="en-US" dirty="0"/>
              <a:t>罗</a:t>
            </a:r>
            <a:r>
              <a:rPr lang="en-US" altLang="zh-CN" dirty="0"/>
              <a:t>·</a:t>
            </a:r>
            <a:r>
              <a:rPr lang="zh-CN" altLang="en-US" dirty="0"/>
              <a:t>朗之万</a:t>
            </a:r>
          </a:p>
          <a:p>
            <a:pPr marL="457200" indent="-457200">
              <a:buSzPct val="150000"/>
              <a:buFont typeface="Wingdings" panose="05000000000000000000" pitchFamily="2" charset="2"/>
              <a:buChar char="Ø"/>
            </a:pPr>
            <a:r>
              <a:rPr lang="zh-CN" altLang="en-US" dirty="0"/>
              <a:t>杰弗里</a:t>
            </a:r>
            <a:r>
              <a:rPr lang="en-US" altLang="zh-CN" dirty="0"/>
              <a:t>·</a:t>
            </a:r>
            <a:r>
              <a:rPr lang="zh-CN" altLang="en-US" dirty="0"/>
              <a:t>泰勒</a:t>
            </a:r>
          </a:p>
          <a:p>
            <a:pPr marL="342900" indent="-342900">
              <a:buSzPct val="150000"/>
              <a:buBlip>
                <a:blip r:embed="rId2"/>
              </a:buBlip>
            </a:pPr>
            <a:endParaRPr lang="zh-CN" altLang="en-US" dirty="0"/>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32520" y="1340768"/>
            <a:ext cx="2015189" cy="2115948"/>
          </a:xfrm>
          <a:prstGeom prst="rect">
            <a:avLst/>
          </a:prstGeom>
        </p:spPr>
      </p:pic>
      <p:pic>
        <p:nvPicPr>
          <p:cNvPr id="7" name="图片 6"/>
          <p:cNvPicPr>
            <a:picLocks noChangeAspect="1"/>
          </p:cNvPicPr>
          <p:nvPr/>
        </p:nvPicPr>
        <p:blipFill>
          <a:blip r:embed="rId4"/>
          <a:stretch>
            <a:fillRect/>
          </a:stretch>
        </p:blipFill>
        <p:spPr>
          <a:xfrm>
            <a:off x="5612022" y="3562963"/>
            <a:ext cx="1656184" cy="2342317"/>
          </a:xfrm>
          <a:prstGeom prst="rect">
            <a:avLst/>
          </a:prstGeom>
        </p:spPr>
      </p:pic>
      <p:sp>
        <p:nvSpPr>
          <p:cNvPr id="8" name="矩形 7"/>
          <p:cNvSpPr/>
          <p:nvPr/>
        </p:nvSpPr>
        <p:spPr>
          <a:xfrm>
            <a:off x="5373440" y="5842337"/>
            <a:ext cx="3022556" cy="1015663"/>
          </a:xfrm>
          <a:prstGeom prst="rect">
            <a:avLst/>
          </a:prstGeom>
        </p:spPr>
        <p:txBody>
          <a:bodyPr wrap="square">
            <a:spAutoFit/>
          </a:bodyPr>
          <a:lstStyle/>
          <a:p>
            <a:r>
              <a:rPr lang="en-US" altLang="zh-CN" sz="2000" dirty="0"/>
              <a:t>Sir George Thomson</a:t>
            </a:r>
          </a:p>
          <a:p>
            <a:r>
              <a:rPr lang="zh-CN" altLang="en-US" sz="2000" dirty="0"/>
              <a:t>乔治</a:t>
            </a:r>
            <a:r>
              <a:rPr lang="en-US" altLang="zh-CN" sz="2000" dirty="0"/>
              <a:t>·</a:t>
            </a:r>
            <a:r>
              <a:rPr lang="zh-CN" altLang="en-US" sz="2000" dirty="0"/>
              <a:t>汤姆</a:t>
            </a:r>
            <a:r>
              <a:rPr lang="zh-CN" altLang="en-US" sz="2000" dirty="0" smtClean="0"/>
              <a:t>孙爵士</a:t>
            </a:r>
            <a:endParaRPr lang="en-US" altLang="zh-CN" sz="2000" dirty="0" smtClean="0"/>
          </a:p>
          <a:p>
            <a:r>
              <a:rPr lang="en-US" altLang="zh-CN" sz="2000" dirty="0" smtClean="0">
                <a:solidFill>
                  <a:srgbClr val="0070C0"/>
                </a:solidFill>
              </a:rPr>
              <a:t>1937NP</a:t>
            </a:r>
            <a:r>
              <a:rPr lang="zh-CN" altLang="en-US" sz="2000" dirty="0" smtClean="0"/>
              <a:t>电子的</a:t>
            </a:r>
            <a:r>
              <a:rPr lang="zh-CN" altLang="en-US" sz="2000" dirty="0"/>
              <a:t>波动性</a:t>
            </a:r>
          </a:p>
        </p:txBody>
      </p:sp>
    </p:spTree>
    <p:extLst>
      <p:ext uri="{BB962C8B-B14F-4D97-AF65-F5344CB8AC3E}">
        <p14:creationId xmlns:p14="http://schemas.microsoft.com/office/powerpoint/2010/main" val="12129509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619672" y="188640"/>
            <a:ext cx="7524328" cy="1280890"/>
          </a:xfrm>
        </p:spPr>
        <p:txBody>
          <a:bodyPr/>
          <a:lstStyle/>
          <a:p>
            <a:r>
              <a:rPr lang="zh-CN" altLang="en-US" dirty="0"/>
              <a:t>诺贝尔奖的</a:t>
            </a:r>
            <a:r>
              <a:rPr lang="zh-CN" altLang="en-US" dirty="0" smtClean="0"/>
              <a:t>摇篮 </a:t>
            </a:r>
            <a:r>
              <a:rPr lang="en-US" altLang="zh-CN" dirty="0" smtClean="0"/>
              <a:t>——</a:t>
            </a:r>
            <a:r>
              <a:rPr lang="zh-CN" altLang="en-US" dirty="0" smtClean="0"/>
              <a:t>剑桥卡文迪什实验室（</a:t>
            </a:r>
            <a:r>
              <a:rPr lang="en-US" altLang="zh-CN" dirty="0"/>
              <a:t>Cavendish Laboratory</a:t>
            </a:r>
            <a:r>
              <a:rPr lang="zh-CN" altLang="en-US" dirty="0" smtClean="0"/>
              <a:t>）</a:t>
            </a:r>
            <a:endParaRPr lang="zh-CN" altLang="en-US" dirty="0"/>
          </a:p>
        </p:txBody>
      </p:sp>
      <p:pic>
        <p:nvPicPr>
          <p:cNvPr id="5" name="内容占位符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31640" y="1492544"/>
            <a:ext cx="6480720" cy="5124032"/>
          </a:xfrm>
        </p:spPr>
      </p:pic>
    </p:spTree>
    <p:extLst>
      <p:ext uri="{BB962C8B-B14F-4D97-AF65-F5344CB8AC3E}">
        <p14:creationId xmlns:p14="http://schemas.microsoft.com/office/powerpoint/2010/main" val="12228935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79886" y="332656"/>
            <a:ext cx="7740352" cy="6143778"/>
          </a:xfrm>
        </p:spPr>
      </p:pic>
    </p:spTree>
    <p:extLst>
      <p:ext uri="{BB962C8B-B14F-4D97-AF65-F5344CB8AC3E}">
        <p14:creationId xmlns:p14="http://schemas.microsoft.com/office/powerpoint/2010/main" val="505897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7" name="Rectangle 3"/>
          <p:cNvSpPr>
            <a:spLocks noGrp="1" noChangeArrowheads="1"/>
          </p:cNvSpPr>
          <p:nvPr>
            <p:ph idx="1"/>
          </p:nvPr>
        </p:nvSpPr>
        <p:spPr>
          <a:xfrm>
            <a:off x="395288" y="1484313"/>
            <a:ext cx="8269287" cy="3846512"/>
          </a:xfrm>
        </p:spPr>
        <p:txBody>
          <a:bodyPr/>
          <a:lstStyle/>
          <a:p>
            <a:pPr>
              <a:buFont typeface="Wingdings" panose="05000000000000000000" pitchFamily="2" charset="2"/>
              <a:buNone/>
            </a:pPr>
            <a:r>
              <a:rPr lang="zh-CN" altLang="en-US" b="1" dirty="0" smtClean="0">
                <a:ea typeface="楷体_GB2312" pitchFamily="49" charset="-122"/>
              </a:rPr>
              <a:t>          </a:t>
            </a:r>
            <a:r>
              <a:rPr lang="zh-CN" altLang="en-US" sz="2800" b="1" dirty="0" smtClean="0">
                <a:latin typeface="Times New Roman" panose="02020603050405020304" pitchFamily="18" charset="0"/>
                <a:ea typeface="楷体_GB2312" pitchFamily="49" charset="-122"/>
              </a:rPr>
              <a:t>汤姆孙被誉为“</a:t>
            </a:r>
            <a:r>
              <a:rPr lang="zh-CN" altLang="en-US" sz="2800" b="1" dirty="0" smtClean="0">
                <a:solidFill>
                  <a:schemeClr val="hlink"/>
                </a:solidFill>
                <a:latin typeface="Times New Roman" panose="02020603050405020304" pitchFamily="18" charset="0"/>
                <a:ea typeface="楷体_GB2312" pitchFamily="49" charset="-122"/>
              </a:rPr>
              <a:t>一位最先打开通向基本粒子物理学大门的伟人</a:t>
            </a:r>
            <a:r>
              <a:rPr lang="zh-CN" altLang="en-US" sz="2800" b="1" dirty="0" smtClean="0">
                <a:latin typeface="Times New Roman" panose="02020603050405020304" pitchFamily="18" charset="0"/>
                <a:ea typeface="楷体_GB2312" pitchFamily="49" charset="-122"/>
              </a:rPr>
              <a:t>”的主要原因，不仅仅在于</a:t>
            </a:r>
            <a:r>
              <a:rPr lang="zh-CN" altLang="en-US" sz="2800" b="1" dirty="0">
                <a:latin typeface="Times New Roman" panose="02020603050405020304" pitchFamily="18" charset="0"/>
                <a:ea typeface="楷体_GB2312" pitchFamily="49" charset="-122"/>
              </a:rPr>
              <a:t>测</a:t>
            </a:r>
            <a:r>
              <a:rPr lang="zh-CN" altLang="en-US" sz="2800" b="1" dirty="0" smtClean="0">
                <a:latin typeface="Times New Roman" panose="02020603050405020304" pitchFamily="18" charset="0"/>
                <a:ea typeface="楷体_GB2312" pitchFamily="49" charset="-122"/>
              </a:rPr>
              <a:t>出了电子的荷质比</a:t>
            </a:r>
            <a:r>
              <a:rPr lang="en-US" altLang="zh-CN" sz="2800" b="1" dirty="0" smtClean="0">
                <a:latin typeface="Times New Roman" panose="02020603050405020304" pitchFamily="18" charset="0"/>
                <a:ea typeface="楷体_GB2312" pitchFamily="49" charset="-122"/>
              </a:rPr>
              <a:t>e/m</a:t>
            </a:r>
            <a:r>
              <a:rPr lang="zh-CN" altLang="en-US" sz="2800" b="1" dirty="0" smtClean="0">
                <a:latin typeface="Times New Roman" panose="02020603050405020304" pitchFamily="18" charset="0"/>
                <a:ea typeface="楷体_GB2312" pitchFamily="49" charset="-122"/>
              </a:rPr>
              <a:t>的数值，而在于他敢于大胆地承认了电子的存在，作出了“有比原子小得多的微粒存在”的正确结论。 </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4" name="图片 3"/>
          <p:cNvPicPr>
            <a:picLocks noChangeAspect="1"/>
          </p:cNvPicPr>
          <p:nvPr/>
        </p:nvPicPr>
        <p:blipFill>
          <a:blip r:embed="rId2"/>
          <a:stretch>
            <a:fillRect/>
          </a:stretch>
        </p:blipFill>
        <p:spPr>
          <a:xfrm>
            <a:off x="170306" y="569728"/>
            <a:ext cx="8803387" cy="5718544"/>
          </a:xfrm>
          <a:prstGeom prst="rect">
            <a:avLst/>
          </a:prstGeom>
        </p:spPr>
      </p:pic>
    </p:spTree>
    <p:extLst>
      <p:ext uri="{BB962C8B-B14F-4D97-AF65-F5344CB8AC3E}">
        <p14:creationId xmlns:p14="http://schemas.microsoft.com/office/powerpoint/2010/main" val="37821409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39552" y="404664"/>
            <a:ext cx="7416824" cy="2160240"/>
          </a:xfrm>
        </p:spPr>
        <p:txBody>
          <a:bodyPr/>
          <a:lstStyle/>
          <a:p>
            <a:r>
              <a:rPr lang="zh-CN" altLang="en-US" sz="2400" dirty="0" smtClean="0"/>
              <a:t>近代</a:t>
            </a:r>
            <a:r>
              <a:rPr lang="zh-CN" altLang="en-US" sz="2400" dirty="0"/>
              <a:t>科学史上第一个社会化和专业化的科学实验室</a:t>
            </a:r>
            <a:endParaRPr lang="en-US" altLang="zh-CN" sz="2400" dirty="0" smtClean="0"/>
          </a:p>
          <a:p>
            <a:r>
              <a:rPr lang="zh-CN" altLang="en-US" sz="2400" dirty="0" smtClean="0"/>
              <a:t>麦克斯韦</a:t>
            </a:r>
            <a:r>
              <a:rPr lang="zh-CN" altLang="en-US" sz="2400" dirty="0"/>
              <a:t>主张自制仪器做表演</a:t>
            </a:r>
            <a:r>
              <a:rPr lang="zh-CN" altLang="en-US" sz="2400" dirty="0" smtClean="0"/>
              <a:t>实验</a:t>
            </a:r>
            <a:endParaRPr lang="en-US" altLang="zh-CN" sz="2400" dirty="0" smtClean="0"/>
          </a:p>
          <a:p>
            <a:r>
              <a:rPr lang="zh-CN" altLang="en-US" sz="2400" dirty="0"/>
              <a:t>汤姆逊主张招收</a:t>
            </a:r>
            <a:r>
              <a:rPr lang="zh-CN" altLang="en-US" sz="2400" dirty="0" smtClean="0"/>
              <a:t>各国学生来</a:t>
            </a:r>
            <a:r>
              <a:rPr lang="zh-CN" altLang="en-US" sz="2400" dirty="0"/>
              <a:t>实验室学习与</a:t>
            </a:r>
            <a:r>
              <a:rPr lang="zh-CN" altLang="en-US" sz="2400" dirty="0" smtClean="0"/>
              <a:t>研究</a:t>
            </a:r>
            <a:endParaRPr lang="en-US" altLang="zh-CN" sz="2400" dirty="0" smtClean="0"/>
          </a:p>
          <a:p>
            <a:r>
              <a:rPr lang="zh-CN" altLang="en-US" sz="2400" dirty="0" smtClean="0"/>
              <a:t>研究方法和领域不断推陈出新</a:t>
            </a:r>
            <a:endParaRPr lang="zh-CN" altLang="en-US" sz="2400" dirty="0"/>
          </a:p>
        </p:txBody>
      </p:sp>
      <p:sp>
        <p:nvSpPr>
          <p:cNvPr id="4" name="矩形 3"/>
          <p:cNvSpPr/>
          <p:nvPr/>
        </p:nvSpPr>
        <p:spPr>
          <a:xfrm>
            <a:off x="467544" y="2420888"/>
            <a:ext cx="8676456" cy="3785652"/>
          </a:xfrm>
          <a:prstGeom prst="rect">
            <a:avLst/>
          </a:prstGeom>
        </p:spPr>
        <p:txBody>
          <a:bodyPr wrap="square">
            <a:spAutoFit/>
          </a:bodyPr>
          <a:lstStyle/>
          <a:p>
            <a:r>
              <a:rPr lang="zh-CN" altLang="en-US" dirty="0">
                <a:solidFill>
                  <a:srgbClr val="0070C0"/>
                </a:solidFill>
                <a:latin typeface="+mn-ea"/>
                <a:ea typeface="+mn-ea"/>
              </a:rPr>
              <a:t>历任实验室主任（</a:t>
            </a:r>
            <a:r>
              <a:rPr lang="zh-CN" altLang="en-US" dirty="0" smtClean="0">
                <a:solidFill>
                  <a:srgbClr val="0070C0"/>
                </a:solidFill>
                <a:latin typeface="+mn-ea"/>
                <a:ea typeface="+mn-ea"/>
              </a:rPr>
              <a:t>卡文迪什教授</a:t>
            </a:r>
            <a:r>
              <a:rPr lang="zh-CN" altLang="en-US" dirty="0">
                <a:solidFill>
                  <a:srgbClr val="0070C0"/>
                </a:solidFill>
                <a:latin typeface="+mn-ea"/>
                <a:ea typeface="+mn-ea"/>
              </a:rPr>
              <a:t>）</a:t>
            </a:r>
            <a:r>
              <a:rPr lang="zh-CN" altLang="en-US" dirty="0" smtClean="0">
                <a:solidFill>
                  <a:srgbClr val="0070C0"/>
                </a:solidFill>
                <a:latin typeface="+mn-ea"/>
                <a:ea typeface="+mn-ea"/>
              </a:rPr>
              <a:t>：</a:t>
            </a:r>
            <a:endParaRPr lang="zh-CN" altLang="en-US" dirty="0">
              <a:solidFill>
                <a:srgbClr val="0070C0"/>
              </a:solidFill>
              <a:latin typeface="+mn-ea"/>
              <a:ea typeface="+mn-ea"/>
            </a:endParaRPr>
          </a:p>
          <a:p>
            <a:r>
              <a:rPr lang="en-US" altLang="zh-CN" dirty="0">
                <a:solidFill>
                  <a:srgbClr val="0070C0"/>
                </a:solidFill>
                <a:latin typeface="+mn-ea"/>
                <a:ea typeface="+mn-ea"/>
              </a:rPr>
              <a:t>1871</a:t>
            </a:r>
            <a:r>
              <a:rPr lang="zh-CN" altLang="en-US" dirty="0">
                <a:solidFill>
                  <a:srgbClr val="0070C0"/>
                </a:solidFill>
                <a:latin typeface="+mn-ea"/>
                <a:ea typeface="+mn-ea"/>
              </a:rPr>
              <a:t>年 </a:t>
            </a:r>
            <a:r>
              <a:rPr lang="en-US" altLang="zh-CN" dirty="0">
                <a:solidFill>
                  <a:srgbClr val="0070C0"/>
                </a:solidFill>
                <a:latin typeface="+mn-ea"/>
                <a:ea typeface="+mn-ea"/>
              </a:rPr>
              <a:t>- 1879</a:t>
            </a:r>
            <a:r>
              <a:rPr lang="zh-CN" altLang="en-US" dirty="0">
                <a:solidFill>
                  <a:srgbClr val="0070C0"/>
                </a:solidFill>
                <a:latin typeface="+mn-ea"/>
                <a:ea typeface="+mn-ea"/>
              </a:rPr>
              <a:t>年：詹姆斯</a:t>
            </a:r>
            <a:r>
              <a:rPr lang="en-US" altLang="zh-CN" dirty="0">
                <a:solidFill>
                  <a:srgbClr val="0070C0"/>
                </a:solidFill>
                <a:latin typeface="+mn-ea"/>
                <a:ea typeface="+mn-ea"/>
              </a:rPr>
              <a:t>·</a:t>
            </a:r>
            <a:r>
              <a:rPr lang="zh-CN" altLang="en-US" dirty="0">
                <a:solidFill>
                  <a:srgbClr val="0070C0"/>
                </a:solidFill>
                <a:latin typeface="+mn-ea"/>
                <a:ea typeface="+mn-ea"/>
              </a:rPr>
              <a:t>麦克斯韦</a:t>
            </a:r>
          </a:p>
          <a:p>
            <a:r>
              <a:rPr lang="en-US" altLang="zh-CN" dirty="0">
                <a:solidFill>
                  <a:srgbClr val="0070C0"/>
                </a:solidFill>
                <a:latin typeface="+mn-ea"/>
                <a:ea typeface="+mn-ea"/>
              </a:rPr>
              <a:t>1879</a:t>
            </a:r>
            <a:r>
              <a:rPr lang="zh-CN" altLang="en-US" dirty="0">
                <a:solidFill>
                  <a:srgbClr val="0070C0"/>
                </a:solidFill>
                <a:latin typeface="+mn-ea"/>
                <a:ea typeface="+mn-ea"/>
              </a:rPr>
              <a:t>年 </a:t>
            </a:r>
            <a:r>
              <a:rPr lang="en-US" altLang="zh-CN" dirty="0">
                <a:solidFill>
                  <a:srgbClr val="0070C0"/>
                </a:solidFill>
                <a:latin typeface="+mn-ea"/>
                <a:ea typeface="+mn-ea"/>
              </a:rPr>
              <a:t>- 1884</a:t>
            </a:r>
            <a:r>
              <a:rPr lang="zh-CN" altLang="en-US" dirty="0">
                <a:solidFill>
                  <a:srgbClr val="0070C0"/>
                </a:solidFill>
                <a:latin typeface="+mn-ea"/>
                <a:ea typeface="+mn-ea"/>
              </a:rPr>
              <a:t>年：约翰</a:t>
            </a:r>
            <a:r>
              <a:rPr lang="en-US" altLang="zh-CN" dirty="0">
                <a:solidFill>
                  <a:srgbClr val="0070C0"/>
                </a:solidFill>
                <a:latin typeface="+mn-ea"/>
                <a:ea typeface="+mn-ea"/>
              </a:rPr>
              <a:t>·</a:t>
            </a:r>
            <a:r>
              <a:rPr lang="zh-CN" altLang="en-US" dirty="0">
                <a:solidFill>
                  <a:srgbClr val="0070C0"/>
                </a:solidFill>
                <a:latin typeface="+mn-ea"/>
                <a:ea typeface="+mn-ea"/>
              </a:rPr>
              <a:t>斯特拉特，第三代瑞利男爵</a:t>
            </a:r>
          </a:p>
          <a:p>
            <a:r>
              <a:rPr lang="en-US" altLang="zh-CN" dirty="0">
                <a:solidFill>
                  <a:srgbClr val="0070C0"/>
                </a:solidFill>
                <a:latin typeface="+mn-ea"/>
                <a:ea typeface="+mn-ea"/>
              </a:rPr>
              <a:t>1884</a:t>
            </a:r>
            <a:r>
              <a:rPr lang="zh-CN" altLang="en-US" dirty="0">
                <a:solidFill>
                  <a:srgbClr val="0070C0"/>
                </a:solidFill>
                <a:latin typeface="+mn-ea"/>
                <a:ea typeface="+mn-ea"/>
              </a:rPr>
              <a:t>年 </a:t>
            </a:r>
            <a:r>
              <a:rPr lang="en-US" altLang="zh-CN" dirty="0">
                <a:solidFill>
                  <a:srgbClr val="0070C0"/>
                </a:solidFill>
                <a:latin typeface="+mn-ea"/>
                <a:ea typeface="+mn-ea"/>
              </a:rPr>
              <a:t>- 1919</a:t>
            </a:r>
            <a:r>
              <a:rPr lang="zh-CN" altLang="en-US" dirty="0">
                <a:solidFill>
                  <a:srgbClr val="0070C0"/>
                </a:solidFill>
                <a:latin typeface="+mn-ea"/>
                <a:ea typeface="+mn-ea"/>
              </a:rPr>
              <a:t>年：约瑟夫</a:t>
            </a:r>
            <a:r>
              <a:rPr lang="en-US" altLang="zh-CN" dirty="0">
                <a:solidFill>
                  <a:srgbClr val="0070C0"/>
                </a:solidFill>
                <a:latin typeface="+mn-ea"/>
                <a:ea typeface="+mn-ea"/>
              </a:rPr>
              <a:t>·</a:t>
            </a:r>
            <a:r>
              <a:rPr lang="zh-CN" altLang="en-US" dirty="0">
                <a:solidFill>
                  <a:srgbClr val="0070C0"/>
                </a:solidFill>
                <a:latin typeface="+mn-ea"/>
                <a:ea typeface="+mn-ea"/>
              </a:rPr>
              <a:t>汤姆孙</a:t>
            </a:r>
          </a:p>
          <a:p>
            <a:r>
              <a:rPr lang="en-US" altLang="zh-CN" dirty="0">
                <a:solidFill>
                  <a:srgbClr val="0070C0"/>
                </a:solidFill>
                <a:latin typeface="+mn-ea"/>
                <a:ea typeface="+mn-ea"/>
              </a:rPr>
              <a:t>1919</a:t>
            </a:r>
            <a:r>
              <a:rPr lang="zh-CN" altLang="en-US" dirty="0">
                <a:solidFill>
                  <a:srgbClr val="0070C0"/>
                </a:solidFill>
                <a:latin typeface="+mn-ea"/>
                <a:ea typeface="+mn-ea"/>
              </a:rPr>
              <a:t>年 </a:t>
            </a:r>
            <a:r>
              <a:rPr lang="en-US" altLang="zh-CN" dirty="0">
                <a:solidFill>
                  <a:srgbClr val="0070C0"/>
                </a:solidFill>
                <a:latin typeface="+mn-ea"/>
                <a:ea typeface="+mn-ea"/>
              </a:rPr>
              <a:t>- 1937</a:t>
            </a:r>
            <a:r>
              <a:rPr lang="zh-CN" altLang="en-US" dirty="0">
                <a:solidFill>
                  <a:srgbClr val="0070C0"/>
                </a:solidFill>
                <a:latin typeface="+mn-ea"/>
                <a:ea typeface="+mn-ea"/>
              </a:rPr>
              <a:t>年：欧内斯特</a:t>
            </a:r>
            <a:r>
              <a:rPr lang="en-US" altLang="zh-CN" dirty="0">
                <a:solidFill>
                  <a:srgbClr val="0070C0"/>
                </a:solidFill>
                <a:latin typeface="+mn-ea"/>
                <a:ea typeface="+mn-ea"/>
              </a:rPr>
              <a:t>·</a:t>
            </a:r>
            <a:r>
              <a:rPr lang="zh-CN" altLang="en-US" dirty="0">
                <a:solidFill>
                  <a:srgbClr val="0070C0"/>
                </a:solidFill>
                <a:latin typeface="+mn-ea"/>
                <a:ea typeface="+mn-ea"/>
              </a:rPr>
              <a:t>卢瑟福</a:t>
            </a:r>
          </a:p>
          <a:p>
            <a:r>
              <a:rPr lang="en-US" altLang="zh-CN" dirty="0">
                <a:solidFill>
                  <a:srgbClr val="0070C0"/>
                </a:solidFill>
                <a:latin typeface="+mn-ea"/>
                <a:ea typeface="+mn-ea"/>
              </a:rPr>
              <a:t>1938</a:t>
            </a:r>
            <a:r>
              <a:rPr lang="zh-CN" altLang="en-US" dirty="0">
                <a:solidFill>
                  <a:srgbClr val="0070C0"/>
                </a:solidFill>
                <a:latin typeface="+mn-ea"/>
                <a:ea typeface="+mn-ea"/>
              </a:rPr>
              <a:t>年 </a:t>
            </a:r>
            <a:r>
              <a:rPr lang="en-US" altLang="zh-CN" dirty="0">
                <a:solidFill>
                  <a:srgbClr val="0070C0"/>
                </a:solidFill>
                <a:latin typeface="+mn-ea"/>
                <a:ea typeface="+mn-ea"/>
              </a:rPr>
              <a:t>- 1953</a:t>
            </a:r>
            <a:r>
              <a:rPr lang="zh-CN" altLang="en-US" dirty="0">
                <a:solidFill>
                  <a:srgbClr val="0070C0"/>
                </a:solidFill>
                <a:latin typeface="+mn-ea"/>
                <a:ea typeface="+mn-ea"/>
              </a:rPr>
              <a:t>年：威廉</a:t>
            </a:r>
            <a:r>
              <a:rPr lang="en-US" altLang="zh-CN" dirty="0">
                <a:solidFill>
                  <a:srgbClr val="0070C0"/>
                </a:solidFill>
                <a:latin typeface="+mn-ea"/>
                <a:ea typeface="+mn-ea"/>
              </a:rPr>
              <a:t>·</a:t>
            </a:r>
            <a:r>
              <a:rPr lang="zh-CN" altLang="en-US" dirty="0">
                <a:solidFill>
                  <a:srgbClr val="0070C0"/>
                </a:solidFill>
                <a:latin typeface="+mn-ea"/>
                <a:ea typeface="+mn-ea"/>
              </a:rPr>
              <a:t>劳伦斯</a:t>
            </a:r>
            <a:r>
              <a:rPr lang="en-US" altLang="zh-CN" dirty="0">
                <a:solidFill>
                  <a:srgbClr val="0070C0"/>
                </a:solidFill>
                <a:latin typeface="+mn-ea"/>
                <a:ea typeface="+mn-ea"/>
              </a:rPr>
              <a:t>·</a:t>
            </a:r>
            <a:r>
              <a:rPr lang="zh-CN" altLang="en-US" dirty="0">
                <a:solidFill>
                  <a:srgbClr val="0070C0"/>
                </a:solidFill>
                <a:latin typeface="+mn-ea"/>
                <a:ea typeface="+mn-ea"/>
              </a:rPr>
              <a:t>布拉格</a:t>
            </a:r>
          </a:p>
          <a:p>
            <a:r>
              <a:rPr lang="en-US" altLang="zh-CN" dirty="0">
                <a:solidFill>
                  <a:srgbClr val="0070C0"/>
                </a:solidFill>
                <a:latin typeface="+mn-ea"/>
                <a:ea typeface="+mn-ea"/>
              </a:rPr>
              <a:t>1954</a:t>
            </a:r>
            <a:r>
              <a:rPr lang="zh-CN" altLang="en-US" dirty="0">
                <a:solidFill>
                  <a:srgbClr val="0070C0"/>
                </a:solidFill>
                <a:latin typeface="+mn-ea"/>
                <a:ea typeface="+mn-ea"/>
              </a:rPr>
              <a:t>年 </a:t>
            </a:r>
            <a:r>
              <a:rPr lang="en-US" altLang="zh-CN" dirty="0">
                <a:solidFill>
                  <a:srgbClr val="0070C0"/>
                </a:solidFill>
                <a:latin typeface="+mn-ea"/>
                <a:ea typeface="+mn-ea"/>
              </a:rPr>
              <a:t>- 1971</a:t>
            </a:r>
            <a:r>
              <a:rPr lang="zh-CN" altLang="en-US" dirty="0">
                <a:solidFill>
                  <a:srgbClr val="0070C0"/>
                </a:solidFill>
                <a:latin typeface="+mn-ea"/>
                <a:ea typeface="+mn-ea"/>
              </a:rPr>
              <a:t>年：内维尔</a:t>
            </a:r>
            <a:r>
              <a:rPr lang="en-US" altLang="zh-CN" dirty="0">
                <a:solidFill>
                  <a:srgbClr val="0070C0"/>
                </a:solidFill>
                <a:latin typeface="+mn-ea"/>
                <a:ea typeface="+mn-ea"/>
              </a:rPr>
              <a:t>·</a:t>
            </a:r>
            <a:r>
              <a:rPr lang="zh-CN" altLang="en-US" dirty="0">
                <a:solidFill>
                  <a:srgbClr val="0070C0"/>
                </a:solidFill>
                <a:latin typeface="+mn-ea"/>
                <a:ea typeface="+mn-ea"/>
              </a:rPr>
              <a:t>莫特</a:t>
            </a:r>
          </a:p>
          <a:p>
            <a:r>
              <a:rPr lang="en-US" altLang="zh-CN" dirty="0">
                <a:solidFill>
                  <a:srgbClr val="0070C0"/>
                </a:solidFill>
                <a:latin typeface="+mn-ea"/>
                <a:ea typeface="+mn-ea"/>
              </a:rPr>
              <a:t>1971</a:t>
            </a:r>
            <a:r>
              <a:rPr lang="zh-CN" altLang="en-US" dirty="0">
                <a:solidFill>
                  <a:srgbClr val="0070C0"/>
                </a:solidFill>
                <a:latin typeface="+mn-ea"/>
                <a:ea typeface="+mn-ea"/>
              </a:rPr>
              <a:t>年 </a:t>
            </a:r>
            <a:r>
              <a:rPr lang="en-US" altLang="zh-CN" dirty="0">
                <a:solidFill>
                  <a:srgbClr val="0070C0"/>
                </a:solidFill>
                <a:latin typeface="+mn-ea"/>
                <a:ea typeface="+mn-ea"/>
              </a:rPr>
              <a:t>- 1982</a:t>
            </a:r>
            <a:r>
              <a:rPr lang="zh-CN" altLang="en-US" dirty="0">
                <a:solidFill>
                  <a:srgbClr val="0070C0"/>
                </a:solidFill>
                <a:latin typeface="+mn-ea"/>
                <a:ea typeface="+mn-ea"/>
              </a:rPr>
              <a:t>年：派帕德（</a:t>
            </a:r>
            <a:r>
              <a:rPr lang="en-US" altLang="zh-CN" dirty="0" err="1">
                <a:solidFill>
                  <a:srgbClr val="0070C0"/>
                </a:solidFill>
                <a:latin typeface="+mn-ea"/>
                <a:ea typeface="+mn-ea"/>
              </a:rPr>
              <a:t>A.Brian</a:t>
            </a:r>
            <a:r>
              <a:rPr lang="en-US" altLang="zh-CN" dirty="0">
                <a:solidFill>
                  <a:srgbClr val="0070C0"/>
                </a:solidFill>
                <a:latin typeface="+mn-ea"/>
                <a:ea typeface="+mn-ea"/>
              </a:rPr>
              <a:t> </a:t>
            </a:r>
            <a:r>
              <a:rPr lang="en-US" altLang="zh-CN" dirty="0" err="1">
                <a:solidFill>
                  <a:srgbClr val="0070C0"/>
                </a:solidFill>
                <a:latin typeface="+mn-ea"/>
                <a:ea typeface="+mn-ea"/>
              </a:rPr>
              <a:t>Pippard</a:t>
            </a:r>
            <a:r>
              <a:rPr lang="zh-CN" altLang="en-US" dirty="0">
                <a:solidFill>
                  <a:srgbClr val="0070C0"/>
                </a:solidFill>
                <a:latin typeface="+mn-ea"/>
                <a:ea typeface="+mn-ea"/>
              </a:rPr>
              <a:t>，</a:t>
            </a:r>
            <a:r>
              <a:rPr lang="en-US" altLang="zh-CN" dirty="0">
                <a:solidFill>
                  <a:srgbClr val="0070C0"/>
                </a:solidFill>
                <a:latin typeface="+mn-ea"/>
                <a:ea typeface="+mn-ea"/>
              </a:rPr>
              <a:t>1920- </a:t>
            </a:r>
            <a:r>
              <a:rPr lang="zh-CN" altLang="en-US" dirty="0">
                <a:solidFill>
                  <a:srgbClr val="0070C0"/>
                </a:solidFill>
                <a:latin typeface="+mn-ea"/>
                <a:ea typeface="+mn-ea"/>
              </a:rPr>
              <a:t>）</a:t>
            </a:r>
          </a:p>
          <a:p>
            <a:r>
              <a:rPr lang="en-US" altLang="zh-CN" dirty="0">
                <a:solidFill>
                  <a:srgbClr val="0070C0"/>
                </a:solidFill>
                <a:latin typeface="+mn-ea"/>
                <a:ea typeface="+mn-ea"/>
              </a:rPr>
              <a:t>1983</a:t>
            </a:r>
            <a:r>
              <a:rPr lang="zh-CN" altLang="en-US" dirty="0">
                <a:solidFill>
                  <a:srgbClr val="0070C0"/>
                </a:solidFill>
                <a:latin typeface="+mn-ea"/>
                <a:ea typeface="+mn-ea"/>
              </a:rPr>
              <a:t>年 </a:t>
            </a:r>
            <a:r>
              <a:rPr lang="en-US" altLang="zh-CN" dirty="0">
                <a:solidFill>
                  <a:srgbClr val="0070C0"/>
                </a:solidFill>
                <a:latin typeface="+mn-ea"/>
                <a:ea typeface="+mn-ea"/>
              </a:rPr>
              <a:t>- 1995</a:t>
            </a:r>
            <a:r>
              <a:rPr lang="zh-CN" altLang="en-US" dirty="0">
                <a:solidFill>
                  <a:srgbClr val="0070C0"/>
                </a:solidFill>
                <a:latin typeface="+mn-ea"/>
                <a:ea typeface="+mn-ea"/>
              </a:rPr>
              <a:t>年：萨姆</a:t>
            </a:r>
            <a:r>
              <a:rPr lang="en-US" altLang="zh-CN" dirty="0">
                <a:solidFill>
                  <a:srgbClr val="0070C0"/>
                </a:solidFill>
                <a:latin typeface="+mn-ea"/>
                <a:ea typeface="+mn-ea"/>
              </a:rPr>
              <a:t>·</a:t>
            </a:r>
            <a:r>
              <a:rPr lang="zh-CN" altLang="en-US" dirty="0">
                <a:solidFill>
                  <a:srgbClr val="0070C0"/>
                </a:solidFill>
                <a:latin typeface="+mn-ea"/>
                <a:ea typeface="+mn-ea"/>
              </a:rPr>
              <a:t>爱德华（</a:t>
            </a:r>
            <a:r>
              <a:rPr lang="en-US" altLang="zh-CN" dirty="0">
                <a:solidFill>
                  <a:srgbClr val="0070C0"/>
                </a:solidFill>
                <a:latin typeface="+mn-ea"/>
                <a:ea typeface="+mn-ea"/>
              </a:rPr>
              <a:t>Sam Edwards</a:t>
            </a:r>
            <a:r>
              <a:rPr lang="zh-CN" altLang="en-US" dirty="0">
                <a:solidFill>
                  <a:srgbClr val="0070C0"/>
                </a:solidFill>
                <a:latin typeface="+mn-ea"/>
                <a:ea typeface="+mn-ea"/>
              </a:rPr>
              <a:t>）</a:t>
            </a:r>
          </a:p>
          <a:p>
            <a:r>
              <a:rPr lang="en-US" altLang="zh-CN" dirty="0">
                <a:solidFill>
                  <a:srgbClr val="0070C0"/>
                </a:solidFill>
                <a:latin typeface="+mn-ea"/>
                <a:ea typeface="+mn-ea"/>
              </a:rPr>
              <a:t>1995</a:t>
            </a:r>
            <a:r>
              <a:rPr lang="zh-CN" altLang="en-US" dirty="0">
                <a:solidFill>
                  <a:srgbClr val="0070C0"/>
                </a:solidFill>
                <a:latin typeface="+mn-ea"/>
                <a:ea typeface="+mn-ea"/>
              </a:rPr>
              <a:t>年 </a:t>
            </a:r>
            <a:r>
              <a:rPr lang="en-US" altLang="zh-CN" dirty="0">
                <a:solidFill>
                  <a:srgbClr val="0070C0"/>
                </a:solidFill>
                <a:latin typeface="+mn-ea"/>
                <a:ea typeface="+mn-ea"/>
              </a:rPr>
              <a:t>- </a:t>
            </a:r>
            <a:r>
              <a:rPr lang="zh-CN" altLang="en-US" dirty="0" smtClean="0">
                <a:solidFill>
                  <a:srgbClr val="0070C0"/>
                </a:solidFill>
                <a:latin typeface="+mn-ea"/>
                <a:ea typeface="+mn-ea"/>
              </a:rPr>
              <a:t>今</a:t>
            </a:r>
            <a:r>
              <a:rPr lang="zh-CN" altLang="en-US" dirty="0">
                <a:solidFill>
                  <a:srgbClr val="0070C0"/>
                </a:solidFill>
                <a:latin typeface="+mn-ea"/>
                <a:ea typeface="+mn-ea"/>
              </a:rPr>
              <a:t>：里查德</a:t>
            </a:r>
            <a:r>
              <a:rPr lang="en-US" altLang="zh-CN" dirty="0">
                <a:solidFill>
                  <a:srgbClr val="0070C0"/>
                </a:solidFill>
                <a:latin typeface="+mn-ea"/>
                <a:ea typeface="+mn-ea"/>
              </a:rPr>
              <a:t>·</a:t>
            </a:r>
            <a:r>
              <a:rPr lang="zh-CN" altLang="en-US" dirty="0">
                <a:solidFill>
                  <a:srgbClr val="0070C0"/>
                </a:solidFill>
                <a:latin typeface="+mn-ea"/>
                <a:ea typeface="+mn-ea"/>
              </a:rPr>
              <a:t>弗伦德（</a:t>
            </a:r>
            <a:r>
              <a:rPr lang="en-US" altLang="zh-CN" dirty="0">
                <a:solidFill>
                  <a:srgbClr val="0070C0"/>
                </a:solidFill>
                <a:latin typeface="+mn-ea"/>
                <a:ea typeface="+mn-ea"/>
              </a:rPr>
              <a:t>Richard </a:t>
            </a:r>
            <a:r>
              <a:rPr lang="en-US" altLang="zh-CN" dirty="0" err="1">
                <a:solidFill>
                  <a:srgbClr val="0070C0"/>
                </a:solidFill>
                <a:latin typeface="+mn-ea"/>
                <a:ea typeface="+mn-ea"/>
              </a:rPr>
              <a:t>H.Friend</a:t>
            </a:r>
            <a:r>
              <a:rPr lang="zh-CN" altLang="en-US" dirty="0">
                <a:solidFill>
                  <a:srgbClr val="0070C0"/>
                </a:solidFill>
                <a:latin typeface="+mn-ea"/>
                <a:ea typeface="+mn-ea"/>
              </a:rPr>
              <a:t>，</a:t>
            </a:r>
            <a:r>
              <a:rPr lang="en-US" altLang="zh-CN" dirty="0">
                <a:solidFill>
                  <a:srgbClr val="0070C0"/>
                </a:solidFill>
                <a:latin typeface="+mn-ea"/>
                <a:ea typeface="+mn-ea"/>
              </a:rPr>
              <a:t>1953- </a:t>
            </a:r>
            <a:r>
              <a:rPr lang="zh-CN" altLang="en-US" dirty="0">
                <a:solidFill>
                  <a:srgbClr val="0070C0"/>
                </a:solidFill>
                <a:latin typeface="+mn-ea"/>
                <a:ea typeface="+mn-ea"/>
              </a:rPr>
              <a:t>）</a:t>
            </a:r>
          </a:p>
        </p:txBody>
      </p:sp>
    </p:spTree>
    <p:extLst>
      <p:ext uri="{BB962C8B-B14F-4D97-AF65-F5344CB8AC3E}">
        <p14:creationId xmlns:p14="http://schemas.microsoft.com/office/powerpoint/2010/main" val="5140060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1619672" y="692696"/>
            <a:ext cx="6589712" cy="644872"/>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a:spcBef>
                <a:spcPts val="0"/>
              </a:spcBef>
              <a:buClr>
                <a:schemeClr val="accent1"/>
              </a:buClr>
            </a:pPr>
            <a:r>
              <a:rPr lang="en-US" altLang="zh-CN" sz="3200" dirty="0">
                <a:solidFill>
                  <a:srgbClr val="404040"/>
                </a:solidFill>
                <a:latin typeface="+mn-lt"/>
                <a:ea typeface="+mn-ea"/>
                <a:cs typeface="+mn-cs"/>
              </a:rPr>
              <a:t>Nobel Prize–winning Cavendish </a:t>
            </a:r>
            <a:endParaRPr lang="zh-CN" altLang="en-US" sz="3200" dirty="0">
              <a:solidFill>
                <a:srgbClr val="404040"/>
              </a:solidFill>
              <a:latin typeface="+mn-lt"/>
              <a:ea typeface="+mn-ea"/>
              <a:cs typeface="+mn-cs"/>
            </a:endParaRPr>
          </a:p>
        </p:txBody>
      </p:sp>
      <p:sp>
        <p:nvSpPr>
          <p:cNvPr id="3" name="内容占位符 2"/>
          <p:cNvSpPr>
            <a:spLocks noGrp="1"/>
          </p:cNvSpPr>
          <p:nvPr>
            <p:ph sz="half" idx="1"/>
          </p:nvPr>
        </p:nvSpPr>
        <p:spPr>
          <a:xfrm>
            <a:off x="323528" y="1694892"/>
            <a:ext cx="4170619" cy="4680520"/>
          </a:xfrm>
        </p:spPr>
        <p:txBody>
          <a:bodyPr>
            <a:noAutofit/>
          </a:bodyPr>
          <a:lstStyle/>
          <a:p>
            <a:pPr>
              <a:spcBef>
                <a:spcPts val="0"/>
              </a:spcBef>
            </a:pPr>
            <a:r>
              <a:rPr lang="en-US" altLang="zh-CN" sz="1600" dirty="0" smtClean="0">
                <a:solidFill>
                  <a:srgbClr val="FF0000"/>
                </a:solidFill>
              </a:rPr>
              <a:t>Lord </a:t>
            </a:r>
            <a:r>
              <a:rPr lang="en-US" altLang="zh-CN" sz="1600" dirty="0">
                <a:solidFill>
                  <a:srgbClr val="FF0000"/>
                </a:solidFill>
              </a:rPr>
              <a:t>Rayleigh </a:t>
            </a:r>
            <a:r>
              <a:rPr lang="en-US" altLang="zh-CN" sz="1600" dirty="0"/>
              <a:t>(Physics, 1904)</a:t>
            </a:r>
          </a:p>
          <a:p>
            <a:pPr>
              <a:spcBef>
                <a:spcPts val="0"/>
              </a:spcBef>
            </a:pPr>
            <a:r>
              <a:rPr lang="en-US" altLang="zh-CN" sz="1600" dirty="0">
                <a:solidFill>
                  <a:srgbClr val="FF0000"/>
                </a:solidFill>
              </a:rPr>
              <a:t>Sir J.J. Thomson </a:t>
            </a:r>
            <a:r>
              <a:rPr lang="en-US" altLang="zh-CN" sz="1600" dirty="0"/>
              <a:t>(Physics, 1906)</a:t>
            </a:r>
          </a:p>
          <a:p>
            <a:pPr>
              <a:spcBef>
                <a:spcPts val="0"/>
              </a:spcBef>
            </a:pPr>
            <a:r>
              <a:rPr lang="en-US" altLang="zh-CN" sz="1600" dirty="0">
                <a:solidFill>
                  <a:srgbClr val="FF0000"/>
                </a:solidFill>
              </a:rPr>
              <a:t>Lord Rutherford </a:t>
            </a:r>
            <a:r>
              <a:rPr lang="en-US" altLang="zh-CN" sz="1600" dirty="0"/>
              <a:t>(Ernest Rutherford) (Chemistry, 1908)</a:t>
            </a:r>
          </a:p>
          <a:p>
            <a:pPr>
              <a:spcBef>
                <a:spcPts val="0"/>
              </a:spcBef>
            </a:pPr>
            <a:r>
              <a:rPr lang="en-US" altLang="zh-CN" sz="1600" dirty="0">
                <a:solidFill>
                  <a:srgbClr val="FF0000"/>
                </a:solidFill>
              </a:rPr>
              <a:t>Sir William Lawrence Bragg </a:t>
            </a:r>
            <a:r>
              <a:rPr lang="en-US" altLang="zh-CN" sz="1600" dirty="0"/>
              <a:t>(Physics, 1915)</a:t>
            </a:r>
          </a:p>
          <a:p>
            <a:pPr>
              <a:spcBef>
                <a:spcPts val="0"/>
              </a:spcBef>
            </a:pPr>
            <a:r>
              <a:rPr lang="en-US" altLang="zh-CN" sz="1600" dirty="0">
                <a:solidFill>
                  <a:srgbClr val="FF0000"/>
                </a:solidFill>
              </a:rPr>
              <a:t>Charles Barkla </a:t>
            </a:r>
            <a:r>
              <a:rPr lang="en-US" altLang="zh-CN" sz="1600" dirty="0"/>
              <a:t>(Physics, 1917)</a:t>
            </a:r>
          </a:p>
          <a:p>
            <a:pPr>
              <a:spcBef>
                <a:spcPts val="0"/>
              </a:spcBef>
            </a:pPr>
            <a:r>
              <a:rPr lang="en-US" altLang="zh-CN" sz="1600" dirty="0"/>
              <a:t>Francis Aston (Chemistry, 1922)</a:t>
            </a:r>
          </a:p>
          <a:p>
            <a:pPr>
              <a:spcBef>
                <a:spcPts val="0"/>
              </a:spcBef>
            </a:pPr>
            <a:r>
              <a:rPr lang="en-US" altLang="zh-CN" sz="1600" dirty="0"/>
              <a:t>C.T.R. Wilson (Physics, 1927)</a:t>
            </a:r>
          </a:p>
          <a:p>
            <a:pPr>
              <a:spcBef>
                <a:spcPts val="0"/>
              </a:spcBef>
            </a:pPr>
            <a:r>
              <a:rPr lang="en-US" altLang="zh-CN" sz="1600" dirty="0">
                <a:solidFill>
                  <a:srgbClr val="FF0000"/>
                </a:solidFill>
              </a:rPr>
              <a:t>Arthur Compton </a:t>
            </a:r>
            <a:r>
              <a:rPr lang="en-US" altLang="zh-CN" sz="1600" dirty="0"/>
              <a:t>(Physics, 1927)</a:t>
            </a:r>
          </a:p>
          <a:p>
            <a:pPr>
              <a:spcBef>
                <a:spcPts val="0"/>
              </a:spcBef>
            </a:pPr>
            <a:r>
              <a:rPr lang="en-US" altLang="zh-CN" sz="1600" dirty="0"/>
              <a:t>Sir Owen Richardson (Physics, 1928)</a:t>
            </a:r>
          </a:p>
          <a:p>
            <a:pPr>
              <a:spcBef>
                <a:spcPts val="0"/>
              </a:spcBef>
            </a:pPr>
            <a:r>
              <a:rPr lang="en-US" altLang="zh-CN" sz="1600" dirty="0">
                <a:solidFill>
                  <a:srgbClr val="FF0000"/>
                </a:solidFill>
              </a:rPr>
              <a:t>Sir James Chadwick </a:t>
            </a:r>
            <a:r>
              <a:rPr lang="en-US" altLang="zh-CN" sz="1600" dirty="0"/>
              <a:t>(Physics, 1935)</a:t>
            </a:r>
          </a:p>
          <a:p>
            <a:pPr>
              <a:spcBef>
                <a:spcPts val="0"/>
              </a:spcBef>
            </a:pPr>
            <a:r>
              <a:rPr lang="en-US" altLang="zh-CN" sz="1600" dirty="0">
                <a:solidFill>
                  <a:srgbClr val="FF0000"/>
                </a:solidFill>
              </a:rPr>
              <a:t>Sir George Thomson </a:t>
            </a:r>
            <a:r>
              <a:rPr lang="en-US" altLang="zh-CN" sz="1600" dirty="0"/>
              <a:t>(Physics, 1937)</a:t>
            </a:r>
          </a:p>
          <a:p>
            <a:pPr>
              <a:spcBef>
                <a:spcPts val="0"/>
              </a:spcBef>
            </a:pPr>
            <a:r>
              <a:rPr lang="en-US" altLang="zh-CN" sz="1600" dirty="0"/>
              <a:t>Sir Edward Appleton (Physics, 1947)</a:t>
            </a:r>
          </a:p>
          <a:p>
            <a:pPr>
              <a:spcBef>
                <a:spcPts val="0"/>
              </a:spcBef>
            </a:pPr>
            <a:r>
              <a:rPr lang="en-US" altLang="zh-CN" sz="1600" dirty="0"/>
              <a:t>Lord </a:t>
            </a:r>
            <a:r>
              <a:rPr lang="en-US" altLang="zh-CN" sz="1600" dirty="0" err="1"/>
              <a:t>Blackett</a:t>
            </a:r>
            <a:r>
              <a:rPr lang="en-US" altLang="zh-CN" sz="1600" dirty="0"/>
              <a:t> (Patrick </a:t>
            </a:r>
            <a:r>
              <a:rPr lang="en-US" altLang="zh-CN" sz="1600" dirty="0" err="1"/>
              <a:t>Blackett</a:t>
            </a:r>
            <a:r>
              <a:rPr lang="en-US" altLang="zh-CN" sz="1600" dirty="0"/>
              <a:t>) (Physics, 1948) </a:t>
            </a:r>
            <a:endParaRPr lang="en-US" altLang="zh-CN" sz="1600" dirty="0" smtClean="0"/>
          </a:p>
          <a:p>
            <a:pPr>
              <a:spcBef>
                <a:spcPts val="0"/>
              </a:spcBef>
            </a:pPr>
            <a:r>
              <a:rPr lang="en-US" altLang="zh-CN" sz="1600" dirty="0" smtClean="0"/>
              <a:t>Sir </a:t>
            </a:r>
            <a:r>
              <a:rPr lang="en-US" altLang="zh-CN" sz="1600" dirty="0"/>
              <a:t>John Cockcroft (Physics, 1951)</a:t>
            </a:r>
          </a:p>
          <a:p>
            <a:pPr>
              <a:spcBef>
                <a:spcPts val="0"/>
              </a:spcBef>
            </a:pPr>
            <a:r>
              <a:rPr lang="en-US" altLang="zh-CN" sz="1600" dirty="0"/>
              <a:t>Ernest Walton (Physics, 1951</a:t>
            </a:r>
            <a:r>
              <a:rPr lang="en-US" altLang="zh-CN" sz="1600" dirty="0" smtClean="0"/>
              <a:t>)</a:t>
            </a:r>
            <a:endParaRPr lang="en-US" altLang="zh-CN" sz="1600" dirty="0"/>
          </a:p>
        </p:txBody>
      </p:sp>
      <p:sp>
        <p:nvSpPr>
          <p:cNvPr id="5" name="内容占位符 4"/>
          <p:cNvSpPr>
            <a:spLocks noGrp="1"/>
          </p:cNvSpPr>
          <p:nvPr>
            <p:ph sz="half" idx="2"/>
          </p:nvPr>
        </p:nvSpPr>
        <p:spPr>
          <a:xfrm>
            <a:off x="4701195" y="1700808"/>
            <a:ext cx="4427984" cy="4464496"/>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a:spcBef>
                <a:spcPts val="0"/>
              </a:spcBef>
            </a:pPr>
            <a:r>
              <a:rPr lang="en-US" altLang="zh-CN" sz="1600" dirty="0"/>
              <a:t>Francis Crick (Physiology or Medicine, 1962)</a:t>
            </a:r>
          </a:p>
          <a:p>
            <a:pPr>
              <a:spcBef>
                <a:spcPts val="0"/>
              </a:spcBef>
            </a:pPr>
            <a:r>
              <a:rPr lang="en-US" altLang="zh-CN" sz="1600" dirty="0" smtClean="0"/>
              <a:t>James </a:t>
            </a:r>
            <a:r>
              <a:rPr lang="en-US" altLang="zh-CN" sz="1600" dirty="0"/>
              <a:t>Watson (Physiology or Medicine, 1962)</a:t>
            </a:r>
          </a:p>
          <a:p>
            <a:pPr>
              <a:spcBef>
                <a:spcPts val="0"/>
              </a:spcBef>
            </a:pPr>
            <a:r>
              <a:rPr lang="en-US" altLang="zh-CN" sz="1600" dirty="0"/>
              <a:t>Max Perutz (Chemistry, 1962)</a:t>
            </a:r>
          </a:p>
          <a:p>
            <a:pPr>
              <a:spcBef>
                <a:spcPts val="0"/>
              </a:spcBef>
            </a:pPr>
            <a:r>
              <a:rPr lang="en-US" altLang="zh-CN" sz="1600" dirty="0"/>
              <a:t>Sir John Kendrew (Chemistry, 1962)</a:t>
            </a:r>
          </a:p>
          <a:p>
            <a:pPr>
              <a:spcBef>
                <a:spcPts val="0"/>
              </a:spcBef>
            </a:pPr>
            <a:r>
              <a:rPr lang="en-US" altLang="zh-CN" sz="1600" dirty="0">
                <a:solidFill>
                  <a:srgbClr val="0070C0"/>
                </a:solidFill>
              </a:rPr>
              <a:t>Dorothy Hodgkin </a:t>
            </a:r>
            <a:r>
              <a:rPr lang="en-US" altLang="zh-CN" sz="1600" dirty="0"/>
              <a:t>(Chemistry, 1964)</a:t>
            </a:r>
          </a:p>
          <a:p>
            <a:pPr>
              <a:spcBef>
                <a:spcPts val="0"/>
              </a:spcBef>
            </a:pPr>
            <a:r>
              <a:rPr lang="en-US" altLang="zh-CN" sz="1600" dirty="0"/>
              <a:t>Brian Josephson (Physics, 1973)</a:t>
            </a:r>
          </a:p>
          <a:p>
            <a:pPr>
              <a:spcBef>
                <a:spcPts val="0"/>
              </a:spcBef>
            </a:pPr>
            <a:r>
              <a:rPr lang="en-US" altLang="zh-CN" sz="1600" dirty="0"/>
              <a:t>Sir Martin Ryle (Physics, 1974)</a:t>
            </a:r>
          </a:p>
          <a:p>
            <a:pPr>
              <a:spcBef>
                <a:spcPts val="0"/>
              </a:spcBef>
            </a:pPr>
            <a:r>
              <a:rPr lang="en-US" altLang="zh-CN" sz="1600" dirty="0"/>
              <a:t>Antony Hewish (Physics, 1974)</a:t>
            </a:r>
          </a:p>
          <a:p>
            <a:pPr>
              <a:spcBef>
                <a:spcPts val="0"/>
              </a:spcBef>
            </a:pPr>
            <a:r>
              <a:rPr lang="en-US" altLang="zh-CN" sz="1600" dirty="0"/>
              <a:t>Sir </a:t>
            </a:r>
            <a:r>
              <a:rPr lang="en-US" altLang="zh-CN" sz="1600" dirty="0" err="1"/>
              <a:t>Nevill</a:t>
            </a:r>
            <a:r>
              <a:rPr lang="en-US" altLang="zh-CN" sz="1600" dirty="0"/>
              <a:t> Mott (Physics, 1977)</a:t>
            </a:r>
          </a:p>
          <a:p>
            <a:pPr>
              <a:spcBef>
                <a:spcPts val="0"/>
              </a:spcBef>
            </a:pPr>
            <a:r>
              <a:rPr lang="en-US" altLang="zh-CN" sz="1600" dirty="0"/>
              <a:t>Philip Anderson (Physics, 1977)</a:t>
            </a:r>
          </a:p>
          <a:p>
            <a:pPr>
              <a:spcBef>
                <a:spcPts val="0"/>
              </a:spcBef>
            </a:pPr>
            <a:r>
              <a:rPr lang="en-US" altLang="zh-CN" sz="1600" dirty="0" err="1"/>
              <a:t>Pjotr</a:t>
            </a:r>
            <a:r>
              <a:rPr lang="en-US" altLang="zh-CN" sz="1600" dirty="0"/>
              <a:t> Kapitsa (Physics, 1978)</a:t>
            </a:r>
          </a:p>
          <a:p>
            <a:pPr>
              <a:spcBef>
                <a:spcPts val="0"/>
              </a:spcBef>
            </a:pPr>
            <a:r>
              <a:rPr lang="en-US" altLang="zh-CN" sz="1600" dirty="0"/>
              <a:t>Allan Cormack (Physiology or Medicine, 1979)</a:t>
            </a:r>
          </a:p>
          <a:p>
            <a:pPr>
              <a:spcBef>
                <a:spcPts val="0"/>
              </a:spcBef>
            </a:pPr>
            <a:r>
              <a:rPr lang="en-US" altLang="zh-CN" sz="1600" dirty="0" err="1"/>
              <a:t>Abdus</a:t>
            </a:r>
            <a:r>
              <a:rPr lang="en-US" altLang="zh-CN" sz="1600" dirty="0"/>
              <a:t> Salam (Physics, 1979)</a:t>
            </a:r>
          </a:p>
          <a:p>
            <a:pPr>
              <a:spcBef>
                <a:spcPts val="0"/>
              </a:spcBef>
            </a:pPr>
            <a:r>
              <a:rPr lang="en-US" altLang="zh-CN" sz="1600" dirty="0"/>
              <a:t>Sir Aaron Klug (Chemistry, 1982)</a:t>
            </a:r>
          </a:p>
          <a:p>
            <a:pPr>
              <a:spcBef>
                <a:spcPts val="0"/>
              </a:spcBef>
            </a:pPr>
            <a:endParaRPr lang="zh-CN" altLang="en-US" sz="1600" dirty="0"/>
          </a:p>
        </p:txBody>
      </p:sp>
    </p:spTree>
    <p:extLst>
      <p:ext uri="{BB962C8B-B14F-4D97-AF65-F5344CB8AC3E}">
        <p14:creationId xmlns:p14="http://schemas.microsoft.com/office/powerpoint/2010/main" val="12596514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5" name="Rectangle 3"/>
          <p:cNvSpPr>
            <a:spLocks noGrp="1" noChangeArrowheads="1"/>
          </p:cNvSpPr>
          <p:nvPr>
            <p:ph idx="1"/>
          </p:nvPr>
        </p:nvSpPr>
        <p:spPr/>
        <p:txBody>
          <a:bodyPr/>
          <a:lstStyle/>
          <a:p>
            <a:pPr indent="457200" algn="just">
              <a:buFont typeface="Wingdings" panose="05000000000000000000" pitchFamily="2" charset="2"/>
              <a:buNone/>
            </a:pPr>
            <a:r>
              <a:rPr lang="zh-CN" altLang="en-US" sz="2400" dirty="0" smtClean="0">
                <a:latin typeface="+mn-ea"/>
              </a:rPr>
              <a:t>任何</a:t>
            </a:r>
            <a:r>
              <a:rPr lang="zh-CN" altLang="en-US" sz="2400" dirty="0" smtClean="0">
                <a:latin typeface="+mn-ea"/>
              </a:rPr>
              <a:t>伟大的创造，经常在解决老问题的同时又孕育着新的问题。卢瑟福模型也不例外。</a:t>
            </a:r>
            <a:endParaRPr lang="zh-CN" altLang="en-US" sz="2400" dirty="0" smtClean="0">
              <a:latin typeface="+mn-ea"/>
              <a:cs typeface="Arial Unicode MS" panose="020B0604020202020204" pitchFamily="34" charset="-122"/>
            </a:endParaRPr>
          </a:p>
          <a:p>
            <a:pPr indent="457200" algn="just">
              <a:buFont typeface="Wingdings" panose="05000000000000000000" pitchFamily="2" charset="2"/>
              <a:buNone/>
            </a:pPr>
            <a:r>
              <a:rPr lang="zh-CN" altLang="en-US" sz="2400" dirty="0" smtClean="0">
                <a:latin typeface="+mn-ea"/>
              </a:rPr>
              <a:t>卢瑟福</a:t>
            </a:r>
            <a:r>
              <a:rPr lang="zh-CN" altLang="en-US" sz="2400" dirty="0" smtClean="0">
                <a:latin typeface="+mn-ea"/>
              </a:rPr>
              <a:t>模型与太阳系有极大的相似之处：它们都受1/</a:t>
            </a:r>
            <a:r>
              <a:rPr lang="en-US" altLang="zh-CN" sz="2400" dirty="0" smtClean="0">
                <a:latin typeface="+mn-ea"/>
              </a:rPr>
              <a:t>r</a:t>
            </a:r>
            <a:r>
              <a:rPr lang="en-US" altLang="zh-CN" sz="2400" baseline="30000" dirty="0" smtClean="0">
                <a:latin typeface="+mn-ea"/>
              </a:rPr>
              <a:t>2</a:t>
            </a:r>
            <a:r>
              <a:rPr lang="zh-CN" altLang="en-US" sz="2400" dirty="0" smtClean="0">
                <a:latin typeface="+mn-ea"/>
              </a:rPr>
              <a:t>力支配；体系总质量99.9%都集中在中心（原子核或太阳）。但是太阳系内的作用力是万有引力，而原子内则是库仑力，这个差异立刻带来下述卢瑟福模型三个困难中的第一个困难：</a:t>
            </a:r>
            <a:endParaRPr lang="zh-CN" altLang="en-US" sz="2400" dirty="0" smtClean="0">
              <a:latin typeface="+mn-ea"/>
              <a:cs typeface="Arial Unicode MS" panose="020B0604020202020204" pitchFamily="34" charset="-122"/>
            </a:endParaRPr>
          </a:p>
          <a:p>
            <a:pPr indent="457200"/>
            <a:endParaRPr lang="zh-CN" altLang="en-US" sz="2400" dirty="0" smtClean="0">
              <a:latin typeface="+mn-ea"/>
            </a:endParaRPr>
          </a:p>
        </p:txBody>
      </p:sp>
      <p:sp>
        <p:nvSpPr>
          <p:cNvPr id="79874" name="Rectangle 2"/>
          <p:cNvSpPr>
            <a:spLocks noGrp="1" noChangeArrowheads="1"/>
          </p:cNvSpPr>
          <p:nvPr>
            <p:ph type="title"/>
          </p:nvPr>
        </p:nvSpPr>
        <p:spPr/>
        <p:txBody>
          <a:bodyPr>
            <a:normAutofit/>
          </a:bodyPr>
          <a:lstStyle/>
          <a:p>
            <a:r>
              <a:rPr lang="zh-CN" altLang="en-US" sz="2800" dirty="0">
                <a:solidFill>
                  <a:schemeClr val="tx1"/>
                </a:solidFill>
                <a:latin typeface="+mn-ea"/>
                <a:ea typeface="+mn-ea"/>
              </a:rPr>
              <a:t>卢瑟福模型</a:t>
            </a:r>
            <a:r>
              <a:rPr lang="zh-CN" altLang="en-US" sz="2800" dirty="0" smtClean="0">
                <a:solidFill>
                  <a:schemeClr val="tx1"/>
                </a:solidFill>
                <a:latin typeface="+mn-ea"/>
                <a:ea typeface="+mn-ea"/>
              </a:rPr>
              <a:t>的困难</a:t>
            </a:r>
            <a:endParaRPr lang="zh-CN" altLang="en-US" sz="2800" dirty="0" smtClean="0">
              <a:latin typeface="+mn-ea"/>
              <a:ea typeface="+mn-ea"/>
            </a:endParaRPr>
          </a:p>
        </p:txBody>
      </p:sp>
    </p:spTree>
    <p:extLst>
      <p:ext uri="{BB962C8B-B14F-4D97-AF65-F5344CB8AC3E}">
        <p14:creationId xmlns:p14="http://schemas.microsoft.com/office/powerpoint/2010/main" val="39443685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3"/>
          <p:cNvSpPr>
            <a:spLocks noGrp="1" noChangeArrowheads="1"/>
          </p:cNvSpPr>
          <p:nvPr>
            <p:ph idx="1"/>
          </p:nvPr>
        </p:nvSpPr>
        <p:spPr>
          <a:xfrm>
            <a:off x="251520" y="1556792"/>
            <a:ext cx="8497888" cy="5105400"/>
          </a:xfrm>
        </p:spPr>
        <p:txBody>
          <a:bodyPr/>
          <a:lstStyle/>
          <a:p>
            <a:pPr marL="616744" indent="-342900" algn="just">
              <a:lnSpc>
                <a:spcPct val="90000"/>
              </a:lnSpc>
            </a:pPr>
            <a:r>
              <a:rPr lang="zh-CN" altLang="en-US" sz="2400" dirty="0" smtClean="0">
                <a:solidFill>
                  <a:srgbClr val="C00000"/>
                </a:solidFill>
                <a:latin typeface="+mn-ea"/>
              </a:rPr>
              <a:t>无法</a:t>
            </a:r>
            <a:r>
              <a:rPr lang="zh-CN" altLang="en-US" sz="2400" dirty="0" smtClean="0">
                <a:solidFill>
                  <a:srgbClr val="C00000"/>
                </a:solidFill>
                <a:latin typeface="+mn-ea"/>
              </a:rPr>
              <a:t>解释原子的稳定性。</a:t>
            </a:r>
            <a:r>
              <a:rPr lang="zh-CN" altLang="en-US" sz="2400" dirty="0" smtClean="0">
                <a:latin typeface="+mn-ea"/>
              </a:rPr>
              <a:t>由电动力学知，带电粒子作加速运动时都要以发射电磁波的方式放出能量，故电子就不能永远绕着原子核转下去。电子在绕核作转动（加速运动）中不断向外发射电磁波而不断失去自己的能量，以致绕转的轨道半径越来越小，形成电子向着核作螺旋形的运动，最后在非常短的时间内（10</a:t>
            </a:r>
            <a:r>
              <a:rPr lang="zh-CN" altLang="en-US" sz="2400" baseline="30000" dirty="0" smtClean="0">
                <a:latin typeface="+mn-ea"/>
              </a:rPr>
              <a:t>-9</a:t>
            </a:r>
            <a:r>
              <a:rPr lang="en-US" altLang="zh-CN" sz="2400" dirty="0" smtClean="0">
                <a:latin typeface="+mn-ea"/>
              </a:rPr>
              <a:t>s</a:t>
            </a:r>
            <a:r>
              <a:rPr lang="zh-CN" altLang="en-US" sz="2400" dirty="0" smtClean="0">
                <a:latin typeface="+mn-ea"/>
              </a:rPr>
              <a:t>的数量级）掉到核内去，从而使正负电荷中和，原子全部崩溃</a:t>
            </a:r>
            <a:r>
              <a:rPr lang="zh-CN" altLang="en-US" sz="2400" dirty="0" smtClean="0">
                <a:solidFill>
                  <a:schemeClr val="folHlink"/>
                </a:solidFill>
                <a:latin typeface="+mn-ea"/>
              </a:rPr>
              <a:t>（原子坍缩）</a:t>
            </a:r>
            <a:r>
              <a:rPr lang="zh-CN" altLang="en-US" sz="2400" dirty="0" smtClean="0">
                <a:latin typeface="+mn-ea"/>
              </a:rPr>
              <a:t>。然而，在现实中并没有发生，非但原子没有崩溃，连丝毫变化都未曾有过。几百年前的金到今天还是金，这就证明原子是相当稳定的——但行星模型无法解释这一事实。</a:t>
            </a:r>
          </a:p>
        </p:txBody>
      </p:sp>
      <p:pic>
        <p:nvPicPr>
          <p:cNvPr id="183300" name="Picture 4" descr="24-08"/>
          <p:cNvPicPr>
            <a:picLocks noChangeAspect="1" noChangeArrowheads="1"/>
          </p:cNvPicPr>
          <p:nvPr/>
        </p:nvPicPr>
        <p:blipFill>
          <a:blip r:embed="rId2" cstate="print">
            <a:extLst>
              <a:ext uri="{28A0092B-C50C-407E-A947-70E740481C1C}">
                <a14:useLocalDpi xmlns:a14="http://schemas.microsoft.com/office/drawing/2010/main" val="0"/>
              </a:ext>
            </a:extLst>
          </a:blip>
          <a:srcRect l="510" t="2409" b="42838"/>
          <a:stretch>
            <a:fillRect/>
          </a:stretch>
        </p:blipFill>
        <p:spPr bwMode="auto">
          <a:xfrm>
            <a:off x="6667500" y="188640"/>
            <a:ext cx="2476500" cy="2560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259876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16" fill="hold" nodeType="clickEffect">
                                  <p:stCondLst>
                                    <p:cond delay="0"/>
                                  </p:stCondLst>
                                  <p:childTnLst>
                                    <p:set>
                                      <p:cBhvr>
                                        <p:cTn id="6" dur="1" fill="hold">
                                          <p:stCondLst>
                                            <p:cond delay="0"/>
                                          </p:stCondLst>
                                        </p:cTn>
                                        <p:tgtEl>
                                          <p:spTgt spid="183300"/>
                                        </p:tgtEl>
                                        <p:attrNameLst>
                                          <p:attrName>style.visibility</p:attrName>
                                        </p:attrNameLst>
                                      </p:cBhvr>
                                      <p:to>
                                        <p:strVal val="visible"/>
                                      </p:to>
                                    </p:set>
                                    <p:anim calcmode="lin" valueType="num">
                                      <p:cBhvr>
                                        <p:cTn id="7" dur="500" fill="hold"/>
                                        <p:tgtEl>
                                          <p:spTgt spid="183300"/>
                                        </p:tgtEl>
                                        <p:attrNameLst>
                                          <p:attrName>ppt_w</p:attrName>
                                        </p:attrNameLst>
                                      </p:cBhvr>
                                      <p:tavLst>
                                        <p:tav tm="0">
                                          <p:val>
                                            <p:fltVal val="0"/>
                                          </p:val>
                                        </p:tav>
                                        <p:tav tm="100000">
                                          <p:val>
                                            <p:strVal val="#ppt_w"/>
                                          </p:val>
                                        </p:tav>
                                      </p:tavLst>
                                    </p:anim>
                                    <p:anim calcmode="lin" valueType="num">
                                      <p:cBhvr>
                                        <p:cTn id="8" dur="500" fill="hold"/>
                                        <p:tgtEl>
                                          <p:spTgt spid="183300"/>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3"/>
          <p:cNvSpPr>
            <a:spLocks noGrp="1" noChangeArrowheads="1"/>
          </p:cNvSpPr>
          <p:nvPr>
            <p:ph idx="1"/>
          </p:nvPr>
        </p:nvSpPr>
        <p:spPr>
          <a:xfrm>
            <a:off x="323850" y="1484313"/>
            <a:ext cx="8497888" cy="4840287"/>
          </a:xfrm>
        </p:spPr>
        <p:txBody>
          <a:bodyPr/>
          <a:lstStyle/>
          <a:p>
            <a:pPr marL="616744" indent="-342900" algn="just"/>
            <a:r>
              <a:rPr lang="zh-CN" altLang="en-US" sz="2400" dirty="0" smtClean="0">
                <a:solidFill>
                  <a:srgbClr val="C00000"/>
                </a:solidFill>
                <a:latin typeface="+mn-ea"/>
              </a:rPr>
              <a:t>无法</a:t>
            </a:r>
            <a:r>
              <a:rPr lang="zh-CN" altLang="en-US" sz="2400" dirty="0" smtClean="0">
                <a:solidFill>
                  <a:srgbClr val="C00000"/>
                </a:solidFill>
                <a:latin typeface="+mn-ea"/>
              </a:rPr>
              <a:t>解释原子的同一性。</a:t>
            </a:r>
            <a:r>
              <a:rPr lang="zh-CN" altLang="en-US" sz="2400" dirty="0" smtClean="0">
                <a:latin typeface="+mn-ea"/>
              </a:rPr>
              <a:t>按照经典力学知道，今天的太阳系是由当初形成时宇宙的初始条件决定的，不同的初始条件不可能形成相同的结果，宇宙的变化是浩瀚莫测的，因此不可想象还存在着第二个完全一样的太阳系。然而，原子的现实情况就不同了。我们轻而易举就能找到相同的原子，来自美国的铁、苏联的铁，甚至在月球上的铁，同中国的铁在原子结构上并没有丝毫差异。这种原子的同一性按经典的行星模型是无法理解的。</a:t>
            </a:r>
          </a:p>
        </p:txBody>
      </p:sp>
    </p:spTree>
    <p:extLst>
      <p:ext uri="{BB962C8B-B14F-4D97-AF65-F5344CB8AC3E}">
        <p14:creationId xmlns:p14="http://schemas.microsoft.com/office/powerpoint/2010/main" val="4010935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3"/>
          <p:cNvSpPr>
            <a:spLocks noGrp="1" noChangeArrowheads="1"/>
          </p:cNvSpPr>
          <p:nvPr>
            <p:ph idx="1"/>
          </p:nvPr>
        </p:nvSpPr>
        <p:spPr>
          <a:xfrm>
            <a:off x="323850" y="1341438"/>
            <a:ext cx="8497888" cy="4840287"/>
          </a:xfrm>
        </p:spPr>
        <p:txBody>
          <a:bodyPr/>
          <a:lstStyle/>
          <a:p>
            <a:pPr marL="559594" indent="-285750" algn="just"/>
            <a:r>
              <a:rPr lang="zh-CN" altLang="en-US" sz="2400" dirty="0" smtClean="0">
                <a:solidFill>
                  <a:srgbClr val="C00000"/>
                </a:solidFill>
                <a:latin typeface="+mn-ea"/>
              </a:rPr>
              <a:t>无法</a:t>
            </a:r>
            <a:r>
              <a:rPr lang="zh-CN" altLang="en-US" sz="2400" dirty="0" smtClean="0">
                <a:solidFill>
                  <a:srgbClr val="C00000"/>
                </a:solidFill>
                <a:latin typeface="+mn-ea"/>
              </a:rPr>
              <a:t>解释原子的再生性。</a:t>
            </a:r>
            <a:r>
              <a:rPr lang="zh-CN" altLang="en-US" sz="2400" dirty="0" smtClean="0">
                <a:latin typeface="+mn-ea"/>
              </a:rPr>
              <a:t>在太阳系中，一旦有慧星撞击到行星，则这颗行星原来的状态将被打乱且永远不可能再恢复到原来的状态——这是大家熟知的常识。那末在原子中的情况又是怎样的呢？一个原子在同外来粒子相互作用后，一旦这外来客体远离，这个原子便马上又恢复到原来的状态，就象未曾发生过任何事情一样。原子的这种再生性，又是卢瑟福模型所无法说明的。</a:t>
            </a:r>
          </a:p>
        </p:txBody>
      </p:sp>
    </p:spTree>
    <p:extLst>
      <p:ext uri="{BB962C8B-B14F-4D97-AF65-F5344CB8AC3E}">
        <p14:creationId xmlns:p14="http://schemas.microsoft.com/office/powerpoint/2010/main" val="2012944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Rectangle 2"/>
          <p:cNvSpPr>
            <a:spLocks noGrp="1" noChangeArrowheads="1"/>
          </p:cNvSpPr>
          <p:nvPr>
            <p:ph type="title" idx="4294967295"/>
          </p:nvPr>
        </p:nvSpPr>
        <p:spPr>
          <a:xfrm>
            <a:off x="1482655" y="692696"/>
            <a:ext cx="8458200" cy="776908"/>
          </a:xfrm>
        </p:spPr>
        <p:txBody>
          <a:bodyPr/>
          <a:lstStyle/>
          <a:p>
            <a:r>
              <a:rPr lang="zh-CN" altLang="en-US" dirty="0">
                <a:solidFill>
                  <a:srgbClr val="CC0000"/>
                </a:solidFill>
                <a:ea typeface="隶书" panose="02010509060101010101" pitchFamily="49" charset="-122"/>
              </a:rPr>
              <a:t>第二章原子的玻尔</a:t>
            </a:r>
            <a:r>
              <a:rPr lang="en-US" altLang="zh-CN" dirty="0">
                <a:solidFill>
                  <a:srgbClr val="CC0000"/>
                </a:solidFill>
                <a:latin typeface="Times New Roman" panose="02020603050405020304" pitchFamily="18" charset="0"/>
                <a:ea typeface="隶书" panose="02010509060101010101" pitchFamily="49" charset="-122"/>
              </a:rPr>
              <a:t>—</a:t>
            </a:r>
            <a:r>
              <a:rPr lang="zh-CN" altLang="en-US" dirty="0">
                <a:solidFill>
                  <a:srgbClr val="CC0000"/>
                </a:solidFill>
                <a:ea typeface="隶书" panose="02010509060101010101" pitchFamily="49" charset="-122"/>
              </a:rPr>
              <a:t>索末菲理论</a:t>
            </a:r>
            <a:r>
              <a:rPr lang="zh-CN" altLang="en-US" dirty="0"/>
              <a:t> </a:t>
            </a:r>
          </a:p>
        </p:txBody>
      </p:sp>
      <p:sp>
        <p:nvSpPr>
          <p:cNvPr id="203779" name="Rectangle 3"/>
          <p:cNvSpPr>
            <a:spLocks noChangeArrowheads="1"/>
          </p:cNvSpPr>
          <p:nvPr/>
        </p:nvSpPr>
        <p:spPr bwMode="auto">
          <a:xfrm>
            <a:off x="1331640" y="1469604"/>
            <a:ext cx="7489825"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en-US" altLang="zh-CN" sz="3200" b="1" dirty="0">
                <a:solidFill>
                  <a:schemeClr val="folHlink"/>
                </a:solidFill>
                <a:latin typeface="Times New Roman" panose="02020603050405020304" pitchFamily="18" charset="0"/>
                <a:ea typeface="楷体_GB2312" pitchFamily="49" charset="-122"/>
              </a:rPr>
              <a:t>§2.1 </a:t>
            </a:r>
            <a:r>
              <a:rPr lang="zh-CN" altLang="en-US" sz="3200" b="1" dirty="0">
                <a:solidFill>
                  <a:schemeClr val="folHlink"/>
                </a:solidFill>
                <a:latin typeface="Times New Roman" panose="02020603050405020304" pitchFamily="18" charset="0"/>
                <a:ea typeface="楷体_GB2312" pitchFamily="49" charset="-122"/>
              </a:rPr>
              <a:t>量子假说</a:t>
            </a:r>
          </a:p>
          <a:p>
            <a:pPr algn="l"/>
            <a:r>
              <a:rPr lang="en-US" altLang="zh-CN" sz="3200" b="1" dirty="0">
                <a:solidFill>
                  <a:schemeClr val="folHlink"/>
                </a:solidFill>
                <a:latin typeface="Times New Roman" panose="02020603050405020304" pitchFamily="18" charset="0"/>
                <a:ea typeface="楷体_GB2312" pitchFamily="49" charset="-122"/>
              </a:rPr>
              <a:t>§2.2 </a:t>
            </a:r>
            <a:r>
              <a:rPr lang="zh-CN" altLang="en-US" sz="3200" b="1" dirty="0">
                <a:solidFill>
                  <a:schemeClr val="folHlink"/>
                </a:solidFill>
                <a:latin typeface="Times New Roman" panose="02020603050405020304" pitchFamily="18" charset="0"/>
                <a:ea typeface="楷体_GB2312" pitchFamily="49" charset="-122"/>
              </a:rPr>
              <a:t>光谱 </a:t>
            </a:r>
          </a:p>
        </p:txBody>
      </p:sp>
      <p:sp>
        <p:nvSpPr>
          <p:cNvPr id="2" name="文本框 1"/>
          <p:cNvSpPr txBox="1"/>
          <p:nvPr/>
        </p:nvSpPr>
        <p:spPr>
          <a:xfrm>
            <a:off x="1763688" y="2700849"/>
            <a:ext cx="5968301" cy="523220"/>
          </a:xfrm>
          <a:prstGeom prst="rect">
            <a:avLst/>
          </a:prstGeom>
          <a:noFill/>
        </p:spPr>
        <p:txBody>
          <a:bodyPr wrap="none" rtlCol="0">
            <a:spAutoFit/>
          </a:bodyPr>
          <a:lstStyle/>
          <a:p>
            <a:r>
              <a:rPr lang="zh-CN" altLang="en-US" sz="2800" b="1" dirty="0" smtClean="0">
                <a:latin typeface="+mn-ea"/>
                <a:ea typeface="+mn-ea"/>
              </a:rPr>
              <a:t>黑体辐射               光电效应</a:t>
            </a:r>
            <a:endParaRPr lang="zh-CN" altLang="en-US" sz="2800" b="1" dirty="0">
              <a:latin typeface="+mn-ea"/>
              <a:ea typeface="+mn-ea"/>
            </a:endParaRPr>
          </a:p>
        </p:txBody>
      </p:sp>
      <p:pic>
        <p:nvPicPr>
          <p:cNvPr id="6" name="Picture 3" descr="kq"/>
          <p:cNvPicPr>
            <a:picLocks noChangeAspect="1" noChangeArrowheads="1"/>
          </p:cNvPicPr>
          <p:nvPr/>
        </p:nvPicPr>
        <p:blipFill>
          <a:blip r:embed="rId2" cstate="print">
            <a:clrChange>
              <a:clrFrom>
                <a:srgbClr val="FFFFFF"/>
              </a:clrFrom>
              <a:clrTo>
                <a:srgbClr val="FFFFFF">
                  <a:alpha val="0"/>
                </a:srgbClr>
              </a:clrTo>
            </a:clrChange>
            <a:lum bright="-24000"/>
            <a:extLst>
              <a:ext uri="{28A0092B-C50C-407E-A947-70E740481C1C}">
                <a14:useLocalDpi xmlns:a14="http://schemas.microsoft.com/office/drawing/2010/main" val="0"/>
              </a:ext>
            </a:extLst>
          </a:blip>
          <a:srcRect/>
          <a:stretch>
            <a:fillRect/>
          </a:stretch>
        </p:blipFill>
        <p:spPr bwMode="auto">
          <a:xfrm>
            <a:off x="467544" y="3645024"/>
            <a:ext cx="3603852" cy="2654450"/>
          </a:xfrm>
          <a:prstGeom prst="rect">
            <a:avLst/>
          </a:prstGeom>
          <a:solidFill>
            <a:srgbClr val="CCFF99"/>
          </a:solidFill>
          <a:ln w="9525">
            <a:solidFill>
              <a:srgbClr val="FF00FF"/>
            </a:solidFill>
            <a:miter lim="800000"/>
            <a:headEnd/>
            <a:tailEnd/>
          </a:ln>
        </p:spPr>
      </p:pic>
      <p:pic>
        <p:nvPicPr>
          <p:cNvPr id="3" name="图片 2"/>
          <p:cNvPicPr>
            <a:picLocks noChangeAspect="1"/>
          </p:cNvPicPr>
          <p:nvPr/>
        </p:nvPicPr>
        <p:blipFill>
          <a:blip r:embed="rId3"/>
          <a:stretch>
            <a:fillRect/>
          </a:stretch>
        </p:blipFill>
        <p:spPr>
          <a:xfrm>
            <a:off x="4860032" y="3618554"/>
            <a:ext cx="3725713" cy="2610372"/>
          </a:xfrm>
          <a:prstGeom prst="rect">
            <a:avLst/>
          </a:prstGeom>
        </p:spPr>
      </p:pic>
    </p:spTree>
    <p:extLst>
      <p:ext uri="{BB962C8B-B14F-4D97-AF65-F5344CB8AC3E}">
        <p14:creationId xmlns:p14="http://schemas.microsoft.com/office/powerpoint/2010/main" val="30608890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4" name="Rectangle 4"/>
          <p:cNvSpPr>
            <a:spLocks noChangeArrowheads="1"/>
          </p:cNvSpPr>
          <p:nvPr/>
        </p:nvSpPr>
        <p:spPr bwMode="auto">
          <a:xfrm>
            <a:off x="684213" y="1557338"/>
            <a:ext cx="8137525" cy="4638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fontAlgn="base">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fontAlgn="base">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fontAlgn="base">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fontAlgn="base">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20000"/>
              </a:spcBef>
              <a:spcAft>
                <a:spcPts val="1200"/>
              </a:spcAft>
              <a:buClr>
                <a:schemeClr val="folHlink"/>
              </a:buClr>
              <a:buSzPct val="60000"/>
              <a:buFont typeface="Wingdings" panose="05000000000000000000" pitchFamily="2" charset="2"/>
              <a:buChar char="n"/>
            </a:pPr>
            <a:r>
              <a:rPr lang="zh-CN" altLang="en-US" dirty="0">
                <a:solidFill>
                  <a:schemeClr val="tx1"/>
                </a:solidFill>
                <a:latin typeface="+mn-ea"/>
                <a:ea typeface="+mn-ea"/>
              </a:rPr>
              <a:t>在汤姆逊之前，</a:t>
            </a:r>
            <a:r>
              <a:rPr lang="zh-CN" altLang="en-US" dirty="0">
                <a:solidFill>
                  <a:srgbClr val="0066FF"/>
                </a:solidFill>
                <a:latin typeface="+mn-ea"/>
                <a:ea typeface="+mn-ea"/>
              </a:rPr>
              <a:t>赫兹</a:t>
            </a:r>
            <a:r>
              <a:rPr lang="zh-CN" altLang="en-US" dirty="0">
                <a:solidFill>
                  <a:schemeClr val="tx1"/>
                </a:solidFill>
                <a:latin typeface="+mn-ea"/>
                <a:ea typeface="+mn-ea"/>
              </a:rPr>
              <a:t>做的类似实验未发现射线偏转（因高真空不易实现），误认为阴极射线不带电。</a:t>
            </a:r>
          </a:p>
          <a:p>
            <a:pPr eaLnBrk="1" hangingPunct="1">
              <a:spcBef>
                <a:spcPct val="20000"/>
              </a:spcBef>
              <a:spcAft>
                <a:spcPts val="1200"/>
              </a:spcAft>
              <a:buClr>
                <a:schemeClr val="folHlink"/>
              </a:buClr>
              <a:buSzPct val="60000"/>
              <a:buFont typeface="Wingdings" panose="05000000000000000000" pitchFamily="2" charset="2"/>
              <a:buChar char="n"/>
            </a:pPr>
            <a:r>
              <a:rPr lang="zh-CN" altLang="en-US" dirty="0">
                <a:solidFill>
                  <a:srgbClr val="0066FF"/>
                </a:solidFill>
                <a:latin typeface="+mn-ea"/>
                <a:ea typeface="+mn-ea"/>
              </a:rPr>
              <a:t>休斯脱</a:t>
            </a:r>
            <a:r>
              <a:rPr lang="zh-CN" altLang="en-US" dirty="0">
                <a:solidFill>
                  <a:schemeClr val="tx1"/>
                </a:solidFill>
                <a:latin typeface="+mn-ea"/>
                <a:ea typeface="+mn-ea"/>
              </a:rPr>
              <a:t>做过氢放电管中阴极射线偏转的研究，得出阴极射线粒子的荷质比为氢离子的千倍以上，但自己认为此结果是荒谬的，他认为射线粒子应比氢原子大。</a:t>
            </a:r>
          </a:p>
          <a:p>
            <a:pPr eaLnBrk="1" hangingPunct="1">
              <a:spcBef>
                <a:spcPct val="20000"/>
              </a:spcBef>
              <a:spcAft>
                <a:spcPts val="1200"/>
              </a:spcAft>
              <a:buClr>
                <a:schemeClr val="folHlink"/>
              </a:buClr>
              <a:buSzPct val="60000"/>
              <a:buFont typeface="Wingdings" panose="05000000000000000000" pitchFamily="2" charset="2"/>
              <a:buChar char="n"/>
            </a:pPr>
            <a:r>
              <a:rPr lang="en-US" altLang="zh-CN" dirty="0">
                <a:solidFill>
                  <a:schemeClr val="tx1"/>
                </a:solidFill>
                <a:latin typeface="+mn-ea"/>
                <a:ea typeface="+mn-ea"/>
              </a:rPr>
              <a:t>1897</a:t>
            </a:r>
            <a:r>
              <a:rPr lang="zh-CN" altLang="en-US" dirty="0">
                <a:solidFill>
                  <a:schemeClr val="tx1"/>
                </a:solidFill>
                <a:latin typeface="+mn-ea"/>
                <a:ea typeface="+mn-ea"/>
              </a:rPr>
              <a:t>年</a:t>
            </a:r>
            <a:r>
              <a:rPr lang="zh-CN" altLang="en-US" dirty="0">
                <a:solidFill>
                  <a:srgbClr val="0066FF"/>
                </a:solidFill>
                <a:latin typeface="+mn-ea"/>
                <a:ea typeface="+mn-ea"/>
              </a:rPr>
              <a:t>考夫曼</a:t>
            </a:r>
            <a:r>
              <a:rPr lang="zh-CN" altLang="en-US" dirty="0">
                <a:solidFill>
                  <a:schemeClr val="tx1"/>
                </a:solidFill>
                <a:latin typeface="+mn-ea"/>
                <a:ea typeface="+mn-ea"/>
              </a:rPr>
              <a:t>也做过与汤姆逊类似的实验且结果更精确，但他不承认阴极射线是粒子的假设，直到</a:t>
            </a:r>
            <a:r>
              <a:rPr lang="en-US" altLang="zh-CN" dirty="0">
                <a:solidFill>
                  <a:schemeClr val="tx1"/>
                </a:solidFill>
                <a:latin typeface="+mn-ea"/>
                <a:ea typeface="+mn-ea"/>
              </a:rPr>
              <a:t>1901</a:t>
            </a:r>
            <a:r>
              <a:rPr lang="zh-CN" altLang="en-US" dirty="0">
                <a:solidFill>
                  <a:schemeClr val="tx1"/>
                </a:solidFill>
                <a:latin typeface="+mn-ea"/>
                <a:ea typeface="+mn-ea"/>
              </a:rPr>
              <a:t>年才将实验结果公布。</a:t>
            </a:r>
          </a:p>
        </p:txBody>
      </p:sp>
      <p:sp>
        <p:nvSpPr>
          <p:cNvPr id="2" name="标题 1"/>
          <p:cNvSpPr>
            <a:spLocks noGrp="1"/>
          </p:cNvSpPr>
          <p:nvPr>
            <p:ph type="title"/>
          </p:nvPr>
        </p:nvSpPr>
        <p:spPr/>
        <p:txBody>
          <a:bodyPr>
            <a:normAutofit/>
          </a:bodyPr>
          <a:lstStyle/>
          <a:p>
            <a:r>
              <a:rPr lang="zh-CN" altLang="en-US" sz="2800" dirty="0"/>
              <a:t>与真理“擦肩而过”的</a:t>
            </a:r>
            <a:r>
              <a:rPr lang="zh-CN" altLang="en-US" sz="2800" dirty="0" smtClean="0"/>
              <a:t>人们</a:t>
            </a:r>
            <a:endParaRPr lang="zh-CN" altLang="en-US" sz="2800"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nodeType="clickEffect">
                                  <p:stCondLst>
                                    <p:cond delay="0"/>
                                  </p:stCondLst>
                                  <p:childTnLst>
                                    <p:set>
                                      <p:cBhvr>
                                        <p:cTn id="6" dur="1" fill="hold">
                                          <p:stCondLst>
                                            <p:cond delay="0"/>
                                          </p:stCondLst>
                                        </p:cTn>
                                        <p:tgtEl>
                                          <p:spTgt spid="199684">
                                            <p:txEl>
                                              <p:pRg st="0" end="0"/>
                                            </p:txEl>
                                          </p:spTgt>
                                        </p:tgtEl>
                                        <p:attrNameLst>
                                          <p:attrName>style.visibility</p:attrName>
                                        </p:attrNameLst>
                                      </p:cBhvr>
                                      <p:to>
                                        <p:strVal val="visible"/>
                                      </p:to>
                                    </p:set>
                                    <p:animEffect transition="in" filter="slide(fromBottom)">
                                      <p:cBhvr>
                                        <p:cTn id="7" dur="500"/>
                                        <p:tgtEl>
                                          <p:spTgt spid="199684">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4" fill="hold" nodeType="clickEffect">
                                  <p:stCondLst>
                                    <p:cond delay="0"/>
                                  </p:stCondLst>
                                  <p:childTnLst>
                                    <p:set>
                                      <p:cBhvr>
                                        <p:cTn id="11" dur="1" fill="hold">
                                          <p:stCondLst>
                                            <p:cond delay="0"/>
                                          </p:stCondLst>
                                        </p:cTn>
                                        <p:tgtEl>
                                          <p:spTgt spid="199684">
                                            <p:txEl>
                                              <p:pRg st="1" end="1"/>
                                            </p:txEl>
                                          </p:spTgt>
                                        </p:tgtEl>
                                        <p:attrNameLst>
                                          <p:attrName>style.visibility</p:attrName>
                                        </p:attrNameLst>
                                      </p:cBhvr>
                                      <p:to>
                                        <p:strVal val="visible"/>
                                      </p:to>
                                    </p:set>
                                    <p:animEffect transition="in" filter="slide(fromBottom)">
                                      <p:cBhvr>
                                        <p:cTn id="12" dur="500"/>
                                        <p:tgtEl>
                                          <p:spTgt spid="199684">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2" presetClass="entr" presetSubtype="4" fill="hold" nodeType="clickEffect">
                                  <p:stCondLst>
                                    <p:cond delay="0"/>
                                  </p:stCondLst>
                                  <p:childTnLst>
                                    <p:set>
                                      <p:cBhvr>
                                        <p:cTn id="16" dur="1" fill="hold">
                                          <p:stCondLst>
                                            <p:cond delay="0"/>
                                          </p:stCondLst>
                                        </p:cTn>
                                        <p:tgtEl>
                                          <p:spTgt spid="199684">
                                            <p:txEl>
                                              <p:pRg st="2" end="2"/>
                                            </p:txEl>
                                          </p:spTgt>
                                        </p:tgtEl>
                                        <p:attrNameLst>
                                          <p:attrName>style.visibility</p:attrName>
                                        </p:attrNameLst>
                                      </p:cBhvr>
                                      <p:to>
                                        <p:strVal val="visible"/>
                                      </p:to>
                                    </p:set>
                                    <p:animEffect transition="in" filter="slide(fromBottom)">
                                      <p:cBhvr>
                                        <p:cTn id="17" dur="500"/>
                                        <p:tgtEl>
                                          <p:spTgt spid="19968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4578" name="Rectangle 3"/>
              <p:cNvSpPr>
                <a:spLocks noGrp="1" noChangeArrowheads="1"/>
              </p:cNvSpPr>
              <p:nvPr>
                <p:ph idx="1"/>
              </p:nvPr>
            </p:nvSpPr>
            <p:spPr>
              <a:xfrm>
                <a:off x="323528" y="332656"/>
                <a:ext cx="7992888" cy="3600399"/>
              </a:xfrm>
            </p:spPr>
            <p:txBody>
              <a:bodyPr/>
              <a:lstStyle/>
              <a:p>
                <a:pPr indent="457200" algn="just">
                  <a:buFont typeface="Wingdings" panose="05000000000000000000" pitchFamily="2" charset="2"/>
                  <a:buNone/>
                </a:pPr>
                <a:r>
                  <a:rPr lang="en-US" altLang="zh-CN" sz="2400" dirty="0" smtClean="0">
                    <a:latin typeface="+mn-ea"/>
                  </a:rPr>
                  <a:t>1910</a:t>
                </a:r>
                <a:r>
                  <a:rPr lang="zh-CN" altLang="en-US" sz="2400" dirty="0" smtClean="0">
                    <a:latin typeface="+mn-ea"/>
                  </a:rPr>
                  <a:t>年密立根（</a:t>
                </a:r>
                <a:r>
                  <a:rPr lang="en-US" altLang="zh-CN" sz="2400" dirty="0" err="1" smtClean="0">
                    <a:latin typeface="+mn-ea"/>
                  </a:rPr>
                  <a:t>R.A.Millikan</a:t>
                </a:r>
                <a:r>
                  <a:rPr lang="en-US" altLang="zh-CN" sz="2400" dirty="0" smtClean="0">
                    <a:latin typeface="+mn-ea"/>
                  </a:rPr>
                  <a:t> 1868～1953）</a:t>
                </a:r>
                <a:r>
                  <a:rPr lang="zh-CN" altLang="en-US" sz="2400" dirty="0" smtClean="0">
                    <a:latin typeface="+mn-ea"/>
                  </a:rPr>
                  <a:t>改进和发展了汤姆孙方法，精确测定了电子电荷，这就是著名的“油滴实验”。测得电子电荷为  </a:t>
                </a:r>
                <a14:m>
                  <m:oMath xmlns:m="http://schemas.openxmlformats.org/officeDocument/2006/math">
                    <m:r>
                      <a:rPr lang="en-US" altLang="zh-CN" sz="2400" i="1" dirty="0" smtClean="0">
                        <a:solidFill>
                          <a:schemeClr val="folHlink"/>
                        </a:solidFill>
                        <a:latin typeface="Cambria Math" panose="02040503050406030204" pitchFamily="18" charset="0"/>
                      </a:rPr>
                      <m:t>𝑒</m:t>
                    </m:r>
                    <m:r>
                      <a:rPr lang="en-US" altLang="zh-CN" sz="2400" i="1" dirty="0">
                        <a:solidFill>
                          <a:schemeClr val="folHlink"/>
                        </a:solidFill>
                        <a:latin typeface="Cambria Math" panose="02040503050406030204" pitchFamily="18" charset="0"/>
                      </a:rPr>
                      <m:t>＝</m:t>
                    </m:r>
                    <m:r>
                      <a:rPr lang="en-US" altLang="zh-CN" sz="2400" i="1" dirty="0" smtClean="0">
                        <a:solidFill>
                          <a:schemeClr val="folHlink"/>
                        </a:solidFill>
                        <a:latin typeface="Cambria Math" panose="02040503050406030204" pitchFamily="18" charset="0"/>
                      </a:rPr>
                      <m:t>1.59×</m:t>
                    </m:r>
                    <m:sSup>
                      <m:sSupPr>
                        <m:ctrlPr>
                          <a:rPr lang="en-US" altLang="zh-CN" sz="2400" b="0" i="1" dirty="0" smtClean="0">
                            <a:solidFill>
                              <a:schemeClr val="folHlink"/>
                            </a:solidFill>
                            <a:latin typeface="Cambria Math" panose="02040503050406030204" pitchFamily="18" charset="0"/>
                          </a:rPr>
                        </m:ctrlPr>
                      </m:sSupPr>
                      <m:e>
                        <m:r>
                          <a:rPr lang="en-US" altLang="zh-CN" sz="2400" i="1" dirty="0" smtClean="0">
                            <a:solidFill>
                              <a:schemeClr val="folHlink"/>
                            </a:solidFill>
                            <a:latin typeface="Cambria Math" panose="02040503050406030204" pitchFamily="18" charset="0"/>
                          </a:rPr>
                          <m:t>10</m:t>
                        </m:r>
                      </m:e>
                      <m:sup>
                        <m:r>
                          <a:rPr lang="en-US" altLang="zh-CN" sz="2400" b="0" i="1" dirty="0" smtClean="0">
                            <a:solidFill>
                              <a:schemeClr val="folHlink"/>
                            </a:solidFill>
                            <a:latin typeface="Cambria Math" panose="02040503050406030204" pitchFamily="18" charset="0"/>
                          </a:rPr>
                          <m:t>−19</m:t>
                        </m:r>
                      </m:sup>
                    </m:sSup>
                    <m:r>
                      <a:rPr lang="en-US" altLang="zh-CN" sz="2400" i="1" dirty="0" smtClean="0">
                        <a:solidFill>
                          <a:schemeClr val="folHlink"/>
                        </a:solidFill>
                        <a:latin typeface="Cambria Math" panose="02040503050406030204" pitchFamily="18" charset="0"/>
                      </a:rPr>
                      <m:t>𝐶</m:t>
                    </m:r>
                  </m:oMath>
                </a14:m>
                <a:endParaRPr lang="zh-CN" altLang="en-US" sz="2400" dirty="0" smtClean="0">
                  <a:latin typeface="+mn-ea"/>
                </a:endParaRPr>
              </a:p>
              <a:p>
                <a:pPr indent="457200" algn="just">
                  <a:buFont typeface="Wingdings" panose="05000000000000000000" pitchFamily="2" charset="2"/>
                  <a:buNone/>
                </a:pPr>
                <a:endParaRPr lang="zh-CN" altLang="en-US" sz="2400" dirty="0" smtClean="0">
                  <a:latin typeface="+mn-ea"/>
                </a:endParaRPr>
              </a:p>
              <a:p>
                <a:pPr indent="457200" algn="just">
                  <a:buFont typeface="Wingdings" panose="05000000000000000000" pitchFamily="2" charset="2"/>
                  <a:buNone/>
                </a:pPr>
                <a:r>
                  <a:rPr lang="zh-CN" altLang="en-US" sz="2400" dirty="0" smtClean="0">
                    <a:latin typeface="+mn-ea"/>
                  </a:rPr>
                  <a:t>电子电荷的现代值</a:t>
                </a:r>
                <a:endParaRPr lang="en-US" altLang="zh-CN" sz="2400" dirty="0" smtClean="0">
                  <a:latin typeface="+mn-ea"/>
                </a:endParaRPr>
              </a:p>
              <a:p>
                <a:pPr indent="457200" algn="just">
                  <a:buFont typeface="Wingdings" panose="05000000000000000000" pitchFamily="2" charset="2"/>
                  <a:buNone/>
                </a:pPr>
                <a14:m>
                  <m:oMath xmlns:m="http://schemas.openxmlformats.org/officeDocument/2006/math">
                    <m:r>
                      <a:rPr lang="en-US" altLang="zh-CN" sz="2400" i="1" dirty="0" smtClean="0">
                        <a:solidFill>
                          <a:schemeClr val="folHlink"/>
                        </a:solidFill>
                        <a:latin typeface="Cambria Math" panose="02040503050406030204" pitchFamily="18" charset="0"/>
                      </a:rPr>
                      <m:t>𝑒</m:t>
                    </m:r>
                    <m:r>
                      <a:rPr lang="en-US" altLang="zh-CN" sz="2400" i="1" dirty="0" smtClean="0">
                        <a:solidFill>
                          <a:schemeClr val="folHlink"/>
                        </a:solidFill>
                        <a:latin typeface="Cambria Math" panose="02040503050406030204" pitchFamily="18" charset="0"/>
                      </a:rPr>
                      <m:t>＝</m:t>
                    </m:r>
                    <m:r>
                      <a:rPr lang="en-US" altLang="zh-CN" sz="2400" i="1" dirty="0" smtClean="0">
                        <a:solidFill>
                          <a:schemeClr val="folHlink"/>
                        </a:solidFill>
                        <a:latin typeface="Cambria Math" panose="02040503050406030204" pitchFamily="18" charset="0"/>
                      </a:rPr>
                      <m:t>1.60217733(49)×</m:t>
                    </m:r>
                    <m:sSup>
                      <m:sSupPr>
                        <m:ctrlPr>
                          <a:rPr lang="en-US" altLang="zh-CN" sz="2400" b="0" i="1" dirty="0" smtClean="0">
                            <a:solidFill>
                              <a:schemeClr val="folHlink"/>
                            </a:solidFill>
                            <a:latin typeface="Cambria Math" panose="02040503050406030204" pitchFamily="18" charset="0"/>
                          </a:rPr>
                        </m:ctrlPr>
                      </m:sSupPr>
                      <m:e>
                        <m:r>
                          <a:rPr lang="en-US" altLang="zh-CN" sz="2400" i="1" dirty="0" smtClean="0">
                            <a:solidFill>
                              <a:schemeClr val="folHlink"/>
                            </a:solidFill>
                            <a:latin typeface="Cambria Math" panose="02040503050406030204" pitchFamily="18" charset="0"/>
                          </a:rPr>
                          <m:t>10</m:t>
                        </m:r>
                      </m:e>
                      <m:sup>
                        <m:r>
                          <a:rPr lang="en-US" altLang="zh-CN" sz="2400" b="0" i="1" dirty="0" smtClean="0">
                            <a:solidFill>
                              <a:schemeClr val="folHlink"/>
                            </a:solidFill>
                            <a:latin typeface="Cambria Math" panose="02040503050406030204" pitchFamily="18" charset="0"/>
                          </a:rPr>
                          <m:t>−19</m:t>
                        </m:r>
                      </m:sup>
                    </m:sSup>
                    <m:r>
                      <m:rPr>
                        <m:sty m:val="p"/>
                      </m:rPr>
                      <a:rPr lang="en-US" altLang="zh-CN" sz="2400" i="0" dirty="0" smtClean="0">
                        <a:solidFill>
                          <a:schemeClr val="folHlink"/>
                        </a:solidFill>
                        <a:latin typeface="Cambria Math" panose="02040503050406030204" pitchFamily="18" charset="0"/>
                      </a:rPr>
                      <m:t>C</m:t>
                    </m:r>
                  </m:oMath>
                </a14:m>
                <a:r>
                  <a:rPr lang="en-US" altLang="zh-CN" sz="2400" dirty="0" smtClean="0">
                    <a:solidFill>
                      <a:schemeClr val="folHlink"/>
                    </a:solidFill>
                    <a:latin typeface="+mn-ea"/>
                  </a:rPr>
                  <a:t>（</a:t>
                </a:r>
                <a:r>
                  <a:rPr lang="zh-CN" altLang="en-US" sz="2400" dirty="0" smtClean="0">
                    <a:solidFill>
                      <a:schemeClr val="folHlink"/>
                    </a:solidFill>
                    <a:latin typeface="+mn-ea"/>
                  </a:rPr>
                  <a:t>库仑）</a:t>
                </a:r>
                <a:endParaRPr lang="en-US" altLang="zh-CN" sz="2400" dirty="0">
                  <a:solidFill>
                    <a:schemeClr val="folHlink"/>
                  </a:solidFill>
                  <a:latin typeface="+mn-ea"/>
                </a:endParaRPr>
              </a:p>
              <a:p>
                <a:pPr indent="457200" algn="just">
                  <a:buFont typeface="Wingdings" panose="05000000000000000000" pitchFamily="2" charset="2"/>
                  <a:buNone/>
                </a:pPr>
                <a14:m>
                  <m:oMath xmlns:m="http://schemas.openxmlformats.org/officeDocument/2006/math">
                    <m:r>
                      <a:rPr lang="en-US" altLang="zh-CN" sz="2400" i="1" dirty="0" smtClean="0">
                        <a:solidFill>
                          <a:schemeClr val="folHlink"/>
                        </a:solidFill>
                        <a:latin typeface="Cambria Math" panose="02040503050406030204" pitchFamily="18" charset="0"/>
                      </a:rPr>
                      <m:t>𝑚</m:t>
                    </m:r>
                    <m:r>
                      <a:rPr lang="en-US" altLang="zh-CN" sz="2400" i="1" baseline="-30000" dirty="0" smtClean="0">
                        <a:solidFill>
                          <a:schemeClr val="folHlink"/>
                        </a:solidFill>
                        <a:latin typeface="Cambria Math" panose="02040503050406030204" pitchFamily="18" charset="0"/>
                      </a:rPr>
                      <m:t>𝑒</m:t>
                    </m:r>
                    <m:r>
                      <a:rPr lang="en-US" altLang="zh-CN" sz="2400" i="1" dirty="0" smtClean="0">
                        <a:solidFill>
                          <a:schemeClr val="folHlink"/>
                        </a:solidFill>
                        <a:latin typeface="Cambria Math" panose="02040503050406030204" pitchFamily="18" charset="0"/>
                      </a:rPr>
                      <m:t>＝</m:t>
                    </m:r>
                    <m:r>
                      <a:rPr lang="en-US" altLang="zh-CN" sz="2400" i="1" dirty="0" smtClean="0">
                        <a:solidFill>
                          <a:schemeClr val="folHlink"/>
                        </a:solidFill>
                        <a:latin typeface="Cambria Math" panose="02040503050406030204" pitchFamily="18" charset="0"/>
                      </a:rPr>
                      <m:t>9.1093897(54)×</m:t>
                    </m:r>
                    <m:sSup>
                      <m:sSupPr>
                        <m:ctrlPr>
                          <a:rPr lang="en-US" altLang="zh-CN" sz="2400" b="0" i="1" dirty="0" smtClean="0">
                            <a:solidFill>
                              <a:schemeClr val="folHlink"/>
                            </a:solidFill>
                            <a:latin typeface="Cambria Math" panose="02040503050406030204" pitchFamily="18" charset="0"/>
                          </a:rPr>
                        </m:ctrlPr>
                      </m:sSupPr>
                      <m:e>
                        <m:r>
                          <a:rPr lang="en-US" altLang="zh-CN" sz="2400" i="1" dirty="0" smtClean="0">
                            <a:solidFill>
                              <a:schemeClr val="folHlink"/>
                            </a:solidFill>
                            <a:latin typeface="Cambria Math" panose="02040503050406030204" pitchFamily="18" charset="0"/>
                          </a:rPr>
                          <m:t>10</m:t>
                        </m:r>
                      </m:e>
                      <m:sup>
                        <m:r>
                          <a:rPr lang="en-US" altLang="zh-CN" sz="2400" b="0" i="1" dirty="0" smtClean="0">
                            <a:solidFill>
                              <a:schemeClr val="folHlink"/>
                            </a:solidFill>
                            <a:latin typeface="Cambria Math" panose="02040503050406030204" pitchFamily="18" charset="0"/>
                          </a:rPr>
                          <m:t>−28</m:t>
                        </m:r>
                      </m:sup>
                    </m:sSup>
                    <m:r>
                      <m:rPr>
                        <m:sty m:val="p"/>
                      </m:rPr>
                      <a:rPr lang="en-US" altLang="zh-CN" sz="2400" i="0" dirty="0" smtClean="0">
                        <a:solidFill>
                          <a:schemeClr val="folHlink"/>
                        </a:solidFill>
                        <a:latin typeface="Cambria Math" panose="02040503050406030204" pitchFamily="18" charset="0"/>
                      </a:rPr>
                      <m:t>g</m:t>
                    </m:r>
                  </m:oMath>
                </a14:m>
                <a:r>
                  <a:rPr lang="en-US" altLang="zh-CN" sz="2400" dirty="0" smtClean="0">
                    <a:solidFill>
                      <a:schemeClr val="folHlink"/>
                    </a:solidFill>
                    <a:latin typeface="+mn-ea"/>
                  </a:rPr>
                  <a:t>（</a:t>
                </a:r>
                <a:r>
                  <a:rPr lang="zh-CN" altLang="en-US" sz="2400" dirty="0" smtClean="0">
                    <a:solidFill>
                      <a:schemeClr val="folHlink"/>
                    </a:solidFill>
                    <a:latin typeface="+mn-ea"/>
                  </a:rPr>
                  <a:t>克）</a:t>
                </a:r>
                <a:endParaRPr lang="en-US" altLang="zh-CN" sz="2400" dirty="0" smtClean="0">
                  <a:solidFill>
                    <a:schemeClr val="folHlink"/>
                  </a:solidFill>
                  <a:latin typeface="+mn-ea"/>
                </a:endParaRPr>
              </a:p>
              <a:p>
                <a:pPr indent="457200" algn="just">
                  <a:buNone/>
                </a:pPr>
                <a14:m>
                  <m:oMathPara xmlns:m="http://schemas.openxmlformats.org/officeDocument/2006/math">
                    <m:oMathParaPr>
                      <m:jc m:val="centerGroup"/>
                    </m:oMathParaPr>
                    <m:oMath xmlns:m="http://schemas.openxmlformats.org/officeDocument/2006/math">
                      <m:r>
                        <a:rPr lang="en-US" altLang="zh-CN" sz="2400" b="0" i="1" dirty="0" smtClean="0">
                          <a:solidFill>
                            <a:schemeClr val="folHlink"/>
                          </a:solidFill>
                          <a:latin typeface="Cambria Math" panose="02040503050406030204" pitchFamily="18" charset="0"/>
                        </a:rPr>
                        <m:t>𝑒</m:t>
                      </m:r>
                      <m:r>
                        <a:rPr lang="en-US" altLang="zh-CN" sz="2400" i="1" dirty="0">
                          <a:solidFill>
                            <a:schemeClr val="folHlink"/>
                          </a:solidFill>
                          <a:latin typeface="Cambria Math" panose="02040503050406030204" pitchFamily="18" charset="0"/>
                        </a:rPr>
                        <m:t>/</m:t>
                      </m:r>
                      <m:sSub>
                        <m:sSubPr>
                          <m:ctrlPr>
                            <a:rPr lang="en-US" altLang="zh-CN" sz="2400" b="0" i="1" baseline="-30000" dirty="0" smtClean="0">
                              <a:solidFill>
                                <a:schemeClr val="folHlink"/>
                              </a:solidFill>
                              <a:latin typeface="Cambria Math" panose="02040503050406030204" pitchFamily="18" charset="0"/>
                            </a:rPr>
                          </m:ctrlPr>
                        </m:sSubPr>
                        <m:e>
                          <m:r>
                            <a:rPr lang="en-US" altLang="zh-CN" sz="2400" i="1" dirty="0">
                              <a:solidFill>
                                <a:schemeClr val="folHlink"/>
                              </a:solidFill>
                              <a:latin typeface="Cambria Math" panose="02040503050406030204" pitchFamily="18" charset="0"/>
                            </a:rPr>
                            <m:t>𝑚</m:t>
                          </m:r>
                        </m:e>
                        <m:sub>
                          <m:r>
                            <a:rPr lang="en-US" altLang="zh-CN" sz="2400" i="1" dirty="0">
                              <a:solidFill>
                                <a:schemeClr val="folHlink"/>
                              </a:solidFill>
                              <a:latin typeface="Cambria Math" panose="02040503050406030204" pitchFamily="18" charset="0"/>
                            </a:rPr>
                            <m:t>𝑒</m:t>
                          </m:r>
                        </m:sub>
                      </m:sSub>
                      <m:r>
                        <a:rPr lang="en-US" altLang="zh-CN" sz="2400" i="1" dirty="0">
                          <a:solidFill>
                            <a:schemeClr val="folHlink"/>
                          </a:solidFill>
                          <a:latin typeface="Cambria Math" panose="02040503050406030204" pitchFamily="18" charset="0"/>
                        </a:rPr>
                        <m:t>＝</m:t>
                      </m:r>
                      <m:r>
                        <a:rPr lang="en-US" altLang="zh-CN" sz="2400" b="0" i="1" dirty="0" smtClean="0">
                          <a:solidFill>
                            <a:schemeClr val="folHlink"/>
                          </a:solidFill>
                          <a:latin typeface="Cambria Math" panose="02040503050406030204" pitchFamily="18" charset="0"/>
                        </a:rPr>
                        <m:t>1.7588</m:t>
                      </m:r>
                      <m:r>
                        <a:rPr lang="en-US" altLang="zh-CN" sz="2400" i="1" dirty="0">
                          <a:solidFill>
                            <a:schemeClr val="folHlink"/>
                          </a:solidFill>
                          <a:latin typeface="Cambria Math" panose="02040503050406030204" pitchFamily="18" charset="0"/>
                        </a:rPr>
                        <m:t>×</m:t>
                      </m:r>
                      <m:sSup>
                        <m:sSupPr>
                          <m:ctrlPr>
                            <a:rPr lang="en-US" altLang="zh-CN" sz="2400" i="1" dirty="0">
                              <a:solidFill>
                                <a:schemeClr val="folHlink"/>
                              </a:solidFill>
                              <a:latin typeface="Cambria Math" panose="02040503050406030204" pitchFamily="18" charset="0"/>
                            </a:rPr>
                          </m:ctrlPr>
                        </m:sSupPr>
                        <m:e>
                          <m:r>
                            <a:rPr lang="en-US" altLang="zh-CN" sz="2400" i="1" dirty="0">
                              <a:solidFill>
                                <a:schemeClr val="folHlink"/>
                              </a:solidFill>
                              <a:latin typeface="Cambria Math" panose="02040503050406030204" pitchFamily="18" charset="0"/>
                            </a:rPr>
                            <m:t>10</m:t>
                          </m:r>
                        </m:e>
                        <m:sup>
                          <m:r>
                            <a:rPr lang="en-US" altLang="zh-CN" sz="2400" i="1" dirty="0">
                              <a:solidFill>
                                <a:schemeClr val="folHlink"/>
                              </a:solidFill>
                              <a:latin typeface="Cambria Math" panose="02040503050406030204" pitchFamily="18" charset="0"/>
                            </a:rPr>
                            <m:t>−</m:t>
                          </m:r>
                          <m:r>
                            <a:rPr lang="en-US" altLang="zh-CN" sz="2400" b="0" i="1" dirty="0" smtClean="0">
                              <a:solidFill>
                                <a:schemeClr val="folHlink"/>
                              </a:solidFill>
                              <a:latin typeface="Cambria Math" panose="02040503050406030204" pitchFamily="18" charset="0"/>
                            </a:rPr>
                            <m:t>7</m:t>
                          </m:r>
                        </m:sup>
                      </m:sSup>
                      <m:r>
                        <m:rPr>
                          <m:sty m:val="p"/>
                        </m:rPr>
                        <a:rPr lang="en-US" altLang="zh-CN" sz="2400" b="0" i="0" dirty="0" smtClean="0">
                          <a:solidFill>
                            <a:schemeClr val="folHlink"/>
                          </a:solidFill>
                          <a:latin typeface="Cambria Math" panose="02040503050406030204" pitchFamily="18" charset="0"/>
                        </a:rPr>
                        <m:t>C</m:t>
                      </m:r>
                      <m:r>
                        <a:rPr lang="en-US" altLang="zh-CN" sz="2400" b="0" i="0" dirty="0" smtClean="0">
                          <a:solidFill>
                            <a:schemeClr val="folHlink"/>
                          </a:solidFill>
                          <a:latin typeface="Cambria Math" panose="02040503050406030204" pitchFamily="18" charset="0"/>
                        </a:rPr>
                        <m:t>/</m:t>
                      </m:r>
                      <m:r>
                        <m:rPr>
                          <m:sty m:val="p"/>
                        </m:rPr>
                        <a:rPr lang="en-US" altLang="zh-CN" sz="2400" b="0" i="0" dirty="0" smtClean="0">
                          <a:solidFill>
                            <a:schemeClr val="folHlink"/>
                          </a:solidFill>
                          <a:latin typeface="Cambria Math" panose="02040503050406030204" pitchFamily="18" charset="0"/>
                        </a:rPr>
                        <m:t>g</m:t>
                      </m:r>
                    </m:oMath>
                  </m:oMathPara>
                </a14:m>
                <a:endParaRPr lang="zh-CN" altLang="en-US" sz="2400" dirty="0" smtClean="0">
                  <a:solidFill>
                    <a:schemeClr val="folHlink"/>
                  </a:solidFill>
                  <a:latin typeface="+mn-ea"/>
                </a:endParaRPr>
              </a:p>
            </p:txBody>
          </p:sp>
        </mc:Choice>
        <mc:Fallback xmlns="">
          <p:sp>
            <p:nvSpPr>
              <p:cNvPr id="24578" name="Rectangle 3"/>
              <p:cNvSpPr>
                <a:spLocks noGrp="1" noRot="1" noChangeAspect="1" noMove="1" noResize="1" noEditPoints="1" noAdjustHandles="1" noChangeArrowheads="1" noChangeShapeType="1" noTextEdit="1"/>
              </p:cNvSpPr>
              <p:nvPr>
                <p:ph idx="1"/>
              </p:nvPr>
            </p:nvSpPr>
            <p:spPr>
              <a:xfrm>
                <a:off x="323528" y="332656"/>
                <a:ext cx="7992888" cy="3600399"/>
              </a:xfrm>
              <a:blipFill rotWithShape="0">
                <a:blip r:embed="rId2"/>
                <a:stretch>
                  <a:fillRect t="-1356" r="-1220"/>
                </a:stretch>
              </a:blipFill>
            </p:spPr>
            <p:txBody>
              <a:bodyPr/>
              <a:lstStyle/>
              <a:p>
                <a:r>
                  <a:rPr lang="zh-CN" altLang="en-US">
                    <a:noFill/>
                  </a:rPr>
                  <a:t> </a:t>
                </a:r>
              </a:p>
            </p:txBody>
          </p:sp>
        </mc:Fallback>
      </mc:AlternateContent>
      <p:sp>
        <p:nvSpPr>
          <p:cNvPr id="2" name="矩形 1"/>
          <p:cNvSpPr/>
          <p:nvPr/>
        </p:nvSpPr>
        <p:spPr>
          <a:xfrm>
            <a:off x="683568" y="3861048"/>
            <a:ext cx="8136904" cy="1938992"/>
          </a:xfrm>
          <a:prstGeom prst="rect">
            <a:avLst/>
          </a:prstGeom>
          <a:noFill/>
        </p:spPr>
        <p:style>
          <a:lnRef idx="2">
            <a:schemeClr val="accent5"/>
          </a:lnRef>
          <a:fillRef idx="1">
            <a:schemeClr val="lt1"/>
          </a:fillRef>
          <a:effectRef idx="0">
            <a:schemeClr val="accent5"/>
          </a:effectRef>
          <a:fontRef idx="minor">
            <a:schemeClr val="dk1"/>
          </a:fontRef>
        </p:style>
        <p:txBody>
          <a:bodyPr wrap="square">
            <a:spAutoFit/>
          </a:bodyPr>
          <a:lstStyle/>
          <a:p>
            <a:r>
              <a:rPr lang="zh-CN" altLang="en-US" dirty="0">
                <a:latin typeface="+mn-ea"/>
                <a:ea typeface="+mn-ea"/>
              </a:rPr>
              <a:t>扩展</a:t>
            </a:r>
            <a:r>
              <a:rPr lang="zh-CN" altLang="en-US" dirty="0" smtClean="0">
                <a:latin typeface="+mn-ea"/>
                <a:ea typeface="+mn-ea"/>
              </a:rPr>
              <a:t>阅读</a:t>
            </a:r>
            <a:endParaRPr lang="en-US" altLang="zh-CN" dirty="0" smtClean="0">
              <a:latin typeface="+mn-ea"/>
              <a:ea typeface="+mn-ea"/>
            </a:endParaRPr>
          </a:p>
          <a:p>
            <a:r>
              <a:rPr lang="en-US" altLang="zh-CN" dirty="0" smtClean="0">
                <a:latin typeface="Cambria Math" panose="02040503050406030204" pitchFamily="18" charset="0"/>
                <a:ea typeface="Cambria Math" panose="02040503050406030204" pitchFamily="18" charset="0"/>
              </a:rPr>
              <a:t>Focus</a:t>
            </a:r>
            <a:r>
              <a:rPr lang="en-US" altLang="zh-CN" dirty="0">
                <a:latin typeface="Cambria Math" panose="02040503050406030204" pitchFamily="18" charset="0"/>
                <a:ea typeface="Cambria Math" panose="02040503050406030204" pitchFamily="18" charset="0"/>
              </a:rPr>
              <a:t>: Landmarks—Millikan Measures the </a:t>
            </a:r>
            <a:r>
              <a:rPr lang="en-US" altLang="zh-CN" dirty="0" smtClean="0">
                <a:latin typeface="Cambria Math" panose="02040503050406030204" pitchFamily="18" charset="0"/>
                <a:ea typeface="Cambria Math" panose="02040503050406030204" pitchFamily="18" charset="0"/>
              </a:rPr>
              <a:t>Electron’s </a:t>
            </a:r>
            <a:r>
              <a:rPr lang="en-US" altLang="zh-CN" dirty="0">
                <a:latin typeface="Cambria Math" panose="02040503050406030204" pitchFamily="18" charset="0"/>
                <a:ea typeface="Cambria Math" panose="02040503050406030204" pitchFamily="18" charset="0"/>
              </a:rPr>
              <a:t>Charge</a:t>
            </a:r>
            <a:endParaRPr lang="en-US" altLang="zh-CN" dirty="0" smtClean="0">
              <a:latin typeface="Cambria Math" panose="02040503050406030204" pitchFamily="18" charset="0"/>
              <a:ea typeface="Cambria Math" panose="02040503050406030204" pitchFamily="18" charset="0"/>
            </a:endParaRPr>
          </a:p>
          <a:p>
            <a:r>
              <a:rPr lang="en-US" altLang="zh-CN" dirty="0" smtClean="0">
                <a:hlinkClick r:id="rId3"/>
              </a:rPr>
              <a:t>http</a:t>
            </a:r>
            <a:r>
              <a:rPr lang="en-US" altLang="zh-CN" dirty="0">
                <a:hlinkClick r:id="rId3"/>
              </a:rPr>
              <a:t>://</a:t>
            </a:r>
            <a:r>
              <a:rPr lang="en-US" altLang="zh-CN" dirty="0" smtClean="0">
                <a:hlinkClick r:id="rId3"/>
              </a:rPr>
              <a:t>physics.aps.org/articles/v5/9</a:t>
            </a:r>
            <a:r>
              <a:rPr lang="en-US" altLang="zh-CN" dirty="0" smtClean="0"/>
              <a:t> </a:t>
            </a:r>
          </a:p>
          <a:p>
            <a:r>
              <a:rPr lang="en-US" altLang="zh-CN" dirty="0">
                <a:latin typeface="Cambria Math" panose="02040503050406030204" pitchFamily="18" charset="0"/>
                <a:ea typeface="Cambria Math" panose="02040503050406030204" pitchFamily="18" charset="0"/>
              </a:rPr>
              <a:t>The Isolation of an Ion, a Precision Measurement of its Charge, and the Correction of </a:t>
            </a:r>
            <a:r>
              <a:rPr lang="en-US" altLang="zh-CN" dirty="0" err="1">
                <a:latin typeface="Cambria Math" panose="02040503050406030204" pitchFamily="18" charset="0"/>
                <a:ea typeface="Cambria Math" panose="02040503050406030204" pitchFamily="18" charset="0"/>
              </a:rPr>
              <a:t>Stokes's</a:t>
            </a:r>
            <a:r>
              <a:rPr lang="en-US" altLang="zh-CN" dirty="0">
                <a:latin typeface="Cambria Math" panose="02040503050406030204" pitchFamily="18" charset="0"/>
                <a:ea typeface="Cambria Math" panose="02040503050406030204" pitchFamily="18" charset="0"/>
              </a:rPr>
              <a:t> Law</a:t>
            </a:r>
            <a:endParaRPr lang="zh-CN" altLang="en-US" dirty="0">
              <a:latin typeface="Cambria Math" panose="02040503050406030204" pitchFamily="18" charset="0"/>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主题1">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聚合">
      <a:maj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ajorFont>
      <a:min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inorFont>
    </a:fontScheme>
    <a:fmtScheme name="聚合">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65000"/>
                <a:satMod val="300000"/>
              </a:schemeClr>
            </a:gs>
          </a:gsLst>
          <a:path path="circle">
            <a:fillToRect l="65000" b="98000"/>
          </a:path>
        </a:gradFill>
        <a:blipFill>
          <a:blip xmlns:r="http://schemas.openxmlformats.org/officeDocument/2006/relationships" r:embed="rId1">
            <a:duotone>
              <a:schemeClr val="phClr">
                <a:shade val="60000"/>
                <a:satMod val="110000"/>
              </a:schemeClr>
              <a:schemeClr val="phClr">
                <a:tint val="95000"/>
              </a:schemeClr>
            </a:duotone>
          </a:blip>
          <a:tile tx="0" ty="0" sx="50000" sy="50000" flip="none" algn="tl"/>
        </a:blipFill>
      </a:bgFillStyleLst>
    </a:fmtScheme>
  </a:themeElements>
  <a:objectDefaults/>
  <a:extraClrSchemeLst/>
  <a:extLst>
    <a:ext uri="{05A4C25C-085E-4340-85A3-A5531E510DB2}">
      <thm15:themeFamily xmlns:thm15="http://schemas.microsoft.com/office/thememl/2012/main" name="主题1" id="{53DC2220-3434-419D-9210-E9FE3546A59C}" vid="{07DED40F-BE99-4C5A-9505-9CB02F53FA72}"/>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1932</TotalTime>
  <Words>4398</Words>
  <Application>Microsoft Office PowerPoint</Application>
  <PresentationFormat>全屏显示(4:3)</PresentationFormat>
  <Paragraphs>350</Paragraphs>
  <Slides>77</Slides>
  <Notes>1</Notes>
  <HiddenSlides>0</HiddenSlides>
  <MMClips>0</MMClips>
  <ScaleCrop>false</ScaleCrop>
  <HeadingPairs>
    <vt:vector size="8" baseType="variant">
      <vt:variant>
        <vt:lpstr>已用的字体</vt:lpstr>
      </vt:variant>
      <vt:variant>
        <vt:i4>18</vt:i4>
      </vt:variant>
      <vt:variant>
        <vt:lpstr>主题</vt:lpstr>
      </vt:variant>
      <vt:variant>
        <vt:i4>1</vt:i4>
      </vt:variant>
      <vt:variant>
        <vt:lpstr>嵌入 OLE 服务器</vt:lpstr>
      </vt:variant>
      <vt:variant>
        <vt:i4>5</vt:i4>
      </vt:variant>
      <vt:variant>
        <vt:lpstr>幻灯片标题</vt:lpstr>
      </vt:variant>
      <vt:variant>
        <vt:i4>77</vt:i4>
      </vt:variant>
    </vt:vector>
  </HeadingPairs>
  <TitlesOfParts>
    <vt:vector size="101" baseType="lpstr">
      <vt:lpstr>Arial Unicode MS</vt:lpstr>
      <vt:lpstr>黑体</vt:lpstr>
      <vt:lpstr>华文细黑</vt:lpstr>
      <vt:lpstr>楷体_GB2312</vt:lpstr>
      <vt:lpstr>隶书</vt:lpstr>
      <vt:lpstr>宋体</vt:lpstr>
      <vt:lpstr>Arial</vt:lpstr>
      <vt:lpstr>Calibri</vt:lpstr>
      <vt:lpstr>Cambria Math</vt:lpstr>
      <vt:lpstr>Impact</vt:lpstr>
      <vt:lpstr>Lucida Sans Unicode</vt:lpstr>
      <vt:lpstr>Symbol</vt:lpstr>
      <vt:lpstr>Tahoma</vt:lpstr>
      <vt:lpstr>Times New Roman</vt:lpstr>
      <vt:lpstr>Verdana</vt:lpstr>
      <vt:lpstr>Wingdings</vt:lpstr>
      <vt:lpstr>Wingdings 2</vt:lpstr>
      <vt:lpstr>Wingdings 3</vt:lpstr>
      <vt:lpstr>主题1</vt:lpstr>
      <vt:lpstr>Equation</vt:lpstr>
      <vt:lpstr>公式</vt:lpstr>
      <vt:lpstr>Microsoft 公式 3.0</vt:lpstr>
      <vt:lpstr>位图图像</vt:lpstr>
      <vt:lpstr>MathType 6.0 Equation</vt:lpstr>
      <vt:lpstr>第一章　原子的卢瑟福模型 </vt:lpstr>
      <vt:lpstr>§1.1 电子的发现与荷质比</vt:lpstr>
      <vt:lpstr>PowerPoint 演示文稿</vt:lpstr>
      <vt:lpstr>PowerPoint 演示文稿</vt:lpstr>
      <vt:lpstr>PowerPoint 演示文稿</vt:lpstr>
      <vt:lpstr>PowerPoint 演示文稿</vt:lpstr>
      <vt:lpstr>PowerPoint 演示文稿</vt:lpstr>
      <vt:lpstr>与真理“擦肩而过”的人们</vt:lpstr>
      <vt:lpstr>PowerPoint 演示文稿</vt:lpstr>
      <vt:lpstr>质子质量与电子质量</vt:lpstr>
      <vt:lpstr>PowerPoint 演示文稿</vt:lpstr>
      <vt:lpstr>PowerPoint 演示文稿</vt:lpstr>
      <vt:lpstr>密立根的诺贝尔奖</vt:lpstr>
      <vt:lpstr>理查德·费曼——加州理工毕业典礼演说 “草包族科学”（Cargo cult science）</vt:lpstr>
      <vt:lpstr>原子的质量和大小</vt:lpstr>
      <vt:lpstr>PowerPoint 演示文稿</vt:lpstr>
      <vt:lpstr>PowerPoint 演示文稿</vt:lpstr>
      <vt:lpstr>§1.3原子的卢瑟福核式结构模型 </vt:lpstr>
      <vt:lpstr>PowerPoint 演示文稿</vt:lpstr>
      <vt:lpstr>PowerPoint 演示文稿</vt:lpstr>
      <vt:lpstr>汤姆孙的原子结构模型的困难  </vt:lpstr>
      <vt:lpstr>E.Rutherford(1908 Nobel)  J.J.Thomson(1906 Nobel)</vt:lpstr>
      <vt:lpstr>PowerPoint 演示文稿</vt:lpstr>
      <vt:lpstr>PowerPoint 演示文稿</vt:lpstr>
      <vt:lpstr>卢瑟福模型于汤姆孙模型的主要区别</vt:lpstr>
      <vt:lpstr>PowerPoint 演示文稿</vt:lpstr>
      <vt:lpstr>PowerPoint 演示文稿</vt:lpstr>
      <vt:lpstr>PowerPoint 演示文稿</vt:lpstr>
      <vt:lpstr>A、α粒子的散射实验 </vt:lpstr>
      <vt:lpstr>PowerPoint 演示文稿</vt:lpstr>
      <vt:lpstr>PowerPoint 演示文稿</vt:lpstr>
      <vt:lpstr>其次，讨论α粒子与正电荷的相互作用 </vt:lpstr>
      <vt:lpstr>PowerPoint 演示文稿</vt:lpstr>
      <vt:lpstr>首先，考虑α粒子与负电荷——电子的相互作用</vt:lpstr>
      <vt:lpstr>PowerPoint 演示文稿</vt:lpstr>
      <vt:lpstr>PowerPoint 演示文稿</vt:lpstr>
      <vt:lpstr>PowerPoint 演示文稿</vt:lpstr>
      <vt:lpstr>卢瑟福模型 </vt:lpstr>
      <vt:lpstr>库仑散射公式的推导 </vt:lpstr>
      <vt:lpstr>散射过程的四个假定</vt:lpstr>
      <vt:lpstr>先考虑第四个假定——靶核静止</vt:lpstr>
      <vt:lpstr>PowerPoint 演示文稿</vt:lpstr>
      <vt:lpstr>PowerPoint 演示文稿</vt:lpstr>
      <vt:lpstr>PowerPoint 演示文稿</vt:lpstr>
      <vt:lpstr>PowerPoint 演示文稿</vt:lpstr>
      <vt:lpstr>PowerPoint 演示文稿</vt:lpstr>
      <vt:lpstr>微分截面</vt:lpstr>
      <vt:lpstr>靶恩（barn）一词的由来</vt:lpstr>
      <vt:lpstr>PowerPoint 演示文稿</vt:lpstr>
      <vt:lpstr>卢瑟福模型的实验验证——盖革和马斯顿实验 </vt:lpstr>
      <vt:lpstr>从卢瑟福公式可以看到以下四种关系： </vt:lpstr>
      <vt:lpstr>PowerPoint 演示文稿</vt:lpstr>
      <vt:lpstr>PowerPoint 演示文稿</vt:lpstr>
      <vt:lpstr>PowerPoint 演示文稿</vt:lpstr>
      <vt:lpstr>PowerPoint 演示文稿</vt:lpstr>
      <vt:lpstr>原子核大小的估计 </vt:lpstr>
      <vt:lpstr>PowerPoint 演示文稿</vt:lpstr>
      <vt:lpstr>PowerPoint 演示文稿</vt:lpstr>
      <vt:lpstr>PowerPoint 演示文稿</vt:lpstr>
      <vt:lpstr>对α粒子散射实验的回顾与一些说明  薄箔中的原子对射来的α粒子前后不互相遮蔽：</vt:lpstr>
      <vt:lpstr>通过金属箔的α粒子只经过一次散射：</vt:lpstr>
      <vt:lpstr>关于小角散射</vt:lpstr>
      <vt:lpstr>如何理解小角散射问题</vt:lpstr>
      <vt:lpstr>卢瑟福模型的意义</vt:lpstr>
      <vt:lpstr>尼尔森的卢瑟福男爵</vt:lpstr>
      <vt:lpstr>卢瑟福的学生们</vt:lpstr>
      <vt:lpstr>约瑟夫·汤姆孙爵士的学生们</vt:lpstr>
      <vt:lpstr>诺贝尔奖的摇篮 ——剑桥卡文迪什实验室（Cavendish Laboratory）</vt:lpstr>
      <vt:lpstr>PowerPoint 演示文稿</vt:lpstr>
      <vt:lpstr>PowerPoint 演示文稿</vt:lpstr>
      <vt:lpstr>PowerPoint 演示文稿</vt:lpstr>
      <vt:lpstr>Nobel Prize–winning Cavendish </vt:lpstr>
      <vt:lpstr>卢瑟福模型的困难</vt:lpstr>
      <vt:lpstr>PowerPoint 演示文稿</vt:lpstr>
      <vt:lpstr>PowerPoint 演示文稿</vt:lpstr>
      <vt:lpstr>PowerPoint 演示文稿</vt:lpstr>
      <vt:lpstr>第二章原子的玻尔—索末菲理论 </vt:lpstr>
    </vt:vector>
  </TitlesOfParts>
  <Company>wlx</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第一章　原子的卢瑟福模型</dc:title>
  <dc:creator>mouse-wlx</dc:creator>
  <cp:lastModifiedBy>刘昊迪</cp:lastModifiedBy>
  <cp:revision>358</cp:revision>
  <cp:lastPrinted>1601-01-01T00:00:00Z</cp:lastPrinted>
  <dcterms:created xsi:type="dcterms:W3CDTF">2003-02-14T07:15:14Z</dcterms:created>
  <dcterms:modified xsi:type="dcterms:W3CDTF">2016-03-07T10:55:09Z</dcterms:modified>
</cp:coreProperties>
</file>